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handoutMasterIdLst>
    <p:handoutMasterId r:id="rId55"/>
  </p:handoutMasterIdLst>
  <p:sldIdLst>
    <p:sldId id="376" r:id="rId2"/>
    <p:sldId id="395" r:id="rId3"/>
    <p:sldId id="396" r:id="rId4"/>
    <p:sldId id="397" r:id="rId5"/>
    <p:sldId id="430" r:id="rId6"/>
    <p:sldId id="419" r:id="rId7"/>
    <p:sldId id="453" r:id="rId8"/>
    <p:sldId id="451" r:id="rId9"/>
    <p:sldId id="452" r:id="rId10"/>
    <p:sldId id="431" r:id="rId11"/>
    <p:sldId id="421" r:id="rId12"/>
    <p:sldId id="439" r:id="rId13"/>
    <p:sldId id="454" r:id="rId14"/>
    <p:sldId id="422" r:id="rId15"/>
    <p:sldId id="455" r:id="rId16"/>
    <p:sldId id="423" r:id="rId17"/>
    <p:sldId id="456" r:id="rId18"/>
    <p:sldId id="424" r:id="rId19"/>
    <p:sldId id="384" r:id="rId20"/>
    <p:sldId id="398" r:id="rId21"/>
    <p:sldId id="385" r:id="rId22"/>
    <p:sldId id="386" r:id="rId23"/>
    <p:sldId id="399" r:id="rId24"/>
    <p:sldId id="388" r:id="rId25"/>
    <p:sldId id="457" r:id="rId26"/>
    <p:sldId id="458" r:id="rId27"/>
    <p:sldId id="435" r:id="rId28"/>
    <p:sldId id="425" r:id="rId29"/>
    <p:sldId id="459" r:id="rId30"/>
    <p:sldId id="426" r:id="rId31"/>
    <p:sldId id="460" r:id="rId32"/>
    <p:sldId id="391" r:id="rId33"/>
    <p:sldId id="392" r:id="rId34"/>
    <p:sldId id="393" r:id="rId35"/>
    <p:sldId id="436" r:id="rId36"/>
    <p:sldId id="394" r:id="rId37"/>
    <p:sldId id="442" r:id="rId38"/>
    <p:sldId id="443" r:id="rId39"/>
    <p:sldId id="461" r:id="rId40"/>
    <p:sldId id="446" r:id="rId41"/>
    <p:sldId id="447" r:id="rId42"/>
    <p:sldId id="437" r:id="rId43"/>
    <p:sldId id="444" r:id="rId44"/>
    <p:sldId id="445" r:id="rId45"/>
    <p:sldId id="462" r:id="rId46"/>
    <p:sldId id="463" r:id="rId47"/>
    <p:sldId id="449" r:id="rId48"/>
    <p:sldId id="428" r:id="rId49"/>
    <p:sldId id="450" r:id="rId50"/>
    <p:sldId id="417" r:id="rId51"/>
    <p:sldId id="418" r:id="rId52"/>
    <p:sldId id="438"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A70"/>
    <a:srgbClr val="0000FF"/>
    <a:srgbClr val="003057"/>
    <a:srgbClr val="007FA3"/>
    <a:srgbClr val="E3EBF6"/>
    <a:srgbClr val="7EB1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036" autoAdjust="0"/>
    <p:restoredTop sz="83199" autoAdjust="0"/>
  </p:normalViewPr>
  <p:slideViewPr>
    <p:cSldViewPr>
      <p:cViewPr varScale="1">
        <p:scale>
          <a:sx n="83" d="100"/>
          <a:sy n="83" d="100"/>
        </p:scale>
        <p:origin x="-96" y="-240"/>
      </p:cViewPr>
      <p:guideLst>
        <p:guide orient="horz" pos="2160"/>
        <p:guide pos="2880"/>
      </p:guideLst>
    </p:cSldViewPr>
  </p:slideViewPr>
  <p:outlineViewPr>
    <p:cViewPr>
      <p:scale>
        <a:sx n="33" d="100"/>
        <a:sy n="33" d="100"/>
      </p:scale>
      <p:origin x="0" y="-27150"/>
    </p:cViewPr>
  </p:outlineViewPr>
  <p:notesTextViewPr>
    <p:cViewPr>
      <p:scale>
        <a:sx n="20" d="100"/>
        <a:sy n="20" d="100"/>
      </p:scale>
      <p:origin x="0" y="0"/>
    </p:cViewPr>
  </p:notesTextViewPr>
  <p:sorterViewPr>
    <p:cViewPr varScale="1">
      <p:scale>
        <a:sx n="100" d="100"/>
        <a:sy n="100" d="100"/>
      </p:scale>
      <p:origin x="0" y="-7458"/>
    </p:cViewPr>
  </p:sorterViewPr>
  <p:notesViewPr>
    <p:cSldViewPr>
      <p:cViewPr varScale="1">
        <p:scale>
          <a:sx n="57" d="100"/>
          <a:sy n="57" d="100"/>
        </p:scale>
        <p:origin x="121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pPr/>
              <a:t>4/12/2018</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pPr/>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pPr/>
              <a:t>4/12/2018</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pPr/>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8A3CE8-787B-4927-84F1-2973B3D65FE1}" type="slidenum">
              <a:rPr lang="en-US" altLang="en-US" smtClean="0"/>
              <a:pPr/>
              <a:t>9</a:t>
            </a:fld>
            <a:endParaRPr lang="en-US" altLang="en-US"/>
          </a:p>
        </p:txBody>
      </p:sp>
    </p:spTree>
    <p:extLst>
      <p:ext uri="{BB962C8B-B14F-4D97-AF65-F5344CB8AC3E}">
        <p14:creationId xmlns:p14="http://schemas.microsoft.com/office/powerpoint/2010/main" val="29088310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360B94-10A4-4E3D-8BB9-BBAD751C979E}" type="slidenum">
              <a:rPr lang="en-US" altLang="en-US"/>
              <a:pPr/>
              <a:t>46</a:t>
            </a:fld>
            <a:endParaRPr lang="en-US" altLang="en-US"/>
          </a:p>
        </p:txBody>
      </p:sp>
      <p:sp>
        <p:nvSpPr>
          <p:cNvPr id="2755586" name="Rectangle 2"/>
          <p:cNvSpPr>
            <a:spLocks noGrp="1" noRot="1" noChangeAspect="1" noChangeArrowheads="1" noTextEdit="1"/>
          </p:cNvSpPr>
          <p:nvPr>
            <p:ph type="sldImg"/>
          </p:nvPr>
        </p:nvSpPr>
        <p:spPr>
          <a:ln/>
        </p:spPr>
      </p:sp>
      <p:sp>
        <p:nvSpPr>
          <p:cNvPr id="2755587" name="Rectangle 3"/>
          <p:cNvSpPr>
            <a:spLocks noGrp="1" noChangeArrowheads="1"/>
          </p:cNvSpPr>
          <p:nvPr>
            <p:ph type="body" idx="1"/>
          </p:nvPr>
        </p:nvSpPr>
        <p:spPr>
          <a:xfrm>
            <a:off x="914400" y="4343400"/>
            <a:ext cx="5029200" cy="4114800"/>
          </a:xfrm>
        </p:spPr>
        <p:txBody>
          <a:bodyPr/>
          <a:lstStyle/>
          <a:p>
            <a:endParaRPr lang="en-US" altLang="en-US"/>
          </a:p>
        </p:txBody>
      </p:sp>
    </p:spTree>
    <p:extLst>
      <p:ext uri="{BB962C8B-B14F-4D97-AF65-F5344CB8AC3E}">
        <p14:creationId xmlns:p14="http://schemas.microsoft.com/office/powerpoint/2010/main" val="2445398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13</a:t>
            </a:fld>
            <a:endParaRPr lang="en-US" dirty="0"/>
          </a:p>
        </p:txBody>
      </p:sp>
    </p:spTree>
    <p:extLst>
      <p:ext uri="{BB962C8B-B14F-4D97-AF65-F5344CB8AC3E}">
        <p14:creationId xmlns:p14="http://schemas.microsoft.com/office/powerpoint/2010/main" val="17794898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20</a:t>
            </a:fld>
            <a:endParaRPr lang="en-US" dirty="0"/>
          </a:p>
        </p:txBody>
      </p:sp>
    </p:spTree>
    <p:extLst>
      <p:ext uri="{BB962C8B-B14F-4D97-AF65-F5344CB8AC3E}">
        <p14:creationId xmlns:p14="http://schemas.microsoft.com/office/powerpoint/2010/main" val="4194142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360B94-10A4-4E3D-8BB9-BBAD751C979E}" type="slidenum">
              <a:rPr lang="en-US" altLang="en-US"/>
              <a:pPr/>
              <a:t>25</a:t>
            </a:fld>
            <a:endParaRPr lang="en-US" altLang="en-US"/>
          </a:p>
        </p:txBody>
      </p:sp>
      <p:sp>
        <p:nvSpPr>
          <p:cNvPr id="2755586" name="Rectangle 2"/>
          <p:cNvSpPr>
            <a:spLocks noGrp="1" noRot="1" noChangeAspect="1" noChangeArrowheads="1" noTextEdit="1"/>
          </p:cNvSpPr>
          <p:nvPr>
            <p:ph type="sldImg"/>
          </p:nvPr>
        </p:nvSpPr>
        <p:spPr>
          <a:ln/>
        </p:spPr>
      </p:sp>
      <p:sp>
        <p:nvSpPr>
          <p:cNvPr id="2755587" name="Rectangle 3"/>
          <p:cNvSpPr>
            <a:spLocks noGrp="1" noChangeArrowheads="1"/>
          </p:cNvSpPr>
          <p:nvPr>
            <p:ph type="body" idx="1"/>
          </p:nvPr>
        </p:nvSpPr>
        <p:spPr>
          <a:xfrm>
            <a:off x="914400" y="4343400"/>
            <a:ext cx="5029200" cy="4114800"/>
          </a:xfrm>
        </p:spPr>
        <p:txBody>
          <a:bodyPr/>
          <a:lstStyle/>
          <a:p>
            <a:endParaRPr lang="en-US" altLang="en-US"/>
          </a:p>
        </p:txBody>
      </p:sp>
    </p:spTree>
    <p:extLst>
      <p:ext uri="{BB962C8B-B14F-4D97-AF65-F5344CB8AC3E}">
        <p14:creationId xmlns:p14="http://schemas.microsoft.com/office/powerpoint/2010/main" val="11322983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360B94-10A4-4E3D-8BB9-BBAD751C979E}" type="slidenum">
              <a:rPr lang="en-US" altLang="en-US"/>
              <a:pPr/>
              <a:t>26</a:t>
            </a:fld>
            <a:endParaRPr lang="en-US" altLang="en-US"/>
          </a:p>
        </p:txBody>
      </p:sp>
      <p:sp>
        <p:nvSpPr>
          <p:cNvPr id="2755586" name="Rectangle 2"/>
          <p:cNvSpPr>
            <a:spLocks noGrp="1" noRot="1" noChangeAspect="1" noChangeArrowheads="1" noTextEdit="1"/>
          </p:cNvSpPr>
          <p:nvPr>
            <p:ph type="sldImg"/>
          </p:nvPr>
        </p:nvSpPr>
        <p:spPr>
          <a:ln/>
        </p:spPr>
      </p:sp>
      <p:sp>
        <p:nvSpPr>
          <p:cNvPr id="2755587" name="Rectangle 3"/>
          <p:cNvSpPr>
            <a:spLocks noGrp="1" noChangeArrowheads="1"/>
          </p:cNvSpPr>
          <p:nvPr>
            <p:ph type="body" idx="1"/>
          </p:nvPr>
        </p:nvSpPr>
        <p:spPr>
          <a:xfrm>
            <a:off x="914400" y="4343400"/>
            <a:ext cx="5029200" cy="4114800"/>
          </a:xfrm>
        </p:spPr>
        <p:txBody>
          <a:bodyPr/>
          <a:lstStyle/>
          <a:p>
            <a:endParaRPr lang="en-US" altLang="en-US"/>
          </a:p>
        </p:txBody>
      </p:sp>
    </p:spTree>
    <p:extLst>
      <p:ext uri="{BB962C8B-B14F-4D97-AF65-F5344CB8AC3E}">
        <p14:creationId xmlns:p14="http://schemas.microsoft.com/office/powerpoint/2010/main" val="33998895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pPr/>
              <a:t>35</a:t>
            </a:fld>
            <a:endParaRPr lang="en-US" dirty="0"/>
          </a:p>
        </p:txBody>
      </p:sp>
    </p:spTree>
    <p:extLst>
      <p:ext uri="{BB962C8B-B14F-4D97-AF65-F5344CB8AC3E}">
        <p14:creationId xmlns:p14="http://schemas.microsoft.com/office/powerpoint/2010/main" val="38382255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360B94-10A4-4E3D-8BB9-BBAD751C979E}" type="slidenum">
              <a:rPr lang="en-US" altLang="en-US"/>
              <a:pPr/>
              <a:t>43</a:t>
            </a:fld>
            <a:endParaRPr lang="en-US" altLang="en-US"/>
          </a:p>
        </p:txBody>
      </p:sp>
      <p:sp>
        <p:nvSpPr>
          <p:cNvPr id="2755586" name="Rectangle 2"/>
          <p:cNvSpPr>
            <a:spLocks noGrp="1" noRot="1" noChangeAspect="1" noChangeArrowheads="1" noTextEdit="1"/>
          </p:cNvSpPr>
          <p:nvPr>
            <p:ph type="sldImg"/>
          </p:nvPr>
        </p:nvSpPr>
        <p:spPr>
          <a:ln/>
        </p:spPr>
      </p:sp>
      <p:sp>
        <p:nvSpPr>
          <p:cNvPr id="2755587" name="Rectangle 3"/>
          <p:cNvSpPr>
            <a:spLocks noGrp="1" noChangeArrowheads="1"/>
          </p:cNvSpPr>
          <p:nvPr>
            <p:ph type="body" idx="1"/>
          </p:nvPr>
        </p:nvSpPr>
        <p:spPr>
          <a:xfrm>
            <a:off x="914400" y="4343400"/>
            <a:ext cx="5029200" cy="4114800"/>
          </a:xfrm>
        </p:spPr>
        <p:txBody>
          <a:bodyPr/>
          <a:lstStyle/>
          <a:p>
            <a:endParaRPr lang="en-US" altLang="en-US"/>
          </a:p>
        </p:txBody>
      </p:sp>
    </p:spTree>
    <p:extLst>
      <p:ext uri="{BB962C8B-B14F-4D97-AF65-F5344CB8AC3E}">
        <p14:creationId xmlns:p14="http://schemas.microsoft.com/office/powerpoint/2010/main" val="764249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360B94-10A4-4E3D-8BB9-BBAD751C979E}" type="slidenum">
              <a:rPr lang="en-US" altLang="en-US"/>
              <a:pPr/>
              <a:t>44</a:t>
            </a:fld>
            <a:endParaRPr lang="en-US" altLang="en-US"/>
          </a:p>
        </p:txBody>
      </p:sp>
      <p:sp>
        <p:nvSpPr>
          <p:cNvPr id="2755586" name="Rectangle 2"/>
          <p:cNvSpPr>
            <a:spLocks noGrp="1" noRot="1" noChangeAspect="1" noChangeArrowheads="1" noTextEdit="1"/>
          </p:cNvSpPr>
          <p:nvPr>
            <p:ph type="sldImg"/>
          </p:nvPr>
        </p:nvSpPr>
        <p:spPr>
          <a:ln/>
        </p:spPr>
      </p:sp>
      <p:sp>
        <p:nvSpPr>
          <p:cNvPr id="2755587" name="Rectangle 3"/>
          <p:cNvSpPr>
            <a:spLocks noGrp="1" noChangeArrowheads="1"/>
          </p:cNvSpPr>
          <p:nvPr>
            <p:ph type="body" idx="1"/>
          </p:nvPr>
        </p:nvSpPr>
        <p:spPr>
          <a:xfrm>
            <a:off x="914400" y="4343400"/>
            <a:ext cx="5029200" cy="4114800"/>
          </a:xfrm>
        </p:spPr>
        <p:txBody>
          <a:bodyPr/>
          <a:lstStyle/>
          <a:p>
            <a:endParaRPr lang="en-US" altLang="en-US"/>
          </a:p>
        </p:txBody>
      </p:sp>
    </p:spTree>
    <p:extLst>
      <p:ext uri="{BB962C8B-B14F-4D97-AF65-F5344CB8AC3E}">
        <p14:creationId xmlns:p14="http://schemas.microsoft.com/office/powerpoint/2010/main" val="2192023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360B94-10A4-4E3D-8BB9-BBAD751C979E}" type="slidenum">
              <a:rPr lang="en-US" altLang="en-US"/>
              <a:pPr/>
              <a:t>45</a:t>
            </a:fld>
            <a:endParaRPr lang="en-US" altLang="en-US"/>
          </a:p>
        </p:txBody>
      </p:sp>
      <p:sp>
        <p:nvSpPr>
          <p:cNvPr id="2755586" name="Rectangle 2"/>
          <p:cNvSpPr>
            <a:spLocks noGrp="1" noRot="1" noChangeAspect="1" noChangeArrowheads="1" noTextEdit="1"/>
          </p:cNvSpPr>
          <p:nvPr>
            <p:ph type="sldImg"/>
          </p:nvPr>
        </p:nvSpPr>
        <p:spPr>
          <a:ln/>
        </p:spPr>
      </p:sp>
      <p:sp>
        <p:nvSpPr>
          <p:cNvPr id="2755587" name="Rectangle 3"/>
          <p:cNvSpPr>
            <a:spLocks noGrp="1" noChangeArrowheads="1"/>
          </p:cNvSpPr>
          <p:nvPr>
            <p:ph type="body" idx="1"/>
          </p:nvPr>
        </p:nvSpPr>
        <p:spPr>
          <a:xfrm>
            <a:off x="914400" y="4343400"/>
            <a:ext cx="5029200" cy="4114800"/>
          </a:xfrm>
        </p:spPr>
        <p:txBody>
          <a:bodyPr/>
          <a:lstStyle/>
          <a:p>
            <a:endParaRPr lang="en-US" altLang="en-US"/>
          </a:p>
        </p:txBody>
      </p:sp>
    </p:spTree>
    <p:extLst>
      <p:ext uri="{BB962C8B-B14F-4D97-AF65-F5344CB8AC3E}">
        <p14:creationId xmlns:p14="http://schemas.microsoft.com/office/powerpoint/2010/main" val="13415122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762000"/>
            <a:ext cx="7772400" cy="2838451"/>
          </a:xfrm>
        </p:spPr>
        <p:txBody>
          <a:bodyPr anchor="b">
            <a:noAutofit/>
          </a:bodyPr>
          <a:lstStyle>
            <a:lvl1pPr algn="l">
              <a:defRPr sz="3600" b="1">
                <a:solidFill>
                  <a:schemeClr val="bg1"/>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4/12/2018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
        <p:nvSpPr>
          <p:cNvPr id="8" name="Rectangle 7"/>
          <p:cNvSpPr/>
          <p:nvPr/>
        </p:nvSpPr>
        <p:spPr bwMode="white">
          <a:xfrm>
            <a:off x="-7938" y="6435725"/>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879806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bwMode="white">
          <a:xfrm>
            <a:off x="-7938" y="6435725"/>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p:cNvGrpSpPr/>
          <p:nvPr userDrawn="1"/>
        </p:nvGrpSpPr>
        <p:grpSpPr>
          <a:xfrm>
            <a:off x="93969" y="6408738"/>
            <a:ext cx="9096069" cy="463550"/>
            <a:chOff x="93969" y="6408738"/>
            <a:chExt cx="9096069" cy="463550"/>
          </a:xfrm>
        </p:grpSpPr>
        <p:sp>
          <p:nvSpPr>
            <p:cNvPr id="6" name="Copyright"/>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smtClean="0">
                  <a:solidFill>
                    <a:schemeClr val="bg1"/>
                  </a:solidFill>
                  <a:latin typeface="+mn-lt"/>
                  <a:ea typeface="Verdana" panose="020B0604030504040204" pitchFamily="34" charset="0"/>
                  <a:cs typeface="Verdana" panose="020B0604030504040204" pitchFamily="34" charset="0"/>
                </a:rPr>
                <a:t>Copyright © 2015, 2012, 2009</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All Rights Reserved</a:t>
              </a:r>
            </a:p>
          </p:txBody>
        </p:sp>
        <p:pic>
          <p:nvPicPr>
            <p:cNvPr id="7" name="Pearson Logo"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4/12/2018</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711136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200"/>
            </a:lvl1pPr>
          </a:lstStyle>
          <a:p>
            <a:r>
              <a:rPr lang="en-US" dirty="0" smtClean="0"/>
              <a:t>Click to edit Master title style</a:t>
            </a:r>
            <a:endParaRPr lang="en-US" dirty="0"/>
          </a:p>
        </p:txBody>
      </p:sp>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4/12/2018</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6" name="Rectangle 15"/>
          <p:cNvSpPr/>
          <p:nvPr/>
        </p:nvSpPr>
        <p:spPr bwMode="white">
          <a:xfrm>
            <a:off x="0" y="0"/>
            <a:ext cx="9144000" cy="1371600"/>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0"/>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4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Add edition here</a:t>
            </a:r>
            <a:endParaRPr lang="en-US" dirty="0"/>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44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smtClean="0"/>
              <a:t>Chapter ##</a:t>
            </a:r>
            <a:endParaRPr lang="en-US" dirty="0"/>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smtClean="0"/>
              <a:t>Chapter title</a:t>
            </a:r>
            <a:endParaRPr lang="en-US" dirty="0"/>
          </a:p>
        </p:txBody>
      </p:sp>
      <p:sp>
        <p:nvSpPr>
          <p:cNvPr id="3" name="Footer Placeholder 2"/>
          <p:cNvSpPr>
            <a:spLocks noGrp="1"/>
          </p:cNvSpPr>
          <p:nvPr>
            <p:ph type="ftr" sz="quarter" idx="10"/>
          </p:nvPr>
        </p:nvSpPr>
        <p:spPr>
          <a:xfrm>
            <a:off x="93969" y="6622537"/>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4/12/2018</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
        <p:nvSpPr>
          <p:cNvPr id="12" name="Rectangle 11"/>
          <p:cNvSpPr/>
          <p:nvPr/>
        </p:nvSpPr>
        <p:spPr bwMode="white">
          <a:xfrm>
            <a:off x="-7938" y="6435725"/>
            <a:ext cx="9161464" cy="430213"/>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oup 1"/>
          <p:cNvGrpSpPr/>
          <p:nvPr userDrawn="1"/>
        </p:nvGrpSpPr>
        <p:grpSpPr>
          <a:xfrm>
            <a:off x="33338" y="6434137"/>
            <a:ext cx="9156700" cy="431800"/>
            <a:chOff x="33338" y="6442075"/>
            <a:chExt cx="9156700" cy="431800"/>
          </a:xfrm>
        </p:grpSpPr>
        <p:pic>
          <p:nvPicPr>
            <p:cNvPr id="13" name="Always Learning Logo" descr="Pearson: Always Learning 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33338" y="6443663"/>
              <a:ext cx="16605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earson 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981062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chemeClr val="bg1"/>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Click to add Learning Objective(s)</a:t>
            </a:r>
            <a:endParaRPr lang="en-US" dirty="0"/>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3" name="Footer Placeholder 2"/>
          <p:cNvSpPr>
            <a:spLocks noGrp="1"/>
          </p:cNvSpPr>
          <p:nvPr>
            <p:ph type="ftr" sz="quarter" idx="10"/>
          </p:nvPr>
        </p:nvSpPr>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4/12/2018</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152463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SzPct val="100000"/>
              <a:defRPr/>
            </a:lvl1pPr>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4/12/2018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210909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118872" indent="-118872">
              <a:buClr>
                <a:schemeClr val="bg1"/>
              </a:buClr>
              <a:buSzPct val="25000"/>
              <a:defRPr sz="2400"/>
            </a:lvl1pPr>
            <a:lvl2pPr marL="569913" indent="-285750">
              <a:defRPr sz="2000"/>
            </a:lvl2pPr>
            <a:lvl3pPr>
              <a:defRPr sz="2000"/>
            </a:lvl3pPr>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4/12/2018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275200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2400">
                <a:solidFill>
                  <a:schemeClr val="tx1"/>
                </a:solidFill>
              </a:defRPr>
            </a:lvl1pPr>
          </a:lstStyle>
          <a:p>
            <a:r>
              <a:rPr lang="en-US" dirty="0" smtClean="0"/>
              <a:t>Click to add figure number and title</a:t>
            </a:r>
            <a:endParaRPr lang="en-US" dirty="0"/>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16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smtClean="0"/>
              <a:t>Click to add caption</a:t>
            </a:r>
            <a:endParaRPr lang="en-US" dirty="0"/>
          </a:p>
        </p:txBody>
      </p:sp>
      <p:sp>
        <p:nvSpPr>
          <p:cNvPr id="3" name="Footer Placeholder 2"/>
          <p:cNvSpPr>
            <a:spLocks noGrp="1"/>
          </p:cNvSpPr>
          <p:nvPr>
            <p:ph type="ftr" sz="quarter" idx="11"/>
          </p:nvPr>
        </p:nvSpPr>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4/12/2018</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5" name="Rectangle 4"/>
          <p:cNvSpPr/>
          <p:nvPr/>
        </p:nvSpPr>
        <p:spPr bwMode="white">
          <a:xfrm>
            <a:off x="-7938" y="6400800"/>
            <a:ext cx="9161464" cy="430213"/>
          </a:xfrm>
          <a:prstGeom prst="rect">
            <a:avLst/>
          </a:prstGeom>
          <a:solidFill>
            <a:srgbClr val="003057"/>
          </a:solid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 name="Group 8"/>
          <p:cNvGrpSpPr/>
          <p:nvPr userDrawn="1"/>
        </p:nvGrpSpPr>
        <p:grpSpPr>
          <a:xfrm>
            <a:off x="93969" y="6408738"/>
            <a:ext cx="9096069" cy="463550"/>
            <a:chOff x="93969" y="6408738"/>
            <a:chExt cx="9096069" cy="463550"/>
          </a:xfrm>
        </p:grpSpPr>
        <p:sp>
          <p:nvSpPr>
            <p:cNvPr id="6" name="Copyright"/>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smtClean="0">
                  <a:solidFill>
                    <a:schemeClr val="bg1"/>
                  </a:solidFill>
                  <a:latin typeface="+mn-lt"/>
                  <a:ea typeface="Verdana" panose="020B0604030504040204" pitchFamily="34" charset="0"/>
                  <a:cs typeface="Verdana" panose="020B0604030504040204" pitchFamily="34" charset="0"/>
                </a:rPr>
                <a:t>Copyright © 2015, 2012, 2009</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All Rights Reserved</a:t>
              </a:r>
            </a:p>
          </p:txBody>
        </p:sp>
        <p:pic>
          <p:nvPicPr>
            <p:cNvPr id="7" name="Pearson Logo" descr="Pearson_Bound_Whi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203796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3"/>
          </p:nvPr>
        </p:nvSpPr>
        <p:spPr>
          <a:xfrm>
            <a:off x="457200" y="3962400"/>
            <a:ext cx="8229600" cy="2163763"/>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4/12/2018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1547999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4000" b="1" cap="none" baseline="0">
                <a:solidFill>
                  <a:schemeClr val="tx1"/>
                </a:solidFill>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pPr/>
              <a:t>4/12/2018</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754704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lvl1pPr>
              <a:defRPr sz="2200" b="1">
                <a:latin typeface="Times New Roman" panose="02020603050405020304" pitchFamily="18" charset="0"/>
                <a:cs typeface="Times New Roman" panose="02020603050405020304" pitchFamily="18" charset="0"/>
              </a:defRPr>
            </a:lvl1pPr>
          </a:lstStyle>
          <a:p>
            <a:r>
              <a:rPr lang="en-US" dirty="0" smtClean="0"/>
              <a:t>Click to edit Master title style</a:t>
            </a:r>
            <a:endParaRPr lang="en-US" dirty="0"/>
          </a:p>
        </p:txBody>
      </p:sp>
      <p:sp>
        <p:nvSpPr>
          <p:cNvPr id="4" name="Footer Placeholder 3"/>
          <p:cNvSpPr>
            <a:spLocks noGrp="1"/>
          </p:cNvSpPr>
          <p:nvPr>
            <p:ph type="ftr" sz="quarter" idx="11"/>
          </p:nvPr>
        </p:nvSpPr>
        <p:spPr/>
        <p:txBody>
          <a:bodyPr/>
          <a:lstStyle/>
          <a:p>
            <a:endParaRPr lang="en-US" dirty="0"/>
          </a:p>
        </p:txBody>
      </p:sp>
      <p:sp>
        <p:nvSpPr>
          <p:cNvPr id="3" name="Date Placeholder 2"/>
          <p:cNvSpPr>
            <a:spLocks noGrp="1"/>
          </p:cNvSpPr>
          <p:nvPr>
            <p:ph type="dt" sz="half" idx="10"/>
          </p:nvPr>
        </p:nvSpPr>
        <p:spPr/>
        <p:txBody>
          <a:bodyPr/>
          <a:lstStyle/>
          <a:p>
            <a:fld id="{A9DF6EFB-3F44-496C-A842-1E0B3D3B975A}" type="datetimeFigureOut">
              <a:rPr lang="en-US" smtClean="0"/>
              <a:pPr/>
              <a:t>4/12/2018</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8551265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p:nvSpPr>
        <p:spPr bwMode="white">
          <a:xfrm>
            <a:off x="0" y="0"/>
            <a:ext cx="9144000" cy="1371600"/>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smtClean="0"/>
              <a:t>Click to edit </a:t>
            </a:r>
            <a:br>
              <a:rPr lang="en-US" dirty="0" smtClean="0"/>
            </a:br>
            <a:r>
              <a:rPr lang="en-US" dirty="0" smtClean="0"/>
              <a:t>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5" name="Footer Placeholder 4"/>
          <p:cNvSpPr>
            <a:spLocks noGrp="1"/>
          </p:cNvSpPr>
          <p:nvPr>
            <p:ph type="ftr" sz="quarter" idx="3"/>
          </p:nvPr>
        </p:nvSpPr>
        <p:spPr>
          <a:xfrm>
            <a:off x="93969" y="6172200"/>
            <a:ext cx="8595360" cy="235463"/>
          </a:xfrm>
          <a:prstGeom prst="rect">
            <a:avLst/>
          </a:prstGeom>
        </p:spPr>
        <p:txBody>
          <a:bodyPr vert="horz" lIns="0" tIns="0" rIns="0" bIns="0" rtlCol="0" anchor="b"/>
          <a:lstStyle>
            <a:lvl1pPr algn="l">
              <a:defRPr sz="1100">
                <a:solidFill>
                  <a:schemeClr val="tx1"/>
                </a:solidFill>
              </a:defRPr>
            </a:lvl1pPr>
          </a:lstStyle>
          <a:p>
            <a:endParaRPr lang="en-US" dirty="0"/>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pPr/>
              <a:t>4/12/2018</a:t>
            </a:fld>
            <a:endParaRPr lang="en-US" dirty="0"/>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pPr/>
              <a:t>‹#›</a:t>
            </a:fld>
            <a:endParaRPr lang="en-US" dirty="0"/>
          </a:p>
        </p:txBody>
      </p:sp>
      <p:sp>
        <p:nvSpPr>
          <p:cNvPr id="9" name="Rectangle 8"/>
          <p:cNvSpPr/>
          <p:nvPr/>
        </p:nvSpPr>
        <p:spPr bwMode="white">
          <a:xfrm>
            <a:off x="-7938" y="6407663"/>
            <a:ext cx="9161464" cy="430213"/>
          </a:xfrm>
          <a:prstGeom prst="rect">
            <a:avLst/>
          </a:prstGeom>
          <a:solidFill>
            <a:srgbClr val="0030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p:cNvGrpSpPr/>
          <p:nvPr userDrawn="1"/>
        </p:nvGrpSpPr>
        <p:grpSpPr>
          <a:xfrm>
            <a:off x="93969" y="6380676"/>
            <a:ext cx="9096069" cy="463550"/>
            <a:chOff x="93969" y="6408738"/>
            <a:chExt cx="9096069" cy="463550"/>
          </a:xfrm>
        </p:grpSpPr>
        <p:sp>
          <p:nvSpPr>
            <p:cNvPr id="13" name="Copyright" descr="Pearson: Copyright 2015, 2012, 2009"/>
            <p:cNvSpPr txBox="1">
              <a:spLocks noChangeArrowheads="1"/>
            </p:cNvSpPr>
            <p:nvPr/>
          </p:nvSpPr>
          <p:spPr bwMode="auto">
            <a:xfrm>
              <a:off x="93969" y="6408738"/>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l">
                <a:defRPr/>
              </a:pPr>
              <a:r>
                <a:rPr lang="en-US" altLang="en-US" sz="700" b="0" dirty="0" smtClean="0">
                  <a:solidFill>
                    <a:schemeClr val="bg1"/>
                  </a:solidFill>
                  <a:latin typeface="+mn-lt"/>
                  <a:ea typeface="Verdana" panose="020B0604030504040204" pitchFamily="34" charset="0"/>
                  <a:cs typeface="Verdana" panose="020B0604030504040204" pitchFamily="34" charset="0"/>
                </a:rPr>
                <a:t>Copyright © 2018, 2015, 2011</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All Rights Reserved</a:t>
              </a:r>
            </a:p>
          </p:txBody>
        </p:sp>
        <p:pic>
          <p:nvPicPr>
            <p:cNvPr id="14" name="Pearson Logo"/>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black">
            <a:xfrm>
              <a:off x="7748588" y="6442075"/>
              <a:ext cx="14414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0" r:id="rId4"/>
    <p:sldLayoutId id="2147483659" r:id="rId5"/>
    <p:sldLayoutId id="2147483658" r:id="rId6"/>
    <p:sldLayoutId id="2147483660" r:id="rId7"/>
    <p:sldLayoutId id="2147483651" r:id="rId8"/>
    <p:sldLayoutId id="2147483654" r:id="rId9"/>
    <p:sldLayoutId id="2147483655" r:id="rId10"/>
    <p:sldLayoutId id="214748366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l" defTabSz="914400" rtl="0" eaLnBrk="1" latinLnBrk="0" hangingPunct="1">
        <a:lnSpc>
          <a:spcPct val="100000"/>
        </a:lnSpc>
        <a:spcBef>
          <a:spcPct val="0"/>
        </a:spcBef>
        <a:buNone/>
        <a:defRPr sz="3400" b="1" kern="1200">
          <a:solidFill>
            <a:schemeClr val="bg1"/>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Light Vehicle Diesel Engines</a:t>
            </a:r>
            <a:endParaRPr lang="en-US" dirty="0" smtClean="0"/>
          </a:p>
        </p:txBody>
      </p:sp>
      <p:sp>
        <p:nvSpPr>
          <p:cNvPr id="3" name="Text Placeholder 2"/>
          <p:cNvSpPr>
            <a:spLocks noGrp="1"/>
          </p:cNvSpPr>
          <p:nvPr>
            <p:ph type="body" sz="quarter" idx="13"/>
          </p:nvPr>
        </p:nvSpPr>
        <p:spPr/>
        <p:txBody>
          <a:bodyPr/>
          <a:lstStyle/>
          <a:p>
            <a:r>
              <a:rPr lang="en-US" dirty="0" smtClean="0"/>
              <a:t>First Edition</a:t>
            </a:r>
            <a:endParaRPr lang="en-US" dirty="0"/>
          </a:p>
        </p:txBody>
      </p:sp>
      <p:sp>
        <p:nvSpPr>
          <p:cNvPr id="4" name="Text Placeholder 3"/>
          <p:cNvSpPr>
            <a:spLocks noGrp="1"/>
          </p:cNvSpPr>
          <p:nvPr>
            <p:ph type="body" sz="quarter" idx="14"/>
          </p:nvPr>
        </p:nvSpPr>
        <p:spPr/>
        <p:txBody>
          <a:bodyPr/>
          <a:lstStyle/>
          <a:p>
            <a:r>
              <a:rPr lang="en-US" dirty="0" smtClean="0"/>
              <a:t>Chapter 10</a:t>
            </a:r>
            <a:endParaRPr lang="en-US" dirty="0"/>
          </a:p>
        </p:txBody>
      </p:sp>
      <p:sp>
        <p:nvSpPr>
          <p:cNvPr id="5" name="Text Placeholder 4"/>
          <p:cNvSpPr>
            <a:spLocks noGrp="1"/>
          </p:cNvSpPr>
          <p:nvPr>
            <p:ph type="body" sz="quarter" idx="15"/>
          </p:nvPr>
        </p:nvSpPr>
        <p:spPr/>
        <p:txBody>
          <a:bodyPr/>
          <a:lstStyle/>
          <a:p>
            <a:r>
              <a:rPr lang="en-US" b="1" dirty="0" smtClean="0"/>
              <a:t>Air Induction and EGR Systems</a:t>
            </a:r>
            <a:endParaRPr lang="en-US" b="1" dirty="0"/>
          </a:p>
        </p:txBody>
      </p:sp>
      <p:pic>
        <p:nvPicPr>
          <p:cNvPr id="6" name="Picture 5" descr="Front Cover:Light Vehicle Diesel Engines First Edition by James D.HAlderman and curt ward"/>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1410426"/>
            <a:ext cx="3886200" cy="4972812"/>
          </a:xfrm>
          <a:prstGeom prst="rect">
            <a:avLst/>
          </a:prstGeom>
        </p:spPr>
      </p:pic>
      <p:sp>
        <p:nvSpPr>
          <p:cNvPr id="7" name="Copyright" descr="Copyright 2015, 2012, 2009"/>
          <p:cNvSpPr txBox="1">
            <a:spLocks noChangeArrowheads="1"/>
          </p:cNvSpPr>
          <p:nvPr/>
        </p:nvSpPr>
        <p:spPr bwMode="auto">
          <a:xfrm>
            <a:off x="1413669" y="6400800"/>
            <a:ext cx="6316663" cy="457200"/>
          </a:xfrm>
          <a:prstGeom prst="rect">
            <a:avLst/>
          </a:prstGeom>
          <a:noFill/>
          <a:ln w="9525">
            <a:noFill/>
            <a:miter lim="800000"/>
            <a:headEnd/>
            <a:tailEnd/>
          </a:ln>
        </p:spPr>
        <p:txBody>
          <a:bodyPr lIns="0" tIns="0" rIns="0" bIns="0" anchor="ctr"/>
          <a:lstStyle>
            <a:lvl1pPr eaLnBrk="0" hangingPunct="0">
              <a:defRPr sz="2400">
                <a:solidFill>
                  <a:schemeClr val="tx1"/>
                </a:solidFill>
                <a:latin typeface="Arial" panose="020B0604020202020204" pitchFamily="34" charset="0"/>
              </a:defRPr>
            </a:lvl1pPr>
            <a:lvl2pPr marL="37931725" indent="-37474525" eaLnBrk="0" hangingPunct="0">
              <a:defRPr sz="2400">
                <a:solidFill>
                  <a:schemeClr val="tx1"/>
                </a:solidFill>
                <a:latin typeface="Arial" panose="020B0604020202020204" pitchFamily="34" charset="0"/>
              </a:defRPr>
            </a:lvl2pPr>
            <a:lvl3pPr eaLnBrk="0" hangingPunct="0">
              <a:defRPr sz="2400">
                <a:solidFill>
                  <a:schemeClr val="tx1"/>
                </a:solidFill>
                <a:latin typeface="Arial" panose="020B0604020202020204" pitchFamily="34" charset="0"/>
              </a:defRPr>
            </a:lvl3pPr>
            <a:lvl4pPr eaLnBrk="0" hangingPunct="0">
              <a:defRPr sz="2400">
                <a:solidFill>
                  <a:schemeClr val="tx1"/>
                </a:solidFill>
                <a:latin typeface="Arial" panose="020B0604020202020204" pitchFamily="34" charset="0"/>
              </a:defRPr>
            </a:lvl4pPr>
            <a:lvl5pPr eaLnBrk="0" hangingPunct="0">
              <a:defRPr sz="2400">
                <a:solidFill>
                  <a:schemeClr val="tx1"/>
                </a:solidFill>
                <a:latin typeface="Arial" panose="020B0604020202020204" pitchFamily="34" charset="0"/>
              </a:defRPr>
            </a:lvl5pPr>
            <a:lvl6pPr marL="457200" eaLnBrk="0" fontAlgn="base" hangingPunct="0">
              <a:spcBef>
                <a:spcPct val="0"/>
              </a:spcBef>
              <a:spcAft>
                <a:spcPct val="0"/>
              </a:spcAft>
              <a:defRPr sz="2400">
                <a:solidFill>
                  <a:schemeClr val="tx1"/>
                </a:solidFill>
                <a:latin typeface="Arial" panose="020B0604020202020204" pitchFamily="34" charset="0"/>
              </a:defRPr>
            </a:lvl6pPr>
            <a:lvl7pPr marL="914400" eaLnBrk="0" fontAlgn="base" hangingPunct="0">
              <a:spcBef>
                <a:spcPct val="0"/>
              </a:spcBef>
              <a:spcAft>
                <a:spcPct val="0"/>
              </a:spcAft>
              <a:defRPr sz="2400">
                <a:solidFill>
                  <a:schemeClr val="tx1"/>
                </a:solidFill>
                <a:latin typeface="Arial" panose="020B0604020202020204" pitchFamily="34" charset="0"/>
              </a:defRPr>
            </a:lvl7pPr>
            <a:lvl8pPr marL="1371600" eaLnBrk="0" fontAlgn="base" hangingPunct="0">
              <a:spcBef>
                <a:spcPct val="0"/>
              </a:spcBef>
              <a:spcAft>
                <a:spcPct val="0"/>
              </a:spcAft>
              <a:defRPr sz="2400">
                <a:solidFill>
                  <a:schemeClr val="tx1"/>
                </a:solidFill>
                <a:latin typeface="Arial" panose="020B0604020202020204" pitchFamily="34" charset="0"/>
              </a:defRPr>
            </a:lvl8pPr>
            <a:lvl9pPr marL="1828800" eaLnBrk="0" fontAlgn="base" hangingPunct="0">
              <a:spcBef>
                <a:spcPct val="0"/>
              </a:spcBef>
              <a:spcAft>
                <a:spcPct val="0"/>
              </a:spcAft>
              <a:defRPr sz="2400">
                <a:solidFill>
                  <a:schemeClr val="tx1"/>
                </a:solidFill>
                <a:latin typeface="Arial" panose="020B0604020202020204" pitchFamily="34" charset="0"/>
              </a:defRPr>
            </a:lvl9pPr>
          </a:lstStyle>
          <a:p>
            <a:pPr algn="ctr">
              <a:defRPr/>
            </a:pPr>
            <a:r>
              <a:rPr lang="en-US" altLang="en-US" sz="700" b="0" dirty="0" smtClean="0">
                <a:solidFill>
                  <a:schemeClr val="bg1"/>
                </a:solidFill>
                <a:latin typeface="+mn-lt"/>
                <a:ea typeface="Verdana" panose="020B0604030504040204" pitchFamily="34" charset="0"/>
                <a:cs typeface="Verdana" panose="020B0604030504040204" pitchFamily="34" charset="0"/>
              </a:rPr>
              <a:t>Copyright © 2018, 2015, 2011</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Pearson Education, Inc.</a:t>
            </a:r>
            <a:r>
              <a:rPr lang="en-US" altLang="en-US" sz="700" b="0" baseline="0" dirty="0" smtClean="0">
                <a:solidFill>
                  <a:schemeClr val="bg1"/>
                </a:solidFill>
                <a:latin typeface="+mn-lt"/>
                <a:ea typeface="Verdana" panose="020B0604030504040204" pitchFamily="34" charset="0"/>
                <a:cs typeface="Verdana" panose="020B0604030504040204" pitchFamily="34" charset="0"/>
              </a:rPr>
              <a:t> </a:t>
            </a:r>
            <a:r>
              <a:rPr lang="en-US" altLang="en-US" sz="700" b="0" dirty="0" smtClean="0">
                <a:solidFill>
                  <a:schemeClr val="bg1"/>
                </a:solidFill>
                <a:latin typeface="+mn-lt"/>
                <a:ea typeface="Verdana" panose="020B0604030504040204" pitchFamily="34" charset="0"/>
                <a:cs typeface="Verdana" panose="020B0604030504040204" pitchFamily="34" charset="0"/>
              </a:rPr>
              <a:t>All Rights Reserved</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AIR INDUCTION </a:t>
            </a:r>
            <a:r>
              <a:rPr lang="en-US" sz="3600" dirty="0" smtClean="0"/>
              <a:t>SYSTEM (2 of 5)</a:t>
            </a:r>
            <a:endParaRPr lang="en-US" sz="3600" dirty="0"/>
          </a:p>
        </p:txBody>
      </p:sp>
      <p:sp>
        <p:nvSpPr>
          <p:cNvPr id="25603" name="Content Placeholder 2"/>
          <p:cNvSpPr>
            <a:spLocks noGrp="1"/>
          </p:cNvSpPr>
          <p:nvPr>
            <p:ph idx="1"/>
          </p:nvPr>
        </p:nvSpPr>
        <p:spPr/>
        <p:txBody>
          <a:bodyPr/>
          <a:lstStyle/>
          <a:p>
            <a:r>
              <a:rPr lang="en-US" sz="3200" b="1" dirty="0" smtClean="0">
                <a:solidFill>
                  <a:srgbClr val="0000FF"/>
                </a:solidFill>
              </a:rPr>
              <a:t>Excessive Black Or Gray Smoke </a:t>
            </a:r>
          </a:p>
          <a:p>
            <a:pPr lvl="1"/>
            <a:r>
              <a:rPr lang="en-US" dirty="0" smtClean="0"/>
              <a:t>Restriction </a:t>
            </a:r>
            <a:r>
              <a:rPr lang="en-US" dirty="0"/>
              <a:t>in </a:t>
            </a:r>
            <a:r>
              <a:rPr lang="en-US" dirty="0" smtClean="0"/>
              <a:t>air </a:t>
            </a:r>
            <a:r>
              <a:rPr lang="en-US" dirty="0"/>
              <a:t>induction system </a:t>
            </a:r>
            <a:endParaRPr lang="en-US" dirty="0" smtClean="0"/>
          </a:p>
          <a:p>
            <a:pPr lvl="1"/>
            <a:r>
              <a:rPr lang="en-US" dirty="0" smtClean="0"/>
              <a:t>Corrected </a:t>
            </a:r>
            <a:r>
              <a:rPr lang="en-US" dirty="0"/>
              <a:t>by </a:t>
            </a:r>
            <a:r>
              <a:rPr lang="en-US" dirty="0" smtClean="0"/>
              <a:t>replacing air </a:t>
            </a:r>
            <a:r>
              <a:rPr lang="en-US" dirty="0"/>
              <a:t>filter </a:t>
            </a:r>
            <a:r>
              <a:rPr lang="en-US" dirty="0" smtClean="0"/>
              <a:t>element</a:t>
            </a:r>
            <a:endParaRPr lang="en-US" dirty="0"/>
          </a:p>
          <a:p>
            <a:r>
              <a:rPr lang="en-US" sz="3200" b="1" dirty="0">
                <a:solidFill>
                  <a:srgbClr val="FF0000"/>
                </a:solidFill>
              </a:rPr>
              <a:t>CAUTION: </a:t>
            </a:r>
            <a:r>
              <a:rPr lang="en-US" sz="3200" b="1" dirty="0" smtClean="0">
                <a:solidFill>
                  <a:srgbClr val="FF0000"/>
                </a:solidFill>
              </a:rPr>
              <a:t>Use </a:t>
            </a:r>
            <a:r>
              <a:rPr lang="en-US" sz="3200" b="1" dirty="0">
                <a:solidFill>
                  <a:srgbClr val="FF0000"/>
                </a:solidFill>
              </a:rPr>
              <a:t>of </a:t>
            </a:r>
            <a:r>
              <a:rPr lang="en-US" sz="3200" b="1" dirty="0" smtClean="0">
                <a:solidFill>
                  <a:srgbClr val="FF0000"/>
                </a:solidFill>
              </a:rPr>
              <a:t>modified/performance </a:t>
            </a:r>
            <a:r>
              <a:rPr lang="en-US" sz="3200" b="1" dirty="0">
                <a:solidFill>
                  <a:srgbClr val="FF0000"/>
                </a:solidFill>
              </a:rPr>
              <a:t>air </a:t>
            </a:r>
            <a:r>
              <a:rPr lang="en-US" sz="3200" b="1" dirty="0" smtClean="0">
                <a:solidFill>
                  <a:srgbClr val="FF0000"/>
                </a:solidFill>
              </a:rPr>
              <a:t>filter assemblies </a:t>
            </a:r>
            <a:r>
              <a:rPr lang="en-US" sz="3200" b="1" dirty="0">
                <a:solidFill>
                  <a:srgbClr val="FF0000"/>
                </a:solidFill>
              </a:rPr>
              <a:t>may negatively affect engine operation </a:t>
            </a:r>
            <a:r>
              <a:rPr lang="en-US" sz="3200" b="1" dirty="0" smtClean="0">
                <a:solidFill>
                  <a:srgbClr val="FF0000"/>
                </a:solidFill>
              </a:rPr>
              <a:t>and emissions</a:t>
            </a:r>
            <a:r>
              <a:rPr lang="en-US" dirty="0"/>
              <a:t>.</a:t>
            </a:r>
          </a:p>
        </p:txBody>
      </p:sp>
    </p:spTree>
    <p:extLst>
      <p:ext uri="{BB962C8B-B14F-4D97-AF65-F5344CB8AC3E}">
        <p14:creationId xmlns:p14="http://schemas.microsoft.com/office/powerpoint/2010/main" val="235641989"/>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FIGURE 10–2 The air filter housing contains two air inlets.</a:t>
            </a:r>
            <a:br>
              <a:rPr lang="en-US" dirty="0"/>
            </a:br>
            <a:r>
              <a:rPr lang="en-US" dirty="0"/>
              <a:t>The inlet in the fender is for normal operation and the ram air</a:t>
            </a:r>
            <a:br>
              <a:rPr lang="en-US" dirty="0"/>
            </a:br>
            <a:r>
              <a:rPr lang="en-US" dirty="0"/>
              <a:t>inlet faces the grille opening.</a:t>
            </a:r>
          </a:p>
        </p:txBody>
      </p:sp>
      <p:pic>
        <p:nvPicPr>
          <p:cNvPr id="3074" name="Picture 2" descr="An illustration depicts an air filter housing with two inlet pipes, a ram air inlet and another one on the fender.&#10;An illustration depicts the two air inlets in an air filter housing.&#10;The air inlets can be described as follows:&#10;The ram air inlet has a front facing short tube with a wide opening that emerges from the front portion of the housing;&#10;The fender inlet has a medium length tube with uniform diameter and facing backwards, and emerges from the left side of the hous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727" y="1676400"/>
            <a:ext cx="7192042" cy="38984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52768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Outside Air Used and </a:t>
            </a:r>
            <a:r>
              <a:rPr lang="en-US" dirty="0" smtClean="0"/>
              <a:t>Under-the-Hood Air </a:t>
            </a:r>
            <a:r>
              <a:rPr lang="en-US" dirty="0"/>
              <a:t>Not Used</a:t>
            </a:r>
            <a:r>
              <a:rPr lang="en-US" dirty="0" smtClean="0"/>
              <a:t>?</a:t>
            </a:r>
            <a:endParaRPr lang="en-US" dirty="0"/>
          </a:p>
        </p:txBody>
      </p:sp>
      <p:pic>
        <p:nvPicPr>
          <p:cNvPr id="4" name="Picture 3" descr="FA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371599"/>
            <a:ext cx="9067800" cy="5044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txBox="1">
            <a:spLocks noChangeArrowheads="1"/>
          </p:cNvSpPr>
          <p:nvPr/>
        </p:nvSpPr>
        <p:spPr>
          <a:xfrm>
            <a:off x="457200" y="2160372"/>
            <a:ext cx="8534400" cy="4249948"/>
          </a:xfrm>
          <a:prstGeom prst="rect">
            <a:avLst/>
          </a:prstGeom>
          <a:noFill/>
        </p:spPr>
        <p:txBody>
          <a:bodyPr vert="horz" lIns="0" tIns="0" rIns="0" bIns="0" rtlCol="0">
            <a:noAutofit/>
          </a:bodyPr>
          <a:lstStyle>
            <a:lvl1pPr marL="256032" indent="-256032" algn="l" defTabSz="914400" rtl="0" eaLnBrk="1" latinLnBrk="0" hangingPunct="1">
              <a:spcBef>
                <a:spcPts val="1500"/>
              </a:spcBef>
              <a:buClr>
                <a:schemeClr val="accent1"/>
              </a:buClr>
              <a:buSzPct val="100000"/>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a:lstStyle>
          <a:p>
            <a:pPr marL="0" indent="0">
              <a:lnSpc>
                <a:spcPct val="90000"/>
              </a:lnSpc>
              <a:buNone/>
            </a:pPr>
            <a:r>
              <a:rPr lang="en-US" altLang="en-US" b="1" dirty="0" smtClean="0"/>
              <a:t>Colder temperature </a:t>
            </a:r>
            <a:r>
              <a:rPr lang="en-US" altLang="en-US" b="1" dirty="0"/>
              <a:t>of </a:t>
            </a:r>
            <a:r>
              <a:rPr lang="en-US" altLang="en-US" b="1" dirty="0" smtClean="0"/>
              <a:t>air </a:t>
            </a:r>
            <a:r>
              <a:rPr lang="en-US" altLang="en-US" b="1" dirty="0"/>
              <a:t>entering </a:t>
            </a:r>
            <a:r>
              <a:rPr lang="en-US" altLang="en-US" b="1" dirty="0" smtClean="0"/>
              <a:t>engine, greater </a:t>
            </a:r>
            <a:r>
              <a:rPr lang="en-US" altLang="en-US" b="1" dirty="0"/>
              <a:t>is its power potential. </a:t>
            </a:r>
            <a:r>
              <a:rPr lang="en-US" altLang="en-US" b="1" dirty="0" smtClean="0"/>
              <a:t>General rule for </a:t>
            </a:r>
            <a:r>
              <a:rPr lang="en-US" altLang="en-US" b="1" dirty="0"/>
              <a:t>this advantage is that for </a:t>
            </a:r>
            <a:r>
              <a:rPr lang="en-US" altLang="en-US" b="1" dirty="0" smtClean="0"/>
              <a:t>every 10</a:t>
            </a:r>
            <a:r>
              <a:rPr lang="en-US" altLang="en-US" b="1" dirty="0"/>
              <a:t>° cooler of </a:t>
            </a:r>
            <a:r>
              <a:rPr lang="en-US" altLang="en-US" b="1" dirty="0" smtClean="0"/>
              <a:t>incoming </a:t>
            </a:r>
            <a:r>
              <a:rPr lang="en-US" altLang="en-US" b="1" dirty="0"/>
              <a:t>air, </a:t>
            </a:r>
            <a:r>
              <a:rPr lang="en-US" altLang="en-US" b="1" dirty="0" smtClean="0"/>
              <a:t>power is increased by </a:t>
            </a:r>
            <a:r>
              <a:rPr lang="en-US" altLang="en-US" b="1" dirty="0"/>
              <a:t>1%. Under-the-hood temperatures can </a:t>
            </a:r>
            <a:r>
              <a:rPr lang="en-US" altLang="en-US" b="1" dirty="0" smtClean="0"/>
              <a:t>be 30°or </a:t>
            </a:r>
            <a:r>
              <a:rPr lang="en-US" altLang="en-US" b="1" dirty="0"/>
              <a:t>higher than </a:t>
            </a:r>
            <a:r>
              <a:rPr lang="en-US" altLang="en-US" b="1" dirty="0" smtClean="0"/>
              <a:t>outside </a:t>
            </a:r>
            <a:r>
              <a:rPr lang="en-US" altLang="en-US" b="1" dirty="0"/>
              <a:t>(ambient) air temperature</a:t>
            </a:r>
            <a:r>
              <a:rPr lang="en-US" altLang="en-US" b="1" dirty="0" smtClean="0"/>
              <a:t>. If </a:t>
            </a:r>
            <a:r>
              <a:rPr lang="en-US" altLang="en-US" b="1" dirty="0"/>
              <a:t>there is </a:t>
            </a:r>
            <a:r>
              <a:rPr lang="en-US" altLang="en-US" b="1" dirty="0" smtClean="0"/>
              <a:t>30°difference</a:t>
            </a:r>
            <a:r>
              <a:rPr lang="en-US" altLang="en-US" b="1" dirty="0"/>
              <a:t>, then using outside air </a:t>
            </a:r>
            <a:r>
              <a:rPr lang="en-US" altLang="en-US" b="1" dirty="0" smtClean="0"/>
              <a:t>could result </a:t>
            </a:r>
            <a:r>
              <a:rPr lang="en-US" altLang="en-US" b="1" dirty="0"/>
              <a:t>in </a:t>
            </a:r>
            <a:r>
              <a:rPr lang="en-US" altLang="en-US" b="1" dirty="0" smtClean="0"/>
              <a:t>3</a:t>
            </a:r>
            <a:r>
              <a:rPr lang="en-US" altLang="en-US" b="1" dirty="0"/>
              <a:t>% increase in power compared to </a:t>
            </a:r>
            <a:r>
              <a:rPr lang="en-US" altLang="en-US" b="1" dirty="0" smtClean="0"/>
              <a:t>using air </a:t>
            </a:r>
            <a:r>
              <a:rPr lang="en-US" altLang="en-US" b="1" dirty="0"/>
              <a:t>from under </a:t>
            </a:r>
            <a:r>
              <a:rPr lang="en-US" altLang="en-US" b="1" dirty="0" smtClean="0"/>
              <a:t>hood</a:t>
            </a:r>
            <a:r>
              <a:rPr lang="en-US" altLang="en-US" b="1" dirty="0"/>
              <a:t>. For example if </a:t>
            </a:r>
            <a:r>
              <a:rPr lang="en-US" altLang="en-US" b="1" dirty="0" smtClean="0"/>
              <a:t>engine is producing </a:t>
            </a:r>
            <a:r>
              <a:rPr lang="en-US" altLang="en-US" b="1" dirty="0"/>
              <a:t>200 HP, using under-the-hood air, it </a:t>
            </a:r>
            <a:r>
              <a:rPr lang="en-US" altLang="en-US" b="1" dirty="0" smtClean="0"/>
              <a:t>would produce </a:t>
            </a:r>
            <a:r>
              <a:rPr lang="en-US" altLang="en-US" b="1" dirty="0"/>
              <a:t>206 HP using outside air that is 30° cooler.</a:t>
            </a:r>
            <a:endParaRPr lang="en-US" altLang="en-US" b="1" dirty="0" smtClean="0"/>
          </a:p>
        </p:txBody>
      </p:sp>
    </p:spTree>
    <p:extLst>
      <p:ext uri="{BB962C8B-B14F-4D97-AF65-F5344CB8AC3E}">
        <p14:creationId xmlns:p14="http://schemas.microsoft.com/office/powerpoint/2010/main" val="5018127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AIR INDUCTION </a:t>
            </a:r>
            <a:r>
              <a:rPr lang="en-US" sz="3600" dirty="0" smtClean="0"/>
              <a:t>SYSTEM (3 of 5)</a:t>
            </a:r>
            <a:endParaRPr lang="en-US" sz="3600" dirty="0"/>
          </a:p>
        </p:txBody>
      </p:sp>
      <p:sp>
        <p:nvSpPr>
          <p:cNvPr id="25603" name="Content Placeholder 2"/>
          <p:cNvSpPr>
            <a:spLocks noGrp="1"/>
          </p:cNvSpPr>
          <p:nvPr>
            <p:ph idx="1"/>
          </p:nvPr>
        </p:nvSpPr>
        <p:spPr/>
        <p:txBody>
          <a:bodyPr/>
          <a:lstStyle/>
          <a:p>
            <a:r>
              <a:rPr lang="en-US" sz="3600" b="1" dirty="0" smtClean="0">
                <a:solidFill>
                  <a:srgbClr val="0000FF"/>
                </a:solidFill>
              </a:rPr>
              <a:t>MAF (</a:t>
            </a:r>
            <a:r>
              <a:rPr lang="en-US" b="1" dirty="0" smtClean="0">
                <a:solidFill>
                  <a:srgbClr val="0000FF"/>
                </a:solidFill>
              </a:rPr>
              <a:t>Mass Air) Flow Sensor </a:t>
            </a:r>
          </a:p>
          <a:p>
            <a:pPr lvl="1"/>
            <a:r>
              <a:rPr lang="en-US" b="1" dirty="0" smtClean="0"/>
              <a:t>Measures amount of intake </a:t>
            </a:r>
            <a:r>
              <a:rPr lang="en-US" b="1" dirty="0"/>
              <a:t>air </a:t>
            </a:r>
            <a:r>
              <a:rPr lang="en-US" b="1" dirty="0" smtClean="0"/>
              <a:t>into engine</a:t>
            </a:r>
          </a:p>
          <a:p>
            <a:pPr lvl="1"/>
            <a:r>
              <a:rPr lang="en-US" b="1" dirty="0" smtClean="0"/>
              <a:t>Hot film </a:t>
            </a:r>
            <a:r>
              <a:rPr lang="en-US" b="1" dirty="0"/>
              <a:t>thermal flow meter </a:t>
            </a:r>
            <a:endParaRPr lang="en-US" b="1" dirty="0" smtClean="0"/>
          </a:p>
          <a:p>
            <a:pPr lvl="1"/>
            <a:r>
              <a:rPr lang="en-US" b="1" dirty="0" smtClean="0"/>
              <a:t>With integrated temperature sensor</a:t>
            </a:r>
            <a:endParaRPr lang="en-US" b="1" dirty="0" smtClean="0">
              <a:solidFill>
                <a:srgbClr val="0000FF"/>
              </a:solidFill>
            </a:endParaRPr>
          </a:p>
          <a:p>
            <a:endParaRPr lang="en-US" dirty="0"/>
          </a:p>
        </p:txBody>
      </p:sp>
      <p:pic>
        <p:nvPicPr>
          <p:cNvPr id="4098" name="Picture 2" descr="A photo shows a mass airflow sensor attached on the air intake tube of the engine of a vehic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3505200"/>
            <a:ext cx="3810000" cy="28550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092376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5372"/>
            <a:ext cx="8534400" cy="1097280"/>
          </a:xfrm>
        </p:spPr>
        <p:txBody>
          <a:bodyPr/>
          <a:lstStyle/>
          <a:p>
            <a:r>
              <a:rPr lang="en-US" sz="2000" dirty="0"/>
              <a:t>FIGURE 10–3 The mass air flow sensor provides </a:t>
            </a:r>
            <a:r>
              <a:rPr lang="en-US" sz="2000" dirty="0" smtClean="0"/>
              <a:t>powertrain control </a:t>
            </a:r>
            <a:r>
              <a:rPr lang="en-US" sz="2000" dirty="0"/>
              <a:t>module with data regarding air flow. </a:t>
            </a:r>
            <a:r>
              <a:rPr lang="en-US" sz="2000" dirty="0" smtClean="0"/>
              <a:t>Exhaust gas </a:t>
            </a:r>
            <a:r>
              <a:rPr lang="en-US" sz="2000" dirty="0"/>
              <a:t>recirculation (EGR) strategies are, in part, derived </a:t>
            </a:r>
            <a:r>
              <a:rPr lang="en-US" sz="2000" dirty="0" smtClean="0"/>
              <a:t>from this </a:t>
            </a:r>
            <a:r>
              <a:rPr lang="en-US" sz="2000" dirty="0"/>
              <a:t>sensor. This sensor, along with the boost sensor and </a:t>
            </a:r>
            <a:r>
              <a:rPr lang="en-US" sz="2000" dirty="0" smtClean="0"/>
              <a:t>temperature sensor </a:t>
            </a:r>
            <a:r>
              <a:rPr lang="en-US" sz="2000" dirty="0"/>
              <a:t>are used in the calculation.</a:t>
            </a:r>
          </a:p>
        </p:txBody>
      </p:sp>
      <p:pic>
        <p:nvPicPr>
          <p:cNvPr id="5" name="Picture 2" descr="A photo shows a mass airflow sensor attached on the air intake tube of the engine of a vehic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371600"/>
            <a:ext cx="6705600" cy="5024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0064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AIR INDUCTION </a:t>
            </a:r>
            <a:r>
              <a:rPr lang="en-US" sz="3600" dirty="0" smtClean="0"/>
              <a:t>SYSTEM (4 of 5)</a:t>
            </a:r>
            <a:endParaRPr lang="en-US" sz="3600" dirty="0"/>
          </a:p>
        </p:txBody>
      </p:sp>
      <p:sp>
        <p:nvSpPr>
          <p:cNvPr id="25603" name="Content Placeholder 2"/>
          <p:cNvSpPr>
            <a:spLocks noGrp="1"/>
          </p:cNvSpPr>
          <p:nvPr>
            <p:ph idx="1"/>
          </p:nvPr>
        </p:nvSpPr>
        <p:spPr>
          <a:xfrm>
            <a:off x="76200" y="1371600"/>
            <a:ext cx="4953000" cy="4525963"/>
          </a:xfrm>
        </p:spPr>
        <p:txBody>
          <a:bodyPr/>
          <a:lstStyle/>
          <a:p>
            <a:r>
              <a:rPr lang="en-US" b="1" dirty="0" smtClean="0">
                <a:solidFill>
                  <a:srgbClr val="0000FF"/>
                </a:solidFill>
              </a:rPr>
              <a:t>Boost Pressure Sensor </a:t>
            </a:r>
          </a:p>
          <a:p>
            <a:pPr lvl="1"/>
            <a:r>
              <a:rPr lang="en-US" dirty="0" smtClean="0"/>
              <a:t>Used </a:t>
            </a:r>
            <a:r>
              <a:rPr lang="en-US" dirty="0"/>
              <a:t>by </a:t>
            </a:r>
            <a:r>
              <a:rPr lang="en-US" dirty="0" smtClean="0"/>
              <a:t>PCM monitor air </a:t>
            </a:r>
            <a:r>
              <a:rPr lang="en-US" dirty="0"/>
              <a:t>pressure in </a:t>
            </a:r>
            <a:r>
              <a:rPr lang="en-US" dirty="0" smtClean="0"/>
              <a:t>intake</a:t>
            </a:r>
          </a:p>
          <a:p>
            <a:pPr lvl="1"/>
            <a:r>
              <a:rPr lang="en-US" dirty="0" smtClean="0"/>
              <a:t>Location Varies </a:t>
            </a:r>
          </a:p>
          <a:p>
            <a:pPr lvl="2"/>
            <a:r>
              <a:rPr lang="en-US" dirty="0" smtClean="0"/>
              <a:t>Dual-stage turbochargers</a:t>
            </a:r>
          </a:p>
          <a:p>
            <a:pPr lvl="2"/>
            <a:r>
              <a:rPr lang="en-US" dirty="0" smtClean="0"/>
              <a:t>Multiple boost pressure sensors</a:t>
            </a:r>
          </a:p>
          <a:p>
            <a:pPr lvl="2"/>
            <a:r>
              <a:rPr lang="en-US" dirty="0" smtClean="0"/>
              <a:t>3-wire sensor receives 5-volt reference</a:t>
            </a:r>
          </a:p>
          <a:p>
            <a:pPr lvl="2"/>
            <a:r>
              <a:rPr lang="en-US" dirty="0" smtClean="0"/>
              <a:t>Shares sensor ground </a:t>
            </a:r>
          </a:p>
          <a:p>
            <a:pPr lvl="3"/>
            <a:r>
              <a:rPr lang="en-US" dirty="0" smtClean="0"/>
              <a:t>Manifold pressure low (high vacuum) 0.25 and 1.8 volts.</a:t>
            </a:r>
          </a:p>
          <a:p>
            <a:pPr lvl="3"/>
            <a:r>
              <a:rPr lang="en-US" dirty="0" smtClean="0"/>
              <a:t>Pressure high, due </a:t>
            </a:r>
            <a:r>
              <a:rPr lang="en-US" dirty="0"/>
              <a:t>to </a:t>
            </a:r>
            <a:r>
              <a:rPr lang="en-US" dirty="0" smtClean="0"/>
              <a:t>boost 2.0-4.7 </a:t>
            </a:r>
            <a:r>
              <a:rPr lang="en-US" dirty="0"/>
              <a:t>volts.</a:t>
            </a:r>
          </a:p>
        </p:txBody>
      </p:sp>
      <p:pic>
        <p:nvPicPr>
          <p:cNvPr id="6" name="Picture 2" descr="A photo shows a boost pressure sensor fastened to the top surface of the intake manifold of an engine with a bolt. The sensor is a small plastic device, and the intake air passage in the manifold has been highligh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752600"/>
            <a:ext cx="3963970" cy="29910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3071465"/>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FIGURE 10–4 The boost pressure sensor, which may be</a:t>
            </a:r>
            <a:br>
              <a:rPr lang="en-US" dirty="0"/>
            </a:br>
            <a:r>
              <a:rPr lang="en-US" dirty="0"/>
              <a:t>combined with a temperature sensor, is used to calculate the</a:t>
            </a:r>
            <a:br>
              <a:rPr lang="en-US" dirty="0"/>
            </a:br>
            <a:r>
              <a:rPr lang="en-US" dirty="0"/>
              <a:t>mass of air entering the intake manifold.</a:t>
            </a:r>
          </a:p>
        </p:txBody>
      </p:sp>
      <p:pic>
        <p:nvPicPr>
          <p:cNvPr id="6" name="Picture 2" descr="A photo shows a boost pressure sensor fastened to the top surface of the intake manifold of an engine with a bolt. The sensor is a small plastic device, and the intake air passage in the manifold has been highligh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408883"/>
            <a:ext cx="6629400" cy="50023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420061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AIR INDUCTION </a:t>
            </a:r>
            <a:r>
              <a:rPr lang="en-US" sz="3600" dirty="0" smtClean="0"/>
              <a:t>SYSTEM (5 of 5)</a:t>
            </a:r>
            <a:endParaRPr lang="en-US" sz="3600" dirty="0"/>
          </a:p>
        </p:txBody>
      </p:sp>
      <p:sp>
        <p:nvSpPr>
          <p:cNvPr id="25603" name="Content Placeholder 2"/>
          <p:cNvSpPr>
            <a:spLocks noGrp="1"/>
          </p:cNvSpPr>
          <p:nvPr>
            <p:ph idx="1"/>
          </p:nvPr>
        </p:nvSpPr>
        <p:spPr>
          <a:xfrm>
            <a:off x="228600" y="1447800"/>
            <a:ext cx="8686800" cy="4525963"/>
          </a:xfrm>
        </p:spPr>
        <p:txBody>
          <a:bodyPr/>
          <a:lstStyle/>
          <a:p>
            <a:r>
              <a:rPr lang="en-US" sz="3200" b="1" dirty="0" smtClean="0">
                <a:solidFill>
                  <a:srgbClr val="0000FF"/>
                </a:solidFill>
              </a:rPr>
              <a:t>Charge Air Cooler (CAC)</a:t>
            </a:r>
            <a:r>
              <a:rPr lang="en-US" sz="3200" b="1" dirty="0" smtClean="0"/>
              <a:t>: </a:t>
            </a:r>
            <a:r>
              <a:rPr lang="en-US" b="1" dirty="0" smtClean="0">
                <a:solidFill>
                  <a:srgbClr val="FF0000"/>
                </a:solidFill>
              </a:rPr>
              <a:t>Page 119</a:t>
            </a:r>
          </a:p>
          <a:p>
            <a:pPr lvl="1"/>
            <a:r>
              <a:rPr lang="en-US" b="1" dirty="0" smtClean="0"/>
              <a:t>Heat Exchanger Mounted Between </a:t>
            </a:r>
          </a:p>
          <a:p>
            <a:pPr lvl="2"/>
            <a:r>
              <a:rPr lang="en-US" b="1" dirty="0" smtClean="0"/>
              <a:t>Turbocharger &amp; inlet </a:t>
            </a:r>
            <a:r>
              <a:rPr lang="en-US" b="1" dirty="0"/>
              <a:t>air </a:t>
            </a:r>
            <a:r>
              <a:rPr lang="en-US" b="1" dirty="0" smtClean="0"/>
              <a:t>side (intercooler)</a:t>
            </a:r>
          </a:p>
          <a:p>
            <a:pPr lvl="2"/>
            <a:r>
              <a:rPr lang="en-US" b="1" dirty="0"/>
              <a:t>hot, compressed air </a:t>
            </a:r>
            <a:r>
              <a:rPr lang="en-US" b="1" dirty="0" smtClean="0"/>
              <a:t>flows </a:t>
            </a:r>
            <a:r>
              <a:rPr lang="en-US" b="1" dirty="0"/>
              <a:t>out of </a:t>
            </a:r>
            <a:r>
              <a:rPr lang="en-US" b="1" dirty="0" smtClean="0"/>
              <a:t>turbocharger to </a:t>
            </a:r>
            <a:r>
              <a:rPr lang="en-US" b="1" dirty="0" smtClean="0">
                <a:solidFill>
                  <a:srgbClr val="0000FF"/>
                </a:solidFill>
              </a:rPr>
              <a:t>CAC </a:t>
            </a:r>
          </a:p>
          <a:p>
            <a:pPr lvl="2"/>
            <a:r>
              <a:rPr lang="en-US" b="1" dirty="0" smtClean="0"/>
              <a:t>As air </a:t>
            </a:r>
            <a:r>
              <a:rPr lang="en-US" b="1" dirty="0"/>
              <a:t>travels through </a:t>
            </a:r>
            <a:r>
              <a:rPr lang="en-US" b="1" dirty="0">
                <a:solidFill>
                  <a:srgbClr val="0000FF"/>
                </a:solidFill>
              </a:rPr>
              <a:t>CAC </a:t>
            </a:r>
            <a:r>
              <a:rPr lang="en-US" b="1" dirty="0" smtClean="0">
                <a:solidFill>
                  <a:srgbClr val="0000FF"/>
                </a:solidFill>
              </a:rPr>
              <a:t>&amp; is cooled</a:t>
            </a:r>
          </a:p>
          <a:p>
            <a:pPr lvl="2"/>
            <a:r>
              <a:rPr lang="en-US" b="1" dirty="0" smtClean="0">
                <a:solidFill>
                  <a:srgbClr val="0000FF"/>
                </a:solidFill>
              </a:rPr>
              <a:t>To Become a Denser Charge for more power</a:t>
            </a:r>
            <a:endParaRPr lang="en-US" b="1" dirty="0" smtClean="0"/>
          </a:p>
          <a:p>
            <a:pPr lvl="1"/>
            <a:endParaRPr lang="en-US" b="1" dirty="0" smtClean="0">
              <a:solidFill>
                <a:srgbClr val="FF0000"/>
              </a:solidFill>
            </a:endParaRPr>
          </a:p>
          <a:p>
            <a:endParaRPr lang="en-US" b="1" dirty="0" smtClean="0">
              <a:solidFill>
                <a:srgbClr val="FF0000"/>
              </a:solidFill>
            </a:endParaRPr>
          </a:p>
          <a:p>
            <a:endParaRPr lang="en-US" b="1" dirty="0"/>
          </a:p>
        </p:txBody>
      </p:sp>
      <p:pic>
        <p:nvPicPr>
          <p:cNvPr id="4" name="Picture 3" descr="A photo shows a charge air cooler assembly from a Nissan Titan pick-up truck.&#10;A photo shows a charge air cooler assembly with the following description.&#10;The cooler assembly shown is a flat and wide metallic block with inlet and outlet vents on the left and right ends, respectively. There are rows of narrow horizontal fins on the main body for the passage of hot air."/>
          <p:cNvPicPr>
            <a:picLocks noChangeAspect="1"/>
          </p:cNvPicPr>
          <p:nvPr/>
        </p:nvPicPr>
        <p:blipFill>
          <a:blip r:embed="rId2"/>
          <a:stretch>
            <a:fillRect/>
          </a:stretch>
        </p:blipFill>
        <p:spPr>
          <a:xfrm>
            <a:off x="1981200" y="3932689"/>
            <a:ext cx="5486400" cy="2454249"/>
          </a:xfrm>
          <a:prstGeom prst="rect">
            <a:avLst/>
          </a:prstGeom>
        </p:spPr>
      </p:pic>
    </p:spTree>
    <p:extLst>
      <p:ext uri="{BB962C8B-B14F-4D97-AF65-F5344CB8AC3E}">
        <p14:creationId xmlns:p14="http://schemas.microsoft.com/office/powerpoint/2010/main" val="405521234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800" dirty="0" smtClean="0"/>
              <a:t>FIGURE </a:t>
            </a:r>
            <a:r>
              <a:rPr lang="en-US" sz="2800" dirty="0"/>
              <a:t>10–5 </a:t>
            </a:r>
            <a:r>
              <a:rPr lang="en-US" sz="2800" dirty="0" smtClean="0"/>
              <a:t>graph </a:t>
            </a:r>
            <a:r>
              <a:rPr lang="en-US" sz="2800" dirty="0"/>
              <a:t>depicts </a:t>
            </a:r>
            <a:r>
              <a:rPr lang="en-US" sz="2800" dirty="0" smtClean="0"/>
              <a:t>normal </a:t>
            </a:r>
            <a:r>
              <a:rPr lang="en-US" sz="2800" dirty="0"/>
              <a:t>voltage to pressure increase graph for </a:t>
            </a:r>
            <a:r>
              <a:rPr lang="en-US" sz="2800" dirty="0" smtClean="0"/>
              <a:t>typical </a:t>
            </a:r>
            <a:r>
              <a:rPr lang="en-US" sz="2800" dirty="0"/>
              <a:t>boost pressure sensor.</a:t>
            </a:r>
          </a:p>
        </p:txBody>
      </p:sp>
      <p:pic>
        <p:nvPicPr>
          <p:cNvPr id="7170" name="Picture 2" descr="A graph shows the corresponding increases in voltage for increases in pressure, for a boost pressure sensor. The pressure is indicated in pound-force per square inch (PSI), and BAR units, and voltage in volts.&#10;A graph shows the normal voltage to pressure increase characteristics for a typical boost pressure sensor.&#10;The details are as follows:&#10;Boost pressure is plotted on the x axis in pound-force per square inch (PSI) units with the BAR equivalent values in brackets, against Sensor voltage on the y axis.&#10;The resulting line obtained in the graph is a uniform straight line with a 30-degree rise. &#10;The points on the graph with boost pressure values in PSI and BAR units, followed by sensor voltage values are as follows:&#10;7.3 (0.5), 0.5 volts;&#10;9.6 (0.66), 0.75 volts;&#10;11.8 (0.81), 1 volt; &#10;14 (0.97), 1.25 volts;&#10;16.4 (1.13), 1.5 volts; &#10;18.6 (1.28), 1.75 volts; &#10;20.9 (1.44), 2 volts;&#10;23 (1.59), 2.25 volts; &#10;25.4 (1.75), 2.5 volts; &#10;27.7 (1.91), 2.75 volts; &#10;29.9 (2.06), 3 volts; &#10;32.2 (2.22), 3.25 volts; &#10;34.5 (2.38), 3.5 volts; &#10;36.7 (2.53), 3.75 volts; &#10;39 (2.69), 4 volts; &#10;41.2 (2.84), 4.25 volts; &#10;43.5; (3.00), 4.5 vol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938" y="1828800"/>
            <a:ext cx="7096125" cy="4181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59107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FIGURE 10–6 A charge air cooler from a Nissan Titan is an</a:t>
            </a:r>
            <a:br>
              <a:rPr lang="en-US" dirty="0"/>
            </a:br>
            <a:r>
              <a:rPr lang="en-US" dirty="0"/>
              <a:t>example of the surface area needed to provide sufficient cooling</a:t>
            </a:r>
            <a:br>
              <a:rPr lang="en-US" dirty="0"/>
            </a:br>
            <a:r>
              <a:rPr lang="en-US" dirty="0"/>
              <a:t>of the air charge after it leaves the turbocharger.</a:t>
            </a:r>
          </a:p>
        </p:txBody>
      </p:sp>
      <p:pic>
        <p:nvPicPr>
          <p:cNvPr id="5" name="Picture 2" descr="A photo shows a charge air cooler assembly from a Nissan Titan pick-up truck.&#10;A photo shows a charge air cooler assembly with the following description.&#10;The cooler assembly shown is a flat and wide metallic block with inlet and outlet vents on the left and right ends, respectively. There are rows of narrow horizontal fins on the main body for the passage of hot ai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 y="1489587"/>
            <a:ext cx="8610600" cy="4845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LEARNING OBJECTIVES (</a:t>
            </a:r>
            <a:r>
              <a:rPr lang="en-US" sz="3600" dirty="0" smtClean="0"/>
              <a:t>1 of 2)</a:t>
            </a:r>
            <a:endParaRPr lang="en-US" sz="3600" dirty="0"/>
          </a:p>
        </p:txBody>
      </p:sp>
      <p:sp>
        <p:nvSpPr>
          <p:cNvPr id="23555" name="Content Placeholder 2"/>
          <p:cNvSpPr>
            <a:spLocks noGrp="1"/>
          </p:cNvSpPr>
          <p:nvPr>
            <p:ph idx="1"/>
          </p:nvPr>
        </p:nvSpPr>
        <p:spPr>
          <a:xfrm>
            <a:off x="457200" y="1600200"/>
            <a:ext cx="8610600" cy="4525963"/>
          </a:xfrm>
        </p:spPr>
        <p:txBody>
          <a:bodyPr/>
          <a:lstStyle/>
          <a:p>
            <a:pPr marL="0" indent="0">
              <a:buNone/>
            </a:pPr>
            <a:r>
              <a:rPr lang="en-US" b="1" dirty="0" smtClean="0"/>
              <a:t>10.1 </a:t>
            </a:r>
            <a:r>
              <a:rPr lang="en-US" dirty="0" smtClean="0"/>
              <a:t>Prepare </a:t>
            </a:r>
            <a:r>
              <a:rPr lang="en-US" dirty="0"/>
              <a:t>for the ASE Light </a:t>
            </a:r>
            <a:r>
              <a:rPr lang="en-US" dirty="0" smtClean="0"/>
              <a:t>Vehicle Diesel </a:t>
            </a:r>
            <a:r>
              <a:rPr lang="en-US" dirty="0"/>
              <a:t>Engine (A9) ASE certification test content area “E” (Air Induction and Exhaust Systems Diagnosis and Repair). </a:t>
            </a:r>
            <a:endParaRPr lang="en-US" dirty="0" smtClean="0"/>
          </a:p>
          <a:p>
            <a:pPr marL="0" indent="0">
              <a:buNone/>
            </a:pPr>
            <a:r>
              <a:rPr lang="en-US" b="1" dirty="0" smtClean="0"/>
              <a:t>10.2 </a:t>
            </a:r>
            <a:r>
              <a:rPr lang="en-US" dirty="0" smtClean="0"/>
              <a:t>Identify the </a:t>
            </a:r>
            <a:r>
              <a:rPr lang="en-US" dirty="0"/>
              <a:t>components of the air induction system. </a:t>
            </a:r>
            <a:endParaRPr lang="en-US" dirty="0" smtClean="0"/>
          </a:p>
          <a:p>
            <a:pPr marL="0" indent="0">
              <a:buNone/>
            </a:pPr>
            <a:r>
              <a:rPr lang="en-US" b="1" dirty="0" smtClean="0"/>
              <a:t>10.3 </a:t>
            </a:r>
            <a:r>
              <a:rPr lang="en-US" dirty="0" smtClean="0"/>
              <a:t>Identify </a:t>
            </a:r>
            <a:r>
              <a:rPr lang="en-US" dirty="0"/>
              <a:t>the components of the EGR systems</a:t>
            </a:r>
            <a:r>
              <a:rPr lang="en-US" b="1" dirty="0"/>
              <a:t>. </a:t>
            </a:r>
            <a:endParaRPr lang="en-US" b="1" dirty="0" smtClean="0"/>
          </a:p>
          <a:p>
            <a:pPr marL="0" indent="0">
              <a:buNone/>
            </a:pPr>
            <a:r>
              <a:rPr lang="en-US" b="1" dirty="0" smtClean="0"/>
              <a:t>10.4 </a:t>
            </a:r>
            <a:r>
              <a:rPr lang="en-US" dirty="0" smtClean="0"/>
              <a:t>Describe </a:t>
            </a:r>
            <a:r>
              <a:rPr lang="en-US" dirty="0"/>
              <a:t>the function of </a:t>
            </a:r>
            <a:r>
              <a:rPr lang="en-US" dirty="0" smtClean="0"/>
              <a:t>each of </a:t>
            </a:r>
            <a:r>
              <a:rPr lang="en-US" dirty="0"/>
              <a:t>the components in the air induction system. </a:t>
            </a:r>
          </a:p>
        </p:txBody>
      </p:sp>
    </p:spTree>
    <p:extLst>
      <p:ext uri="{BB962C8B-B14F-4D97-AF65-F5344CB8AC3E}">
        <p14:creationId xmlns:p14="http://schemas.microsoft.com/office/powerpoint/2010/main" val="143313135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AIR INDUCTION SYSTEM</a:t>
            </a:r>
            <a:br>
              <a:rPr lang="en-US" dirty="0"/>
            </a:br>
            <a:r>
              <a:rPr lang="en-US" dirty="0" smtClean="0"/>
              <a:t>DIAGNOSIS (1 of 1)</a:t>
            </a:r>
            <a:endParaRPr lang="en-US" dirty="0"/>
          </a:p>
        </p:txBody>
      </p:sp>
      <p:sp>
        <p:nvSpPr>
          <p:cNvPr id="26627" name="Content Placeholder 2"/>
          <p:cNvSpPr>
            <a:spLocks noGrp="1"/>
          </p:cNvSpPr>
          <p:nvPr>
            <p:ph idx="1"/>
          </p:nvPr>
        </p:nvSpPr>
        <p:spPr>
          <a:xfrm>
            <a:off x="457200" y="1600200"/>
            <a:ext cx="3657600" cy="4525963"/>
          </a:xfrm>
        </p:spPr>
        <p:txBody>
          <a:bodyPr/>
          <a:lstStyle/>
          <a:p>
            <a:r>
              <a:rPr lang="en-US" b="1" dirty="0" smtClean="0">
                <a:solidFill>
                  <a:srgbClr val="0000FF"/>
                </a:solidFill>
              </a:rPr>
              <a:t>Charge Air Cooler Diagnosis: </a:t>
            </a:r>
            <a:r>
              <a:rPr lang="en-US" b="1" dirty="0" smtClean="0">
                <a:solidFill>
                  <a:srgbClr val="FF0000"/>
                </a:solidFill>
              </a:rPr>
              <a:t>Pages 120-121</a:t>
            </a:r>
          </a:p>
          <a:p>
            <a:pPr lvl="1"/>
            <a:r>
              <a:rPr lang="en-US" b="1" dirty="0"/>
              <a:t>FIGURE 10–7 </a:t>
            </a:r>
            <a:endParaRPr lang="en-US" b="1" dirty="0" smtClean="0"/>
          </a:p>
          <a:p>
            <a:pPr lvl="1"/>
            <a:r>
              <a:rPr lang="en-US" b="1" dirty="0" smtClean="0">
                <a:solidFill>
                  <a:srgbClr val="0000FF"/>
                </a:solidFill>
              </a:rPr>
              <a:t>Dust-Out Diagnosis </a:t>
            </a:r>
          </a:p>
          <a:p>
            <a:pPr lvl="2"/>
            <a:r>
              <a:rPr lang="en-US" sz="2400" b="1" dirty="0" smtClean="0">
                <a:solidFill>
                  <a:srgbClr val="0000FF"/>
                </a:solidFill>
              </a:rPr>
              <a:t>Dust-out</a:t>
            </a:r>
            <a:r>
              <a:rPr lang="en-US" b="1" dirty="0" smtClean="0"/>
              <a:t> </a:t>
            </a:r>
            <a:r>
              <a:rPr lang="en-US" b="1" dirty="0"/>
              <a:t>is </a:t>
            </a:r>
            <a:r>
              <a:rPr lang="en-US" b="1" dirty="0" smtClean="0"/>
              <a:t>condition where small </a:t>
            </a:r>
            <a:r>
              <a:rPr lang="en-US" b="1" dirty="0"/>
              <a:t>dust </a:t>
            </a:r>
            <a:r>
              <a:rPr lang="en-US" b="1" dirty="0" smtClean="0"/>
              <a:t>&amp; dirt </a:t>
            </a:r>
            <a:r>
              <a:rPr lang="en-US" b="1" dirty="0"/>
              <a:t>particles </a:t>
            </a:r>
            <a:endParaRPr lang="en-US" b="1" dirty="0" smtClean="0"/>
          </a:p>
          <a:p>
            <a:pPr lvl="2"/>
            <a:r>
              <a:rPr lang="en-US" b="1" dirty="0"/>
              <a:t>E</a:t>
            </a:r>
            <a:r>
              <a:rPr lang="en-US" b="1" dirty="0" smtClean="0"/>
              <a:t>nter air </a:t>
            </a:r>
            <a:r>
              <a:rPr lang="en-US" b="1" dirty="0"/>
              <a:t>induction system </a:t>
            </a:r>
            <a:r>
              <a:rPr lang="en-US" b="1" dirty="0" smtClean="0"/>
              <a:t>by bypassing filter</a:t>
            </a:r>
            <a:r>
              <a:rPr lang="en-US" b="1" dirty="0"/>
              <a:t>.</a:t>
            </a:r>
          </a:p>
        </p:txBody>
      </p:sp>
      <p:pic>
        <p:nvPicPr>
          <p:cNvPr id="6" name="Picture 2" descr="A photograph shows the wall of cylinder in a vehicle’s engine, with the wear caused by dirt particles highligh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1779" y="1535831"/>
            <a:ext cx="4946651" cy="4267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621060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FIGURE 10–7 </a:t>
            </a:r>
            <a:r>
              <a:rPr lang="en-US" dirty="0" smtClean="0"/>
              <a:t>charge </a:t>
            </a:r>
            <a:r>
              <a:rPr lang="en-US" dirty="0"/>
              <a:t>air cooler is sealed with </a:t>
            </a:r>
            <a:r>
              <a:rPr lang="en-US" dirty="0" smtClean="0"/>
              <a:t>test adapters </a:t>
            </a:r>
            <a:r>
              <a:rPr lang="en-US" dirty="0"/>
              <a:t>and then pressurized with regulated shop air. </a:t>
            </a:r>
            <a:r>
              <a:rPr lang="en-US" dirty="0" smtClean="0"/>
              <a:t>The liquid </a:t>
            </a:r>
            <a:r>
              <a:rPr lang="en-US" dirty="0"/>
              <a:t>soap and water solution will bubble in </a:t>
            </a:r>
            <a:r>
              <a:rPr lang="en-US" dirty="0" smtClean="0"/>
              <a:t>area </a:t>
            </a:r>
            <a:r>
              <a:rPr lang="en-US" dirty="0"/>
              <a:t>of </a:t>
            </a:r>
            <a:r>
              <a:rPr lang="en-US" dirty="0" smtClean="0"/>
              <a:t>leak </a:t>
            </a:r>
            <a:r>
              <a:rPr lang="en-US" dirty="0"/>
              <a:t>and identify </a:t>
            </a:r>
            <a:r>
              <a:rPr lang="en-US" dirty="0" smtClean="0"/>
              <a:t>reason </a:t>
            </a:r>
            <a:r>
              <a:rPr lang="en-US" dirty="0"/>
              <a:t>for </a:t>
            </a:r>
            <a:r>
              <a:rPr lang="en-US" dirty="0" smtClean="0"/>
              <a:t>low </a:t>
            </a:r>
            <a:r>
              <a:rPr lang="en-US" dirty="0"/>
              <a:t>boost condition.</a:t>
            </a:r>
          </a:p>
        </p:txBody>
      </p:sp>
      <p:pic>
        <p:nvPicPr>
          <p:cNvPr id="10242" name="Picture 2" descr="An illustration shows a pair of test adaptors for the charge air cooler and an apparatus that contains a pressure gauge and a regulat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2419" y="1673716"/>
            <a:ext cx="3859162" cy="4271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000" dirty="0"/>
              <a:t>FIGURE 10–8 The wear on </a:t>
            </a:r>
            <a:r>
              <a:rPr lang="en-US" sz="2000" dirty="0" smtClean="0"/>
              <a:t>cylinder </a:t>
            </a:r>
            <a:r>
              <a:rPr lang="en-US" sz="2000" dirty="0"/>
              <a:t>wall is a result of </a:t>
            </a:r>
            <a:r>
              <a:rPr lang="en-US" sz="2000" dirty="0" smtClean="0"/>
              <a:t>an incorrectly </a:t>
            </a:r>
            <a:r>
              <a:rPr lang="en-US" sz="2000" dirty="0"/>
              <a:t>installed air filter element that allowed unfiltered </a:t>
            </a:r>
            <a:r>
              <a:rPr lang="en-US" sz="2000" dirty="0" smtClean="0"/>
              <a:t>air into induction </a:t>
            </a:r>
            <a:r>
              <a:rPr lang="en-US" sz="2000" dirty="0"/>
              <a:t>system. The foreign material in </a:t>
            </a:r>
            <a:r>
              <a:rPr lang="en-US" sz="2000" dirty="0" smtClean="0"/>
              <a:t>intake air scored </a:t>
            </a:r>
            <a:r>
              <a:rPr lang="en-US" sz="2000" dirty="0"/>
              <a:t>the cylinder walls when it was drawn into the </a:t>
            </a:r>
            <a:r>
              <a:rPr lang="en-US" sz="2000" dirty="0" smtClean="0"/>
              <a:t>cylinder in </a:t>
            </a:r>
            <a:r>
              <a:rPr lang="en-US" sz="2000" dirty="0"/>
              <a:t>a boost condition.</a:t>
            </a:r>
          </a:p>
        </p:txBody>
      </p:sp>
      <p:pic>
        <p:nvPicPr>
          <p:cNvPr id="6" name="Picture 2" descr="A photograph shows the wall of cylinder in a vehicle’s engine, with the wear caused by dirt particles highligh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1" y="1371600"/>
            <a:ext cx="5791199" cy="49957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INTAKE </a:t>
            </a:r>
            <a:r>
              <a:rPr lang="en-US" dirty="0" smtClean="0"/>
              <a:t>MANIFOLD HEATER (1 of 1) </a:t>
            </a:r>
            <a:endParaRPr lang="en-US" dirty="0"/>
          </a:p>
        </p:txBody>
      </p:sp>
      <p:sp>
        <p:nvSpPr>
          <p:cNvPr id="27651" name="Content Placeholder 2"/>
          <p:cNvSpPr>
            <a:spLocks noGrp="1"/>
          </p:cNvSpPr>
          <p:nvPr>
            <p:ph idx="1"/>
          </p:nvPr>
        </p:nvSpPr>
        <p:spPr>
          <a:xfrm>
            <a:off x="457200" y="1600200"/>
            <a:ext cx="3987800" cy="4525963"/>
          </a:xfrm>
        </p:spPr>
        <p:txBody>
          <a:bodyPr/>
          <a:lstStyle/>
          <a:p>
            <a:r>
              <a:rPr lang="en-US" sz="3200" b="1" dirty="0" smtClean="0">
                <a:solidFill>
                  <a:srgbClr val="0000FF"/>
                </a:solidFill>
              </a:rPr>
              <a:t>Intake Manifold Heater</a:t>
            </a:r>
          </a:p>
          <a:p>
            <a:pPr lvl="1"/>
            <a:r>
              <a:rPr lang="en-US" dirty="0" smtClean="0"/>
              <a:t>Warms air </a:t>
            </a:r>
            <a:r>
              <a:rPr lang="en-US" dirty="0"/>
              <a:t>as it </a:t>
            </a:r>
            <a:r>
              <a:rPr lang="en-US" dirty="0" smtClean="0"/>
              <a:t>enters engine </a:t>
            </a:r>
          </a:p>
          <a:p>
            <a:pPr lvl="1"/>
            <a:r>
              <a:rPr lang="en-US" dirty="0" smtClean="0"/>
              <a:t>During cold </a:t>
            </a:r>
            <a:r>
              <a:rPr lang="en-US" dirty="0"/>
              <a:t>start and </a:t>
            </a:r>
            <a:r>
              <a:rPr lang="en-US" dirty="0" smtClean="0"/>
              <a:t>warm-up period</a:t>
            </a:r>
          </a:p>
          <a:p>
            <a:pPr lvl="1"/>
            <a:r>
              <a:rPr lang="en-US" dirty="0"/>
              <a:t>O</a:t>
            </a:r>
            <a:r>
              <a:rPr lang="en-US" dirty="0" smtClean="0"/>
              <a:t>perate until warms </a:t>
            </a:r>
            <a:r>
              <a:rPr lang="en-US" dirty="0"/>
              <a:t>to 60–70 °F (15–21</a:t>
            </a:r>
            <a:r>
              <a:rPr lang="en-US" dirty="0" smtClean="0"/>
              <a:t>°)</a:t>
            </a:r>
          </a:p>
          <a:p>
            <a:pPr lvl="1"/>
            <a:r>
              <a:rPr lang="en-US" dirty="0" smtClean="0"/>
              <a:t>Controlled by PCM/ECM</a:t>
            </a:r>
            <a:endParaRPr lang="en-US" dirty="0"/>
          </a:p>
        </p:txBody>
      </p:sp>
      <p:pic>
        <p:nvPicPr>
          <p:cNvPr id="6" name="Picture 2" descr="A photo shows the intake heater grid on the intake manifold of an engine. The heater grid has rows of heating elements in it, and the power feeds located on the left side surface of the grid have been highligh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0012" y="1524000"/>
            <a:ext cx="4621835"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381287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FIGURE 10–9 The intake heater grid is used to </a:t>
            </a:r>
            <a:r>
              <a:rPr lang="en-US" dirty="0" smtClean="0"/>
              <a:t>warm intake </a:t>
            </a:r>
            <a:r>
              <a:rPr lang="en-US" dirty="0"/>
              <a:t>air and increase pre-ignition temperatures. The </a:t>
            </a:r>
            <a:r>
              <a:rPr lang="en-US" dirty="0" smtClean="0"/>
              <a:t>heater may </a:t>
            </a:r>
            <a:r>
              <a:rPr lang="en-US" dirty="0"/>
              <a:t>continue to be cycled to decrease the amount of </a:t>
            </a:r>
            <a:r>
              <a:rPr lang="en-US" dirty="0" smtClean="0"/>
              <a:t>time needed </a:t>
            </a:r>
            <a:r>
              <a:rPr lang="en-US" dirty="0"/>
              <a:t>to warm the engine.</a:t>
            </a:r>
          </a:p>
        </p:txBody>
      </p:sp>
      <p:pic>
        <p:nvPicPr>
          <p:cNvPr id="6" name="Picture 2" descr="A photo shows the intake heater grid on the intake manifold of an engine. The heater grid has rows of heating elements in it, and the power feeds located on the left side surface of the grid have been highligh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371600"/>
            <a:ext cx="6629400" cy="5027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62" name="Title"/>
          <p:cNvSpPr>
            <a:spLocks noGrp="1" noChangeArrowheads="1"/>
          </p:cNvSpPr>
          <p:nvPr>
            <p:ph type="title"/>
          </p:nvPr>
        </p:nvSpPr>
        <p:spPr>
          <a:noFill/>
          <a:ln/>
        </p:spPr>
        <p:txBody>
          <a:bodyPr/>
          <a:lstStyle/>
          <a:p>
            <a:r>
              <a:rPr lang="en-US" altLang="en-US" dirty="0"/>
              <a:t>Case of Erratic Electrical </a:t>
            </a:r>
            <a:r>
              <a:rPr lang="en-US" altLang="en-US" dirty="0" smtClean="0"/>
              <a:t>Symptoms (1 of </a:t>
            </a:r>
            <a:r>
              <a:rPr lang="en-US" altLang="en-US" dirty="0"/>
              <a:t>2) </a:t>
            </a:r>
          </a:p>
        </p:txBody>
      </p:sp>
      <p:pic>
        <p:nvPicPr>
          <p:cNvPr id="2754563" name="Picture 3" descr="realworldfi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371600"/>
            <a:ext cx="8991600" cy="4876800"/>
          </a:xfrm>
          <a:prstGeom prst="rect">
            <a:avLst/>
          </a:prstGeom>
          <a:noFill/>
          <a:extLst>
            <a:ext uri="{909E8E84-426E-40DD-AFC4-6F175D3DCCD1}">
              <a14:hiddenFill xmlns:a14="http://schemas.microsoft.com/office/drawing/2010/main">
                <a:solidFill>
                  <a:srgbClr val="FFFFFF"/>
                </a:solidFill>
              </a14:hiddenFill>
            </a:ext>
          </a:extLst>
        </p:spPr>
      </p:pic>
      <p:sp>
        <p:nvSpPr>
          <p:cNvPr id="2754564" name="Rectangle 4"/>
          <p:cNvSpPr>
            <a:spLocks noGrp="1" noChangeArrowheads="1"/>
          </p:cNvSpPr>
          <p:nvPr>
            <p:ph type="body" idx="1"/>
          </p:nvPr>
        </p:nvSpPr>
        <p:spPr>
          <a:xfrm>
            <a:off x="304800" y="1981200"/>
            <a:ext cx="8610600" cy="4191000"/>
          </a:xfrm>
          <a:noFill/>
          <a:ln/>
        </p:spPr>
        <p:txBody>
          <a:bodyPr/>
          <a:lstStyle/>
          <a:p>
            <a:pPr marL="0" indent="0">
              <a:lnSpc>
                <a:spcPct val="90000"/>
              </a:lnSpc>
              <a:buNone/>
            </a:pPr>
            <a:r>
              <a:rPr lang="en-US" altLang="en-US" sz="2400" dirty="0"/>
              <a:t>The owner of a 2010 Dodge Truck with a </a:t>
            </a:r>
            <a:r>
              <a:rPr lang="en-US" altLang="en-US" sz="2400" dirty="0" smtClean="0"/>
              <a:t>6.7-Liter Cummins complained </a:t>
            </a:r>
            <a:r>
              <a:rPr lang="en-US" altLang="en-US" sz="2400" dirty="0"/>
              <a:t>of a noticeable </a:t>
            </a:r>
            <a:r>
              <a:rPr lang="en-US" altLang="en-US" sz="2400" dirty="0" smtClean="0"/>
              <a:t>change in level </a:t>
            </a:r>
            <a:r>
              <a:rPr lang="en-US" altLang="en-US" sz="2400" dirty="0"/>
              <a:t>of </a:t>
            </a:r>
            <a:r>
              <a:rPr lang="en-US" altLang="en-US" sz="2400" dirty="0" smtClean="0"/>
              <a:t>interior </a:t>
            </a:r>
            <a:r>
              <a:rPr lang="en-US" altLang="en-US" sz="2400" dirty="0"/>
              <a:t>or exterior lighting, as </a:t>
            </a:r>
            <a:r>
              <a:rPr lang="en-US" altLang="en-US" sz="2400" dirty="0" smtClean="0"/>
              <a:t>well as speed </a:t>
            </a:r>
            <a:r>
              <a:rPr lang="en-US" altLang="en-US" sz="2400" dirty="0"/>
              <a:t>of the blower motor</a:t>
            </a:r>
            <a:r>
              <a:rPr lang="en-US" altLang="en-US" sz="2400" dirty="0" smtClean="0"/>
              <a:t>.  Owner </a:t>
            </a:r>
            <a:r>
              <a:rPr lang="en-US" altLang="en-US" sz="2400" dirty="0"/>
              <a:t>stated that this situation occurred </a:t>
            </a:r>
            <a:r>
              <a:rPr lang="en-US" altLang="en-US" sz="2400" dirty="0" smtClean="0"/>
              <a:t>just after </a:t>
            </a:r>
            <a:r>
              <a:rPr lang="en-US" altLang="en-US" sz="2400" dirty="0"/>
              <a:t>starting </a:t>
            </a:r>
            <a:r>
              <a:rPr lang="en-US" altLang="en-US" sz="2400" dirty="0" smtClean="0"/>
              <a:t>truck</a:t>
            </a:r>
            <a:r>
              <a:rPr lang="en-US" altLang="en-US" sz="2400" dirty="0"/>
              <a:t>. The service technician </a:t>
            </a:r>
            <a:r>
              <a:rPr lang="en-US" altLang="en-US" sz="2400" dirty="0" smtClean="0"/>
              <a:t>was able </a:t>
            </a:r>
            <a:r>
              <a:rPr lang="en-US" altLang="en-US" sz="2400" dirty="0"/>
              <a:t>to verify the customer concern and </a:t>
            </a:r>
            <a:r>
              <a:rPr lang="en-US" altLang="en-US" sz="2400" dirty="0" smtClean="0"/>
              <a:t>monitored battery </a:t>
            </a:r>
            <a:r>
              <a:rPr lang="en-US" altLang="en-US" sz="2400" dirty="0"/>
              <a:t>voltage using a scan tool to confirm </a:t>
            </a:r>
            <a:r>
              <a:rPr lang="en-US" altLang="en-US" sz="2400" dirty="0" smtClean="0"/>
              <a:t>what technician </a:t>
            </a:r>
            <a:r>
              <a:rPr lang="en-US" altLang="en-US" sz="2400" dirty="0"/>
              <a:t>thought was happening. The </a:t>
            </a:r>
            <a:r>
              <a:rPr lang="en-US" altLang="en-US" sz="2400" dirty="0" smtClean="0"/>
              <a:t>intake heaters </a:t>
            </a:r>
            <a:r>
              <a:rPr lang="en-US" altLang="en-US" sz="2400" dirty="0"/>
              <a:t>on the Cummins 6.7 draw so much </a:t>
            </a:r>
            <a:r>
              <a:rPr lang="en-US" altLang="en-US" sz="2400" dirty="0" smtClean="0"/>
              <a:t>current that battery </a:t>
            </a:r>
            <a:r>
              <a:rPr lang="en-US" altLang="en-US" sz="2400" dirty="0"/>
              <a:t>voltage is reduced, causing </a:t>
            </a:r>
            <a:r>
              <a:rPr lang="en-US" altLang="en-US" sz="2400" dirty="0" smtClean="0"/>
              <a:t>diming of </a:t>
            </a:r>
            <a:r>
              <a:rPr lang="en-US" altLang="en-US" sz="2400" dirty="0"/>
              <a:t>the interior lights and the blower motor to </a:t>
            </a:r>
            <a:r>
              <a:rPr lang="en-US" altLang="en-US" sz="2400" dirty="0" smtClean="0"/>
              <a:t>turn slower </a:t>
            </a:r>
            <a:r>
              <a:rPr lang="en-US" altLang="en-US" sz="2400" dirty="0"/>
              <a:t>than normal. The intake manifold heaters </a:t>
            </a:r>
            <a:r>
              <a:rPr lang="en-US" altLang="en-US" sz="2400" dirty="0" smtClean="0"/>
              <a:t>may continue </a:t>
            </a:r>
            <a:r>
              <a:rPr lang="en-US" altLang="en-US" sz="2400" dirty="0"/>
              <a:t>to run for several minutes after the </a:t>
            </a:r>
            <a:r>
              <a:rPr lang="en-US" altLang="en-US" sz="2400" dirty="0" smtClean="0"/>
              <a:t>vehicle has </a:t>
            </a:r>
            <a:r>
              <a:rPr lang="en-US" altLang="en-US" sz="2400" dirty="0"/>
              <a:t>started. No repairs were made and the </a:t>
            </a:r>
            <a:r>
              <a:rPr lang="en-US" altLang="en-US" sz="2400" dirty="0" smtClean="0"/>
              <a:t>customer was </a:t>
            </a:r>
            <a:r>
              <a:rPr lang="en-US" altLang="en-US" sz="2400" dirty="0"/>
              <a:t>informed as to why this situation was occurring.</a:t>
            </a:r>
          </a:p>
        </p:txBody>
      </p:sp>
    </p:spTree>
    <p:extLst>
      <p:ext uri="{BB962C8B-B14F-4D97-AF65-F5344CB8AC3E}">
        <p14:creationId xmlns:p14="http://schemas.microsoft.com/office/powerpoint/2010/main" val="66058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62" name="Title"/>
          <p:cNvSpPr>
            <a:spLocks noGrp="1" noChangeArrowheads="1"/>
          </p:cNvSpPr>
          <p:nvPr>
            <p:ph type="title"/>
          </p:nvPr>
        </p:nvSpPr>
        <p:spPr>
          <a:noFill/>
          <a:ln/>
        </p:spPr>
        <p:txBody>
          <a:bodyPr/>
          <a:lstStyle/>
          <a:p>
            <a:r>
              <a:rPr lang="en-US" altLang="en-US" dirty="0"/>
              <a:t>Case of Erratic Electrical </a:t>
            </a:r>
            <a:r>
              <a:rPr lang="en-US" altLang="en-US" dirty="0" smtClean="0"/>
              <a:t>Symptoms (2 of 2)</a:t>
            </a:r>
            <a:endParaRPr lang="en-US" altLang="en-US" dirty="0"/>
          </a:p>
        </p:txBody>
      </p:sp>
      <p:pic>
        <p:nvPicPr>
          <p:cNvPr id="2754563" name="Picture 3" descr="realworldfi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371600"/>
            <a:ext cx="8991600" cy="4876800"/>
          </a:xfrm>
          <a:prstGeom prst="rect">
            <a:avLst/>
          </a:prstGeom>
          <a:noFill/>
          <a:extLst>
            <a:ext uri="{909E8E84-426E-40DD-AFC4-6F175D3DCCD1}">
              <a14:hiddenFill xmlns:a14="http://schemas.microsoft.com/office/drawing/2010/main">
                <a:solidFill>
                  <a:srgbClr val="FFFFFF"/>
                </a:solidFill>
              </a14:hiddenFill>
            </a:ext>
          </a:extLst>
        </p:spPr>
      </p:pic>
      <p:sp>
        <p:nvSpPr>
          <p:cNvPr id="2754564" name="Rectangle 4"/>
          <p:cNvSpPr>
            <a:spLocks noGrp="1" noChangeArrowheads="1"/>
          </p:cNvSpPr>
          <p:nvPr>
            <p:ph type="body" idx="1"/>
          </p:nvPr>
        </p:nvSpPr>
        <p:spPr>
          <a:xfrm>
            <a:off x="304800" y="1981200"/>
            <a:ext cx="8610600" cy="4191000"/>
          </a:xfrm>
          <a:noFill/>
          <a:ln/>
        </p:spPr>
        <p:txBody>
          <a:bodyPr/>
          <a:lstStyle/>
          <a:p>
            <a:pPr marL="0" indent="0">
              <a:lnSpc>
                <a:spcPct val="90000"/>
              </a:lnSpc>
              <a:buNone/>
            </a:pPr>
            <a:r>
              <a:rPr lang="en-US" altLang="en-US" sz="3200" b="1" dirty="0">
                <a:solidFill>
                  <a:srgbClr val="0000FF"/>
                </a:solidFill>
              </a:rPr>
              <a:t>Summary:</a:t>
            </a:r>
          </a:p>
          <a:p>
            <a:pPr marL="0" indent="0">
              <a:lnSpc>
                <a:spcPct val="90000"/>
              </a:lnSpc>
              <a:buNone/>
            </a:pPr>
            <a:r>
              <a:rPr lang="en-US" altLang="en-US" b="1" dirty="0"/>
              <a:t>Complaint</a:t>
            </a:r>
            <a:r>
              <a:rPr lang="en-US" altLang="en-US" dirty="0"/>
              <a:t> – Customer complained that the </a:t>
            </a:r>
            <a:r>
              <a:rPr lang="en-US" altLang="en-US" dirty="0" smtClean="0"/>
              <a:t>interior lights </a:t>
            </a:r>
            <a:r>
              <a:rPr lang="en-US" altLang="en-US" dirty="0"/>
              <a:t>were dimmer than normal shortly after </a:t>
            </a:r>
            <a:r>
              <a:rPr lang="en-US" altLang="en-US" dirty="0" smtClean="0"/>
              <a:t>starting the </a:t>
            </a:r>
            <a:r>
              <a:rPr lang="en-US" altLang="en-US" dirty="0"/>
              <a:t>engine.</a:t>
            </a:r>
          </a:p>
          <a:p>
            <a:pPr marL="0" indent="0">
              <a:lnSpc>
                <a:spcPct val="90000"/>
              </a:lnSpc>
              <a:buNone/>
            </a:pPr>
            <a:r>
              <a:rPr lang="en-US" altLang="en-US" b="1" dirty="0"/>
              <a:t>Cause </a:t>
            </a:r>
            <a:r>
              <a:rPr lang="en-US" altLang="en-US" dirty="0"/>
              <a:t>– The battery voltage was reduced by the </a:t>
            </a:r>
            <a:r>
              <a:rPr lang="en-US" altLang="en-US" dirty="0" smtClean="0"/>
              <a:t>high amperage </a:t>
            </a:r>
            <a:r>
              <a:rPr lang="en-US" altLang="en-US" dirty="0"/>
              <a:t>draw of the intake heaters.</a:t>
            </a:r>
          </a:p>
          <a:p>
            <a:pPr marL="0" indent="0">
              <a:lnSpc>
                <a:spcPct val="90000"/>
              </a:lnSpc>
              <a:buNone/>
            </a:pPr>
            <a:r>
              <a:rPr lang="en-US" altLang="en-US" b="1" dirty="0"/>
              <a:t>Correction</a:t>
            </a:r>
            <a:r>
              <a:rPr lang="en-US" altLang="en-US" dirty="0"/>
              <a:t> – No repairs were needed and the </a:t>
            </a:r>
            <a:r>
              <a:rPr lang="en-US" altLang="en-US" dirty="0" smtClean="0"/>
              <a:t>customer was </a:t>
            </a:r>
            <a:r>
              <a:rPr lang="en-US" altLang="en-US" dirty="0"/>
              <a:t>informed that this was a normal </a:t>
            </a:r>
            <a:r>
              <a:rPr lang="en-US" altLang="en-US" dirty="0" smtClean="0"/>
              <a:t>condition on </a:t>
            </a:r>
            <a:r>
              <a:rPr lang="en-US" altLang="en-US" dirty="0"/>
              <a:t>this diesel pickup</a:t>
            </a:r>
            <a:r>
              <a:rPr lang="en-US" altLang="en-US" sz="2000" dirty="0"/>
              <a:t>.</a:t>
            </a:r>
          </a:p>
        </p:txBody>
      </p:sp>
    </p:spTree>
    <p:extLst>
      <p:ext uri="{BB962C8B-B14F-4D97-AF65-F5344CB8AC3E}">
        <p14:creationId xmlns:p14="http://schemas.microsoft.com/office/powerpoint/2010/main" val="11178881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GLOW </a:t>
            </a:r>
            <a:r>
              <a:rPr lang="en-US" dirty="0" smtClean="0"/>
              <a:t>PLUGS (</a:t>
            </a:r>
            <a:r>
              <a:rPr lang="en-US" dirty="0"/>
              <a:t>1 </a:t>
            </a:r>
            <a:r>
              <a:rPr lang="en-US" dirty="0" smtClean="0"/>
              <a:t>of 3) </a:t>
            </a:r>
            <a:endParaRPr lang="en-US" dirty="0"/>
          </a:p>
        </p:txBody>
      </p:sp>
      <p:sp>
        <p:nvSpPr>
          <p:cNvPr id="27651" name="Content Placeholder 2"/>
          <p:cNvSpPr>
            <a:spLocks noGrp="1"/>
          </p:cNvSpPr>
          <p:nvPr>
            <p:ph idx="1"/>
          </p:nvPr>
        </p:nvSpPr>
        <p:spPr/>
        <p:txBody>
          <a:bodyPr/>
          <a:lstStyle/>
          <a:p>
            <a:r>
              <a:rPr lang="en-US" dirty="0"/>
              <a:t>Glow plugs </a:t>
            </a:r>
            <a:endParaRPr lang="en-US" dirty="0" smtClean="0"/>
          </a:p>
          <a:p>
            <a:pPr lvl="1"/>
            <a:r>
              <a:rPr lang="en-US" dirty="0" smtClean="0"/>
              <a:t>Assist </a:t>
            </a:r>
            <a:r>
              <a:rPr lang="en-US" dirty="0"/>
              <a:t>in starting </a:t>
            </a:r>
            <a:r>
              <a:rPr lang="en-US" dirty="0" smtClean="0"/>
              <a:t>engine </a:t>
            </a:r>
          </a:p>
          <a:p>
            <a:pPr lvl="1"/>
            <a:r>
              <a:rPr lang="en-US" dirty="0" smtClean="0"/>
              <a:t>During </a:t>
            </a:r>
            <a:r>
              <a:rPr lang="en-US" dirty="0"/>
              <a:t>cold weather </a:t>
            </a:r>
            <a:r>
              <a:rPr lang="en-US" dirty="0" smtClean="0"/>
              <a:t>conditions</a:t>
            </a:r>
          </a:p>
          <a:p>
            <a:pPr lvl="2"/>
            <a:r>
              <a:rPr lang="en-US" dirty="0" smtClean="0"/>
              <a:t>Energized</a:t>
            </a:r>
            <a:r>
              <a:rPr lang="en-US" dirty="0"/>
              <a:t>, </a:t>
            </a:r>
            <a:r>
              <a:rPr lang="en-US" dirty="0" smtClean="0"/>
              <a:t>glow </a:t>
            </a:r>
            <a:r>
              <a:rPr lang="en-US" dirty="0"/>
              <a:t>plugs can reach </a:t>
            </a:r>
            <a:r>
              <a:rPr lang="en-US" dirty="0" smtClean="0"/>
              <a:t>temperatures</a:t>
            </a:r>
          </a:p>
          <a:p>
            <a:pPr lvl="1"/>
            <a:r>
              <a:rPr lang="en-US" dirty="0" smtClean="0"/>
              <a:t>1,500 </a:t>
            </a:r>
            <a:r>
              <a:rPr lang="en-US" dirty="0"/>
              <a:t>°F (815°C) within </a:t>
            </a:r>
            <a:r>
              <a:rPr lang="en-US" dirty="0" smtClean="0"/>
              <a:t>2 seconds</a:t>
            </a:r>
          </a:p>
          <a:p>
            <a:pPr lvl="1"/>
            <a:r>
              <a:rPr lang="en-US" dirty="0" smtClean="0"/>
              <a:t>Extra heat promotes combustion</a:t>
            </a:r>
          </a:p>
          <a:p>
            <a:pPr lvl="1"/>
            <a:r>
              <a:rPr lang="en-US" dirty="0"/>
              <a:t>L</a:t>
            </a:r>
            <a:r>
              <a:rPr lang="en-US" dirty="0" smtClean="0"/>
              <a:t>ocation determined by type </a:t>
            </a:r>
            <a:r>
              <a:rPr lang="en-US" dirty="0"/>
              <a:t>of </a:t>
            </a:r>
            <a:endParaRPr lang="en-US" dirty="0" smtClean="0"/>
          </a:p>
          <a:p>
            <a:pPr lvl="1"/>
            <a:r>
              <a:rPr lang="en-US" dirty="0" smtClean="0"/>
              <a:t>injection system</a:t>
            </a:r>
            <a:endParaRPr lang="en-US" dirty="0"/>
          </a:p>
        </p:txBody>
      </p:sp>
      <p:pic>
        <p:nvPicPr>
          <p:cNvPr id="12290" name="Picture 2" descr="A photo shows a glow plug device. The various sections, namely the electrical connector at the left side tip, the tapered seat and rolling threads in the middle, and the heating element on the right tip have been highligh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1219" y="3711787"/>
            <a:ext cx="3512781" cy="2612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563747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FIGURE 10–10 The glow plug is controlled by the powertrain</a:t>
            </a:r>
            <a:br>
              <a:rPr lang="en-US" dirty="0"/>
            </a:br>
            <a:r>
              <a:rPr lang="en-US" dirty="0"/>
              <a:t>control module. The glow plug on-time is based on inputs from the</a:t>
            </a:r>
            <a:br>
              <a:rPr lang="en-US" dirty="0"/>
            </a:br>
            <a:r>
              <a:rPr lang="en-US" dirty="0"/>
              <a:t>ECT, BARO, and battery voltage. The on-time varies from 1 to 180</a:t>
            </a:r>
            <a:br>
              <a:rPr lang="en-US" dirty="0"/>
            </a:br>
            <a:r>
              <a:rPr lang="en-US" dirty="0"/>
              <a:t>seconds. The amperage through the glow plug varies with design.</a:t>
            </a:r>
          </a:p>
        </p:txBody>
      </p:sp>
      <p:pic>
        <p:nvPicPr>
          <p:cNvPr id="5" name="Picture 2" descr="A photo shows a glow plug device. The various sections, namely the electrical connector at the left side tip, the tapered seat and rolling threads in the middle, and the heating element on the right tip have been highligh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6556" y="1403555"/>
            <a:ext cx="6610886" cy="4917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13085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GLOW </a:t>
            </a:r>
            <a:r>
              <a:rPr lang="en-US" dirty="0" smtClean="0"/>
              <a:t>PLUGS (2 of 3) </a:t>
            </a:r>
            <a:endParaRPr lang="en-US" dirty="0"/>
          </a:p>
        </p:txBody>
      </p:sp>
      <p:sp>
        <p:nvSpPr>
          <p:cNvPr id="27651" name="Content Placeholder 2"/>
          <p:cNvSpPr>
            <a:spLocks noGrp="1"/>
          </p:cNvSpPr>
          <p:nvPr>
            <p:ph idx="1"/>
          </p:nvPr>
        </p:nvSpPr>
        <p:spPr/>
        <p:txBody>
          <a:bodyPr/>
          <a:lstStyle/>
          <a:p>
            <a:r>
              <a:rPr lang="en-US" sz="3200" b="1" dirty="0">
                <a:solidFill>
                  <a:srgbClr val="0000FF"/>
                </a:solidFill>
              </a:rPr>
              <a:t>Glow </a:t>
            </a:r>
            <a:r>
              <a:rPr lang="en-US" sz="3200" b="1" dirty="0" smtClean="0">
                <a:solidFill>
                  <a:srgbClr val="0000FF"/>
                </a:solidFill>
              </a:rPr>
              <a:t>Plugs </a:t>
            </a:r>
          </a:p>
          <a:p>
            <a:pPr lvl="1"/>
            <a:r>
              <a:rPr lang="en-US" sz="1800" b="1" dirty="0">
                <a:solidFill>
                  <a:srgbClr val="FF0000"/>
                </a:solidFill>
              </a:rPr>
              <a:t>CAUTION: Not all glow plugs operate using 12 volts. </a:t>
            </a:r>
            <a:r>
              <a:rPr lang="en-US" sz="1800" b="1" dirty="0" smtClean="0">
                <a:solidFill>
                  <a:srgbClr val="FF0000"/>
                </a:solidFill>
              </a:rPr>
              <a:t>Some operate </a:t>
            </a:r>
            <a:r>
              <a:rPr lang="en-US" sz="1800" b="1" dirty="0">
                <a:solidFill>
                  <a:srgbClr val="FF0000"/>
                </a:solidFill>
              </a:rPr>
              <a:t>on 7 volts. Some glow plug control systems use </a:t>
            </a:r>
            <a:r>
              <a:rPr lang="en-US" sz="1800" b="1" dirty="0" smtClean="0">
                <a:solidFill>
                  <a:srgbClr val="FF0000"/>
                </a:solidFill>
              </a:rPr>
              <a:t>a PWM </a:t>
            </a:r>
            <a:r>
              <a:rPr lang="en-US" sz="1800" b="1" dirty="0">
                <a:solidFill>
                  <a:srgbClr val="FF0000"/>
                </a:solidFill>
              </a:rPr>
              <a:t>voltage to control the glow plug. </a:t>
            </a:r>
            <a:r>
              <a:rPr lang="en-US" sz="1800" b="1" dirty="0" smtClean="0">
                <a:solidFill>
                  <a:srgbClr val="FF0000"/>
                </a:solidFill>
              </a:rPr>
              <a:t>Do not </a:t>
            </a:r>
            <a:r>
              <a:rPr lang="en-US" sz="1800" b="1" dirty="0">
                <a:solidFill>
                  <a:srgbClr val="FF0000"/>
                </a:solidFill>
              </a:rPr>
              <a:t>test with 12 volts until it is determined the type of </a:t>
            </a:r>
            <a:r>
              <a:rPr lang="en-US" sz="1800" b="1" dirty="0" smtClean="0">
                <a:solidFill>
                  <a:srgbClr val="FF0000"/>
                </a:solidFill>
              </a:rPr>
              <a:t>control and operating </a:t>
            </a:r>
            <a:r>
              <a:rPr lang="en-US" sz="1800" b="1" dirty="0">
                <a:solidFill>
                  <a:srgbClr val="FF0000"/>
                </a:solidFill>
              </a:rPr>
              <a:t>voltage of the system being serviced</a:t>
            </a:r>
            <a:r>
              <a:rPr lang="en-US" sz="1800" b="1" dirty="0" smtClean="0">
                <a:solidFill>
                  <a:srgbClr val="FF0000"/>
                </a:solidFill>
              </a:rPr>
              <a:t>.</a:t>
            </a:r>
          </a:p>
          <a:p>
            <a:r>
              <a:rPr lang="en-US" sz="2400" b="1" dirty="0" smtClean="0">
                <a:solidFill>
                  <a:srgbClr val="0000FF"/>
                </a:solidFill>
              </a:rPr>
              <a:t>Glow Plug Control Module</a:t>
            </a:r>
            <a:r>
              <a:rPr lang="en-US" sz="2200" b="1" dirty="0" smtClean="0">
                <a:solidFill>
                  <a:srgbClr val="FF0000"/>
                </a:solidFill>
              </a:rPr>
              <a:t>: PAGE 122</a:t>
            </a:r>
          </a:p>
          <a:p>
            <a:r>
              <a:rPr lang="en-US" sz="2400" b="1" dirty="0" smtClean="0">
                <a:solidFill>
                  <a:srgbClr val="0000FF"/>
                </a:solidFill>
              </a:rPr>
              <a:t>Pressure Sensing Glow Plugs</a:t>
            </a:r>
          </a:p>
          <a:p>
            <a:endParaRPr lang="en-US" sz="2200" b="1" dirty="0" smtClean="0">
              <a:solidFill>
                <a:srgbClr val="FF0000"/>
              </a:solidFill>
            </a:endParaRPr>
          </a:p>
          <a:p>
            <a:endParaRPr lang="en-US" sz="2200" b="1" dirty="0" smtClean="0">
              <a:solidFill>
                <a:srgbClr val="FF0000"/>
              </a:solidFill>
            </a:endParaRPr>
          </a:p>
        </p:txBody>
      </p:sp>
      <p:pic>
        <p:nvPicPr>
          <p:cNvPr id="6" name="Picture 2" descr="A photo shows a glow plug device. The various sections, namely the electrical connector at the left side tip, the tapered seat and rolling threads in the middle, and the heating element on the right tip have been highligh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3774" y="4038600"/>
            <a:ext cx="3124200" cy="2323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113156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LEARNING OBJECTIVES </a:t>
            </a:r>
            <a:r>
              <a:rPr lang="en-US" dirty="0" smtClean="0"/>
              <a:t>(2 of 2)</a:t>
            </a:r>
            <a:endParaRPr lang="en-US" dirty="0"/>
          </a:p>
        </p:txBody>
      </p:sp>
      <p:sp>
        <p:nvSpPr>
          <p:cNvPr id="24579" name="Content Placeholder 2"/>
          <p:cNvSpPr>
            <a:spLocks noGrp="1"/>
          </p:cNvSpPr>
          <p:nvPr>
            <p:ph idx="1"/>
          </p:nvPr>
        </p:nvSpPr>
        <p:spPr/>
        <p:txBody>
          <a:bodyPr/>
          <a:lstStyle/>
          <a:p>
            <a:pPr marL="0" indent="0">
              <a:buNone/>
            </a:pPr>
            <a:r>
              <a:rPr lang="en-US" b="1" dirty="0" smtClean="0"/>
              <a:t>10.5</a:t>
            </a:r>
            <a:r>
              <a:rPr lang="en-US" b="1" dirty="0" smtClean="0">
                <a:solidFill>
                  <a:srgbClr val="005A70"/>
                </a:solidFill>
              </a:rPr>
              <a:t> </a:t>
            </a:r>
            <a:r>
              <a:rPr lang="en-US" dirty="0" smtClean="0"/>
              <a:t>Explain </a:t>
            </a:r>
            <a:r>
              <a:rPr lang="en-US" dirty="0"/>
              <a:t>the function of each of the components in the EGR systems</a:t>
            </a:r>
            <a:r>
              <a:rPr lang="en-US" dirty="0" smtClean="0"/>
              <a:t>.</a:t>
            </a:r>
          </a:p>
          <a:p>
            <a:pPr marL="0" indent="0">
              <a:buNone/>
            </a:pPr>
            <a:r>
              <a:rPr lang="en-US" b="1" dirty="0" smtClean="0"/>
              <a:t>10.6 </a:t>
            </a:r>
            <a:r>
              <a:rPr lang="en-US" dirty="0" smtClean="0"/>
              <a:t>Discuss the </a:t>
            </a:r>
            <a:r>
              <a:rPr lang="en-US" dirty="0"/>
              <a:t>diagnosis of drivability concerns related to the air induction and EGR systems.</a:t>
            </a:r>
          </a:p>
          <a:p>
            <a:pPr marL="0" indent="0">
              <a:buNone/>
            </a:pPr>
            <a:r>
              <a:rPr lang="en-US" b="1" dirty="0" smtClean="0">
                <a:solidFill>
                  <a:srgbClr val="005A70"/>
                </a:solidFill>
              </a:rPr>
              <a:t> </a:t>
            </a:r>
            <a:endParaRPr lang="en-US" dirty="0"/>
          </a:p>
        </p:txBody>
      </p:sp>
    </p:spTree>
    <p:extLst>
      <p:ext uri="{BB962C8B-B14F-4D97-AF65-F5344CB8AC3E}">
        <p14:creationId xmlns:p14="http://schemas.microsoft.com/office/powerpoint/2010/main" val="324589963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5372"/>
            <a:ext cx="8458200" cy="1097280"/>
          </a:xfrm>
        </p:spPr>
        <p:txBody>
          <a:bodyPr/>
          <a:lstStyle/>
          <a:p>
            <a:r>
              <a:rPr lang="en-US" dirty="0"/>
              <a:t>FIGURE 10–11 This glow plug control module example is</a:t>
            </a:r>
            <a:br>
              <a:rPr lang="en-US" dirty="0"/>
            </a:br>
            <a:r>
              <a:rPr lang="en-US" dirty="0"/>
              <a:t>from a Nissan Titan equipped with a 5.0 liter Cummins engine.</a:t>
            </a:r>
            <a:br>
              <a:rPr lang="en-US" dirty="0"/>
            </a:br>
            <a:r>
              <a:rPr lang="en-US" dirty="0"/>
              <a:t>The module controls the glow plugs based on </a:t>
            </a:r>
            <a:r>
              <a:rPr lang="en-US" dirty="0" smtClean="0"/>
              <a:t>messages received </a:t>
            </a:r>
            <a:r>
              <a:rPr lang="en-US" dirty="0"/>
              <a:t>from the powertrain control module on the </a:t>
            </a:r>
            <a:r>
              <a:rPr lang="en-US" dirty="0" smtClean="0"/>
              <a:t>high speed CAN </a:t>
            </a:r>
            <a:r>
              <a:rPr lang="en-US" dirty="0"/>
              <a:t>Bus network.</a:t>
            </a:r>
          </a:p>
        </p:txBody>
      </p:sp>
      <p:pic>
        <p:nvPicPr>
          <p:cNvPr id="4" name="Picture 3" descr="A photo shows the glow plug control unit from a Nissan Titan vehicle that has a Cummins 5.0-liter engine."/>
          <p:cNvPicPr>
            <a:picLocks noChangeAspect="1"/>
          </p:cNvPicPr>
          <p:nvPr/>
        </p:nvPicPr>
        <p:blipFill>
          <a:blip r:embed="rId2"/>
          <a:stretch>
            <a:fillRect/>
          </a:stretch>
        </p:blipFill>
        <p:spPr>
          <a:xfrm>
            <a:off x="2209800" y="1447800"/>
            <a:ext cx="4897000" cy="4978302"/>
          </a:xfrm>
          <a:prstGeom prst="rect">
            <a:avLst/>
          </a:prstGeom>
        </p:spPr>
      </p:pic>
    </p:spTree>
    <p:extLst>
      <p:ext uri="{BB962C8B-B14F-4D97-AF65-F5344CB8AC3E}">
        <p14:creationId xmlns:p14="http://schemas.microsoft.com/office/powerpoint/2010/main" val="30388874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GLOW </a:t>
            </a:r>
            <a:r>
              <a:rPr lang="en-US" dirty="0" smtClean="0"/>
              <a:t>PLUGS </a:t>
            </a:r>
            <a:r>
              <a:rPr lang="en-US" dirty="0" smtClean="0"/>
              <a:t>(3 </a:t>
            </a:r>
            <a:r>
              <a:rPr lang="en-US" dirty="0" smtClean="0"/>
              <a:t>of 3) </a:t>
            </a:r>
            <a:endParaRPr lang="en-US" dirty="0"/>
          </a:p>
        </p:txBody>
      </p:sp>
      <p:sp>
        <p:nvSpPr>
          <p:cNvPr id="27651" name="Content Placeholder 2"/>
          <p:cNvSpPr>
            <a:spLocks noGrp="1"/>
          </p:cNvSpPr>
          <p:nvPr>
            <p:ph idx="1"/>
          </p:nvPr>
        </p:nvSpPr>
        <p:spPr/>
        <p:txBody>
          <a:bodyPr/>
          <a:lstStyle/>
          <a:p>
            <a:r>
              <a:rPr lang="en-US" sz="3200" b="1" dirty="0" smtClean="0">
                <a:solidFill>
                  <a:srgbClr val="0000FF"/>
                </a:solidFill>
              </a:rPr>
              <a:t>Glow Plug Diagnosis &amp; Service: </a:t>
            </a:r>
          </a:p>
          <a:p>
            <a:pPr lvl="1"/>
            <a:r>
              <a:rPr lang="en-US" b="1" dirty="0" smtClean="0">
                <a:solidFill>
                  <a:srgbClr val="FF0000"/>
                </a:solidFill>
              </a:rPr>
              <a:t>Page 123 of text</a:t>
            </a:r>
          </a:p>
          <a:p>
            <a:pPr lvl="1"/>
            <a:r>
              <a:rPr lang="en-US" b="1" dirty="0">
                <a:solidFill>
                  <a:srgbClr val="0000FF"/>
                </a:solidFill>
              </a:rPr>
              <a:t>Using </a:t>
            </a:r>
            <a:r>
              <a:rPr lang="en-US" b="1" dirty="0" smtClean="0">
                <a:solidFill>
                  <a:srgbClr val="0000FF"/>
                </a:solidFill>
              </a:rPr>
              <a:t>voltmeter</a:t>
            </a:r>
            <a:r>
              <a:rPr lang="en-US" b="1" dirty="0">
                <a:solidFill>
                  <a:srgbClr val="0000FF"/>
                </a:solidFill>
              </a:rPr>
              <a:t>, </a:t>
            </a:r>
            <a:r>
              <a:rPr lang="en-US" b="1" dirty="0" smtClean="0">
                <a:solidFill>
                  <a:srgbClr val="0000FF"/>
                </a:solidFill>
              </a:rPr>
              <a:t>glow </a:t>
            </a:r>
            <a:r>
              <a:rPr lang="en-US" b="1" dirty="0">
                <a:solidFill>
                  <a:srgbClr val="0000FF"/>
                </a:solidFill>
              </a:rPr>
              <a:t>plug system can </a:t>
            </a:r>
            <a:r>
              <a:rPr lang="en-US" b="1" dirty="0" smtClean="0">
                <a:solidFill>
                  <a:srgbClr val="0000FF"/>
                </a:solidFill>
              </a:rPr>
              <a:t>be </a:t>
            </a:r>
          </a:p>
          <a:p>
            <a:pPr lvl="1"/>
            <a:r>
              <a:rPr lang="en-US" b="1" dirty="0" smtClean="0">
                <a:solidFill>
                  <a:srgbClr val="0000FF"/>
                </a:solidFill>
              </a:rPr>
              <a:t>Checked </a:t>
            </a:r>
            <a:r>
              <a:rPr lang="en-US" b="1" dirty="0">
                <a:solidFill>
                  <a:srgbClr val="0000FF"/>
                </a:solidFill>
              </a:rPr>
              <a:t>for proper voltage at the glow </a:t>
            </a:r>
            <a:r>
              <a:rPr lang="en-US" b="1" dirty="0" smtClean="0">
                <a:solidFill>
                  <a:srgbClr val="0000FF"/>
                </a:solidFill>
              </a:rPr>
              <a:t>plug</a:t>
            </a:r>
          </a:p>
          <a:p>
            <a:pPr lvl="1"/>
            <a:r>
              <a:rPr lang="en-US" b="1" dirty="0" smtClean="0">
                <a:solidFill>
                  <a:srgbClr val="0000FF"/>
                </a:solidFill>
              </a:rPr>
              <a:t>Glow </a:t>
            </a:r>
            <a:r>
              <a:rPr lang="en-US" b="1" dirty="0">
                <a:solidFill>
                  <a:srgbClr val="0000FF"/>
                </a:solidFill>
              </a:rPr>
              <a:t>plug itself can be checked with </a:t>
            </a:r>
            <a:r>
              <a:rPr lang="en-US" b="1" dirty="0" smtClean="0">
                <a:solidFill>
                  <a:srgbClr val="0000FF"/>
                </a:solidFill>
              </a:rPr>
              <a:t>ohmmeter </a:t>
            </a:r>
          </a:p>
          <a:p>
            <a:pPr lvl="1"/>
            <a:r>
              <a:rPr lang="en-US" b="1" dirty="0" smtClean="0">
                <a:solidFill>
                  <a:srgbClr val="0000FF"/>
                </a:solidFill>
              </a:rPr>
              <a:t>To ensure </a:t>
            </a:r>
            <a:r>
              <a:rPr lang="en-US" b="1" dirty="0">
                <a:solidFill>
                  <a:srgbClr val="0000FF"/>
                </a:solidFill>
              </a:rPr>
              <a:t>it has </a:t>
            </a:r>
            <a:r>
              <a:rPr lang="en-US" b="1" dirty="0" smtClean="0">
                <a:solidFill>
                  <a:srgbClr val="0000FF"/>
                </a:solidFill>
              </a:rPr>
              <a:t>proper resistance</a:t>
            </a:r>
          </a:p>
        </p:txBody>
      </p:sp>
      <p:pic>
        <p:nvPicPr>
          <p:cNvPr id="14338" name="Picture 2" descr="A photo shows an ohmmeter whose positive and negative leads are connected to the two ends of a glow plug, and the meter displays a reading of 0.9 ohm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1585" y="3962400"/>
            <a:ext cx="2812473"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2151892"/>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FIGURE 10–12 The Wait-To-Start Light is controlled by the</a:t>
            </a:r>
            <a:br>
              <a:rPr lang="en-US" dirty="0"/>
            </a:br>
            <a:r>
              <a:rPr lang="en-US" dirty="0"/>
              <a:t>powertrain control module and is illuminated during the time</a:t>
            </a:r>
            <a:br>
              <a:rPr lang="en-US" dirty="0"/>
            </a:br>
            <a:r>
              <a:rPr lang="en-US" dirty="0"/>
              <a:t>the glow plugs are heating.</a:t>
            </a:r>
          </a:p>
        </p:txBody>
      </p:sp>
      <p:pic>
        <p:nvPicPr>
          <p:cNvPr id="5" name="Picture 2" descr="A photo shows the dash of a vehicle with the glow plugs lamp flashing and has been highlighted with the words “wait to start”.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386349"/>
            <a:ext cx="6934200" cy="4980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5372"/>
            <a:ext cx="8686800" cy="1097280"/>
          </a:xfrm>
        </p:spPr>
        <p:txBody>
          <a:bodyPr/>
          <a:lstStyle/>
          <a:p>
            <a:r>
              <a:rPr lang="en-US" dirty="0"/>
              <a:t>FIGURE 10–13 The measuring diaphragm in the pressure sensing glow plug is designed to provide feedback on the </a:t>
            </a:r>
            <a:r>
              <a:rPr lang="en-US" dirty="0" smtClean="0"/>
              <a:t>cylinder pressure</a:t>
            </a:r>
            <a:r>
              <a:rPr lang="en-US" dirty="0"/>
              <a:t>. The feedback allows the powertrain control module to adjust fuel quantity and timing in an effort to reduce tailpipe emissions.</a:t>
            </a:r>
          </a:p>
        </p:txBody>
      </p:sp>
      <p:pic>
        <p:nvPicPr>
          <p:cNvPr id="16386" name="Picture 2" descr="A diagram shows a pressure sensing glow plug with its various parts marked.&#10;A diagram shows a pressure sensing glow plug. The following parts from the top to the bottom are marked in the diagram.&#10;• Plug&#10;• High current connection&#10;• Printed circuit board with electronics&#10;• Measuring diaphragm (provides feedback on the cylinder pressure)&#10;• Glow plug body&#10;• Seal&#10;• Glow plug heating ro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1201" y="1524000"/>
            <a:ext cx="7210425" cy="476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215372"/>
            <a:ext cx="8839200" cy="1097280"/>
          </a:xfrm>
        </p:spPr>
        <p:txBody>
          <a:bodyPr/>
          <a:lstStyle/>
          <a:p>
            <a:r>
              <a:rPr lang="en-US" dirty="0"/>
              <a:t>FIGURE 10–14 </a:t>
            </a:r>
            <a:r>
              <a:rPr lang="en-US" dirty="0" smtClean="0"/>
              <a:t>ohmmeter </a:t>
            </a:r>
            <a:r>
              <a:rPr lang="en-US" dirty="0"/>
              <a:t>shows a resistance of </a:t>
            </a:r>
            <a:r>
              <a:rPr lang="en-US" dirty="0" smtClean="0"/>
              <a:t>0.9 ohms </a:t>
            </a:r>
            <a:r>
              <a:rPr lang="en-US" dirty="0"/>
              <a:t>which is normal for most glow plugs that usually have </a:t>
            </a:r>
            <a:r>
              <a:rPr lang="en-US" dirty="0" smtClean="0"/>
              <a:t>a specification </a:t>
            </a:r>
            <a:r>
              <a:rPr lang="en-US" dirty="0"/>
              <a:t>of 0.6 to 6.0 ohms. Check service information </a:t>
            </a:r>
            <a:r>
              <a:rPr lang="en-US" dirty="0" smtClean="0"/>
              <a:t>for the </a:t>
            </a:r>
            <a:r>
              <a:rPr lang="en-US" dirty="0"/>
              <a:t>exact resistance specification for </a:t>
            </a:r>
            <a:r>
              <a:rPr lang="en-US" dirty="0" smtClean="0"/>
              <a:t>vehicle </a:t>
            </a:r>
            <a:r>
              <a:rPr lang="en-US" dirty="0"/>
              <a:t>being tested.</a:t>
            </a:r>
          </a:p>
        </p:txBody>
      </p:sp>
      <p:sp>
        <p:nvSpPr>
          <p:cNvPr id="2" name="Rectangle 1"/>
          <p:cNvSpPr/>
          <p:nvPr/>
        </p:nvSpPr>
        <p:spPr>
          <a:xfrm>
            <a:off x="92676" y="1524000"/>
            <a:ext cx="2650524" cy="2585323"/>
          </a:xfrm>
          <a:prstGeom prst="rect">
            <a:avLst/>
          </a:prstGeom>
        </p:spPr>
        <p:txBody>
          <a:bodyPr wrap="square">
            <a:spAutoFit/>
          </a:bodyPr>
          <a:lstStyle/>
          <a:p>
            <a:r>
              <a:rPr lang="en-US" b="1" u="sng" dirty="0">
                <a:solidFill>
                  <a:srgbClr val="FF0000"/>
                </a:solidFill>
              </a:rPr>
              <a:t>CAUTION: </a:t>
            </a:r>
            <a:r>
              <a:rPr lang="en-US" b="1" dirty="0">
                <a:solidFill>
                  <a:srgbClr val="FF0000"/>
                </a:solidFill>
              </a:rPr>
              <a:t>Glow plugs are sensitive to shock and impact</a:t>
            </a:r>
            <a:r>
              <a:rPr lang="en-US" b="1" dirty="0" smtClean="0">
                <a:solidFill>
                  <a:srgbClr val="FF0000"/>
                </a:solidFill>
              </a:rPr>
              <a:t>. If </a:t>
            </a:r>
            <a:r>
              <a:rPr lang="en-US" b="1" dirty="0">
                <a:solidFill>
                  <a:srgbClr val="FF0000"/>
                </a:solidFill>
              </a:rPr>
              <a:t>they are dropped, they should be replaced, </a:t>
            </a:r>
            <a:r>
              <a:rPr lang="en-US" b="1" dirty="0" smtClean="0">
                <a:solidFill>
                  <a:srgbClr val="FF0000"/>
                </a:solidFill>
              </a:rPr>
              <a:t>even if </a:t>
            </a:r>
            <a:r>
              <a:rPr lang="en-US" b="1" dirty="0">
                <a:solidFill>
                  <a:srgbClr val="FF0000"/>
                </a:solidFill>
              </a:rPr>
              <a:t>no visible damage is detected. Never install a </a:t>
            </a:r>
            <a:r>
              <a:rPr lang="en-US" b="1" dirty="0" smtClean="0">
                <a:solidFill>
                  <a:srgbClr val="FF0000"/>
                </a:solidFill>
              </a:rPr>
              <a:t>glow plug </a:t>
            </a:r>
            <a:r>
              <a:rPr lang="en-US" b="1" dirty="0">
                <a:solidFill>
                  <a:srgbClr val="FF0000"/>
                </a:solidFill>
              </a:rPr>
              <a:t>with an impact wrench.</a:t>
            </a:r>
          </a:p>
        </p:txBody>
      </p:sp>
      <p:pic>
        <p:nvPicPr>
          <p:cNvPr id="6" name="Picture 2" descr="A photo shows an ohmmeter whose positive and negative leads are connected to the two ends of a glow plug, and the meter displays a reading of 0.9 ohm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1762912"/>
            <a:ext cx="5791200" cy="4550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EGR </a:t>
            </a:r>
            <a:r>
              <a:rPr lang="en-US" dirty="0" smtClean="0"/>
              <a:t>SYSTEM (</a:t>
            </a:r>
            <a:r>
              <a:rPr lang="en-US" dirty="0"/>
              <a:t>1 </a:t>
            </a:r>
            <a:r>
              <a:rPr lang="en-US" dirty="0" smtClean="0"/>
              <a:t>of 2) </a:t>
            </a:r>
            <a:endParaRPr lang="en-US" dirty="0"/>
          </a:p>
        </p:txBody>
      </p:sp>
      <p:sp>
        <p:nvSpPr>
          <p:cNvPr id="27651" name="Content Placeholder 2"/>
          <p:cNvSpPr>
            <a:spLocks noGrp="1"/>
          </p:cNvSpPr>
          <p:nvPr>
            <p:ph idx="1"/>
          </p:nvPr>
        </p:nvSpPr>
        <p:spPr>
          <a:xfrm>
            <a:off x="76200" y="1371600"/>
            <a:ext cx="5105400" cy="5029200"/>
          </a:xfrm>
        </p:spPr>
        <p:txBody>
          <a:bodyPr/>
          <a:lstStyle/>
          <a:p>
            <a:pPr>
              <a:spcBef>
                <a:spcPts val="600"/>
              </a:spcBef>
            </a:pPr>
            <a:r>
              <a:rPr lang="en-US" sz="3200" b="1" dirty="0" smtClean="0">
                <a:solidFill>
                  <a:srgbClr val="0000FF"/>
                </a:solidFill>
              </a:rPr>
              <a:t>Purpose </a:t>
            </a:r>
            <a:r>
              <a:rPr lang="en-US" sz="3200" b="1" dirty="0">
                <a:solidFill>
                  <a:srgbClr val="0000FF"/>
                </a:solidFill>
              </a:rPr>
              <a:t>of </a:t>
            </a:r>
            <a:r>
              <a:rPr lang="en-US" sz="3200" b="1" dirty="0" smtClean="0">
                <a:solidFill>
                  <a:srgbClr val="0000FF"/>
                </a:solidFill>
              </a:rPr>
              <a:t>EGR</a:t>
            </a:r>
          </a:p>
          <a:p>
            <a:pPr lvl="1"/>
            <a:r>
              <a:rPr lang="en-US" dirty="0"/>
              <a:t>L</a:t>
            </a:r>
            <a:r>
              <a:rPr lang="en-US" dirty="0" smtClean="0"/>
              <a:t>ower </a:t>
            </a:r>
            <a:r>
              <a:rPr lang="en-US" dirty="0"/>
              <a:t>combustion </a:t>
            </a:r>
            <a:r>
              <a:rPr lang="en-US" dirty="0" smtClean="0"/>
              <a:t>temperatures &amp; pressures</a:t>
            </a:r>
          </a:p>
          <a:p>
            <a:pPr lvl="1"/>
            <a:r>
              <a:rPr lang="en-US" dirty="0" smtClean="0"/>
              <a:t>Recirculating </a:t>
            </a:r>
            <a:r>
              <a:rPr lang="en-US" dirty="0"/>
              <a:t>inert exhaust gases </a:t>
            </a:r>
            <a:r>
              <a:rPr lang="en-US" dirty="0" smtClean="0"/>
              <a:t>back into air </a:t>
            </a:r>
            <a:r>
              <a:rPr lang="en-US" dirty="0"/>
              <a:t>intake </a:t>
            </a:r>
            <a:endParaRPr lang="en-US" dirty="0" smtClean="0"/>
          </a:p>
          <a:p>
            <a:pPr lvl="1"/>
            <a:r>
              <a:rPr lang="en-US" b="1" dirty="0" smtClean="0">
                <a:solidFill>
                  <a:srgbClr val="0000FF"/>
                </a:solidFill>
              </a:rPr>
              <a:t>System Design: </a:t>
            </a:r>
          </a:p>
          <a:p>
            <a:pPr lvl="2"/>
            <a:r>
              <a:rPr lang="en-US" b="1" dirty="0" smtClean="0">
                <a:solidFill>
                  <a:srgbClr val="FF0000"/>
                </a:solidFill>
              </a:rPr>
              <a:t>Page 124</a:t>
            </a:r>
          </a:p>
          <a:p>
            <a:pPr lvl="1"/>
            <a:r>
              <a:rPr lang="en-US" b="1" dirty="0" smtClean="0">
                <a:solidFill>
                  <a:srgbClr val="0000FF"/>
                </a:solidFill>
              </a:rPr>
              <a:t>Cooler </a:t>
            </a:r>
            <a:r>
              <a:rPr lang="en-US" sz="2000" b="1" dirty="0" smtClean="0">
                <a:solidFill>
                  <a:srgbClr val="FF0000"/>
                </a:solidFill>
              </a:rPr>
              <a:t>Page </a:t>
            </a:r>
            <a:r>
              <a:rPr lang="en-US" sz="2000" b="1" dirty="0">
                <a:solidFill>
                  <a:srgbClr val="FF0000"/>
                </a:solidFill>
              </a:rPr>
              <a:t>124</a:t>
            </a:r>
          </a:p>
          <a:p>
            <a:pPr lvl="1"/>
            <a:r>
              <a:rPr lang="en-US" b="1" dirty="0" smtClean="0">
                <a:solidFill>
                  <a:srgbClr val="0000FF"/>
                </a:solidFill>
              </a:rPr>
              <a:t>Throttle Valve </a:t>
            </a:r>
            <a:r>
              <a:rPr lang="en-US" sz="2000" b="1" dirty="0">
                <a:solidFill>
                  <a:srgbClr val="FF0000"/>
                </a:solidFill>
              </a:rPr>
              <a:t>Page </a:t>
            </a:r>
            <a:r>
              <a:rPr lang="en-US" sz="2000" b="1" dirty="0" smtClean="0">
                <a:solidFill>
                  <a:srgbClr val="FF0000"/>
                </a:solidFill>
              </a:rPr>
              <a:t>124</a:t>
            </a:r>
          </a:p>
          <a:p>
            <a:pPr lvl="2"/>
            <a:r>
              <a:rPr lang="en-US" sz="1600" b="1" dirty="0" smtClean="0">
                <a:solidFill>
                  <a:srgbClr val="FF0000"/>
                </a:solidFill>
              </a:rPr>
              <a:t>Figure 10-17</a:t>
            </a:r>
          </a:p>
          <a:p>
            <a:pPr lvl="1"/>
            <a:r>
              <a:rPr lang="en-US" b="1" dirty="0">
                <a:solidFill>
                  <a:srgbClr val="0000FF"/>
                </a:solidFill>
              </a:rPr>
              <a:t>Temperature </a:t>
            </a:r>
            <a:r>
              <a:rPr lang="en-US" b="1" dirty="0" smtClean="0">
                <a:solidFill>
                  <a:srgbClr val="0000FF"/>
                </a:solidFill>
              </a:rPr>
              <a:t>Sensor </a:t>
            </a:r>
            <a:r>
              <a:rPr lang="en-US" sz="2000" b="1" dirty="0" smtClean="0">
                <a:solidFill>
                  <a:srgbClr val="FF0000"/>
                </a:solidFill>
              </a:rPr>
              <a:t>Page </a:t>
            </a:r>
            <a:r>
              <a:rPr lang="en-US" sz="2000" b="1" dirty="0">
                <a:solidFill>
                  <a:srgbClr val="FF0000"/>
                </a:solidFill>
              </a:rPr>
              <a:t>124</a:t>
            </a:r>
            <a:endParaRPr lang="en-US" b="1" dirty="0">
              <a:solidFill>
                <a:srgbClr val="FF0000"/>
              </a:solidFill>
            </a:endParaRPr>
          </a:p>
          <a:p>
            <a:pPr lvl="1"/>
            <a:endParaRPr lang="en-US" b="1" dirty="0" smtClean="0">
              <a:solidFill>
                <a:srgbClr val="0000FF"/>
              </a:solidFill>
            </a:endParaRPr>
          </a:p>
          <a:p>
            <a:pPr>
              <a:spcBef>
                <a:spcPts val="600"/>
              </a:spcBef>
            </a:pPr>
            <a:endParaRPr lang="en-US" b="1" dirty="0" smtClean="0">
              <a:solidFill>
                <a:srgbClr val="0000FF"/>
              </a:solidFill>
            </a:endParaRPr>
          </a:p>
          <a:p>
            <a:pPr>
              <a:spcBef>
                <a:spcPts val="600"/>
              </a:spcBef>
            </a:pPr>
            <a:endParaRPr lang="en-US" b="1" dirty="0">
              <a:solidFill>
                <a:srgbClr val="0000FF"/>
              </a:solidFill>
            </a:endParaRPr>
          </a:p>
        </p:txBody>
      </p:sp>
      <p:pic>
        <p:nvPicPr>
          <p:cNvPr id="7" name="Picture 2" descr="A photo shows an external EGR system fitted on a vehicle, with the EGR valve highlighted along with surrounding and related parts such as, EGR color coolant hoses and the EGR cooler bypass valve. The exhaust pipe is also highlight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447800"/>
            <a:ext cx="3733800" cy="30670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descr="A photo shows an electronic EGR airflow throttle control valve with the various parts such as, electronic actuator in the behind, heater grid in the middle, and throttle blade in the front highlighted. The throttle blade is in full open posit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8399" y="4343400"/>
            <a:ext cx="2371380" cy="2057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068170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5372"/>
            <a:ext cx="8458200" cy="1097280"/>
          </a:xfrm>
        </p:spPr>
        <p:txBody>
          <a:bodyPr/>
          <a:lstStyle/>
          <a:p>
            <a:r>
              <a:rPr lang="en-US" dirty="0"/>
              <a:t>FIGURE 10–15 </a:t>
            </a:r>
            <a:r>
              <a:rPr lang="en-US" dirty="0" smtClean="0"/>
              <a:t>EGR </a:t>
            </a:r>
            <a:r>
              <a:rPr lang="en-US" dirty="0"/>
              <a:t>valve meters </a:t>
            </a:r>
            <a:r>
              <a:rPr lang="en-US" dirty="0" smtClean="0"/>
              <a:t>flow </a:t>
            </a:r>
            <a:r>
              <a:rPr lang="en-US" dirty="0"/>
              <a:t>of non-combustible</a:t>
            </a:r>
            <a:br>
              <a:rPr lang="en-US" dirty="0"/>
            </a:br>
            <a:r>
              <a:rPr lang="en-US" dirty="0"/>
              <a:t>exhaust gases into </a:t>
            </a:r>
            <a:r>
              <a:rPr lang="en-US" dirty="0" smtClean="0"/>
              <a:t>intake </a:t>
            </a:r>
            <a:r>
              <a:rPr lang="en-US" dirty="0"/>
              <a:t>manifold. The </a:t>
            </a:r>
            <a:r>
              <a:rPr lang="en-US" dirty="0" smtClean="0"/>
              <a:t>exhaust gases </a:t>
            </a:r>
            <a:r>
              <a:rPr lang="en-US" dirty="0"/>
              <a:t>displace </a:t>
            </a:r>
            <a:r>
              <a:rPr lang="en-US" dirty="0" smtClean="0"/>
              <a:t>combustible </a:t>
            </a:r>
            <a:r>
              <a:rPr lang="en-US" dirty="0"/>
              <a:t>air in </a:t>
            </a:r>
            <a:r>
              <a:rPr lang="en-US" dirty="0" smtClean="0"/>
              <a:t>intake </a:t>
            </a:r>
            <a:r>
              <a:rPr lang="en-US" dirty="0"/>
              <a:t>air stream </a:t>
            </a:r>
            <a:r>
              <a:rPr lang="en-US" dirty="0" smtClean="0"/>
              <a:t>and reduce </a:t>
            </a:r>
            <a:r>
              <a:rPr lang="en-US" dirty="0"/>
              <a:t>combustion pressures and temperatures, </a:t>
            </a:r>
            <a:r>
              <a:rPr lang="en-US" dirty="0" smtClean="0"/>
              <a:t>effectively lowering </a:t>
            </a:r>
            <a:r>
              <a:rPr lang="en-US" dirty="0"/>
              <a:t>NOx levels in </a:t>
            </a:r>
            <a:r>
              <a:rPr lang="en-US" dirty="0" smtClean="0"/>
              <a:t>exhaust</a:t>
            </a:r>
            <a:r>
              <a:rPr lang="en-US" dirty="0"/>
              <a:t>.</a:t>
            </a:r>
          </a:p>
        </p:txBody>
      </p:sp>
      <p:pic>
        <p:nvPicPr>
          <p:cNvPr id="5" name="Picture 2" descr="A photo shows an external EGR system fitted on a vehicle, with the EGR valve highlighted along with surrounding and related parts such as, EGR color coolant hoses and the EGR cooler bypass valve. The exhaust pipe is also highligh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1104" y="1374058"/>
            <a:ext cx="6019800" cy="49448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FIGURE 10–16 The EGR cooler lowers the exhaust gas temperatures</a:t>
            </a:r>
            <a:r>
              <a:rPr lang="en-US" dirty="0" smtClean="0"/>
              <a:t>, allowing </a:t>
            </a:r>
            <a:r>
              <a:rPr lang="en-US" dirty="0"/>
              <a:t>it to absorb more combustion chamber heat.</a:t>
            </a:r>
          </a:p>
        </p:txBody>
      </p:sp>
      <p:pic>
        <p:nvPicPr>
          <p:cNvPr id="6" name="Picture 2" descr="A photo shows an EGR cooler that uses both the engine coolant as well as its own coolant. The cooler shown has two parallel metallic rectangular tubes, with their left side openings welded to a common metal plate. The outsides of each tube show markings of an array of individual slits or passageways inside the tube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625" y="1447800"/>
            <a:ext cx="7524750" cy="4933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43843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5372"/>
            <a:ext cx="8610600" cy="1097280"/>
          </a:xfrm>
        </p:spPr>
        <p:txBody>
          <a:bodyPr/>
          <a:lstStyle/>
          <a:p>
            <a:r>
              <a:rPr lang="en-US" dirty="0"/>
              <a:t>FIGURE 10–17 </a:t>
            </a:r>
            <a:r>
              <a:rPr lang="en-US" dirty="0" smtClean="0"/>
              <a:t>electronic </a:t>
            </a:r>
            <a:r>
              <a:rPr lang="en-US" dirty="0"/>
              <a:t>throttle valve is used </a:t>
            </a:r>
            <a:r>
              <a:rPr lang="en-US" dirty="0" smtClean="0"/>
              <a:t>to increase flow </a:t>
            </a:r>
            <a:r>
              <a:rPr lang="en-US" dirty="0"/>
              <a:t>of exhaust gases in </a:t>
            </a:r>
            <a:r>
              <a:rPr lang="en-US" dirty="0" smtClean="0"/>
              <a:t>intake </a:t>
            </a:r>
            <a:r>
              <a:rPr lang="en-US" dirty="0"/>
              <a:t>manifold. </a:t>
            </a:r>
            <a:r>
              <a:rPr lang="en-US" dirty="0" smtClean="0"/>
              <a:t>Position </a:t>
            </a:r>
            <a:r>
              <a:rPr lang="en-US" dirty="0"/>
              <a:t>of </a:t>
            </a:r>
            <a:r>
              <a:rPr lang="en-US" dirty="0" smtClean="0"/>
              <a:t>throttle </a:t>
            </a:r>
            <a:r>
              <a:rPr lang="en-US" dirty="0"/>
              <a:t>valve creates a pressure </a:t>
            </a:r>
            <a:r>
              <a:rPr lang="en-US" dirty="0" smtClean="0"/>
              <a:t>difference in intake </a:t>
            </a:r>
            <a:r>
              <a:rPr lang="en-US" dirty="0"/>
              <a:t>manifold </a:t>
            </a:r>
            <a:r>
              <a:rPr lang="en-US" dirty="0" smtClean="0"/>
              <a:t>draws </a:t>
            </a:r>
            <a:r>
              <a:rPr lang="en-US" dirty="0"/>
              <a:t>more exhaust gas into </a:t>
            </a:r>
            <a:r>
              <a:rPr lang="en-US" dirty="0" smtClean="0"/>
              <a:t>cylinders</a:t>
            </a:r>
            <a:r>
              <a:rPr lang="en-US" dirty="0"/>
              <a:t>.</a:t>
            </a:r>
          </a:p>
        </p:txBody>
      </p:sp>
      <p:pic>
        <p:nvPicPr>
          <p:cNvPr id="7" name="Picture 3" descr="A photo shows an electronic EGR airflow throttle control valve with the various parts such as, electronic actuator in the behind, heater grid in the middle, and throttle blade in the front highlighted. The throttle blade is in full open posi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1524000"/>
            <a:ext cx="5486400" cy="4759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40339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EGR </a:t>
            </a:r>
            <a:r>
              <a:rPr lang="en-US" dirty="0" smtClean="0"/>
              <a:t>SYSTEM (2 of 2) </a:t>
            </a:r>
            <a:endParaRPr lang="en-US" dirty="0"/>
          </a:p>
        </p:txBody>
      </p:sp>
      <p:sp>
        <p:nvSpPr>
          <p:cNvPr id="27651" name="Content Placeholder 2"/>
          <p:cNvSpPr>
            <a:spLocks noGrp="1"/>
          </p:cNvSpPr>
          <p:nvPr>
            <p:ph idx="1"/>
          </p:nvPr>
        </p:nvSpPr>
        <p:spPr>
          <a:xfrm>
            <a:off x="0" y="1336971"/>
            <a:ext cx="5435556" cy="5029200"/>
          </a:xfrm>
        </p:spPr>
        <p:txBody>
          <a:bodyPr/>
          <a:lstStyle/>
          <a:p>
            <a:pPr>
              <a:spcBef>
                <a:spcPts val="0"/>
              </a:spcBef>
            </a:pPr>
            <a:r>
              <a:rPr lang="en-US" sz="3200" b="1" dirty="0" smtClean="0">
                <a:solidFill>
                  <a:srgbClr val="0000FF"/>
                </a:solidFill>
              </a:rPr>
              <a:t>EGR Operation: </a:t>
            </a:r>
            <a:r>
              <a:rPr lang="en-US" b="1" dirty="0" smtClean="0">
                <a:solidFill>
                  <a:srgbClr val="FF0000"/>
                </a:solidFill>
              </a:rPr>
              <a:t>Page 125</a:t>
            </a:r>
          </a:p>
          <a:p>
            <a:pPr lvl="1">
              <a:spcBef>
                <a:spcPts val="0"/>
              </a:spcBef>
            </a:pPr>
            <a:r>
              <a:rPr lang="en-US" b="1" dirty="0" smtClean="0"/>
              <a:t>PWM controlled </a:t>
            </a:r>
            <a:r>
              <a:rPr lang="en-US" b="1" dirty="0"/>
              <a:t>by </a:t>
            </a:r>
            <a:r>
              <a:rPr lang="en-US" b="1" dirty="0" smtClean="0"/>
              <a:t>PCM </a:t>
            </a:r>
          </a:p>
          <a:p>
            <a:pPr lvl="2">
              <a:spcBef>
                <a:spcPts val="0"/>
              </a:spcBef>
            </a:pPr>
            <a:r>
              <a:rPr lang="en-US" b="1" dirty="0"/>
              <a:t>I</a:t>
            </a:r>
            <a:r>
              <a:rPr lang="en-US" b="1" dirty="0" smtClean="0"/>
              <a:t>ncreasing duty cycle of valve </a:t>
            </a:r>
            <a:r>
              <a:rPr lang="en-US" b="1" dirty="0"/>
              <a:t>opening will increase as </a:t>
            </a:r>
            <a:r>
              <a:rPr lang="en-US" b="1" dirty="0" smtClean="0"/>
              <a:t>duty cycle increases</a:t>
            </a:r>
          </a:p>
          <a:p>
            <a:pPr lvl="2">
              <a:spcBef>
                <a:spcPts val="0"/>
              </a:spcBef>
            </a:pPr>
            <a:r>
              <a:rPr lang="en-US" b="1" dirty="0" smtClean="0"/>
              <a:t>Sensors Used</a:t>
            </a:r>
          </a:p>
          <a:p>
            <a:pPr lvl="3">
              <a:spcBef>
                <a:spcPts val="0"/>
              </a:spcBef>
            </a:pPr>
            <a:r>
              <a:rPr lang="en-US" b="1" dirty="0"/>
              <a:t>Accelerator pedal position sensor</a:t>
            </a:r>
          </a:p>
          <a:p>
            <a:pPr lvl="3">
              <a:spcBef>
                <a:spcPts val="0"/>
              </a:spcBef>
            </a:pPr>
            <a:r>
              <a:rPr lang="en-US" b="1" dirty="0" smtClean="0"/>
              <a:t>Barometric </a:t>
            </a:r>
            <a:r>
              <a:rPr lang="en-US" b="1" dirty="0"/>
              <a:t>pressure sensor</a:t>
            </a:r>
          </a:p>
          <a:p>
            <a:pPr lvl="3">
              <a:spcBef>
                <a:spcPts val="0"/>
              </a:spcBef>
            </a:pPr>
            <a:r>
              <a:rPr lang="en-US" b="1" dirty="0" smtClean="0"/>
              <a:t>Engine </a:t>
            </a:r>
            <a:r>
              <a:rPr lang="en-US" b="1" dirty="0"/>
              <a:t>coolant temperature</a:t>
            </a:r>
          </a:p>
          <a:p>
            <a:pPr lvl="3">
              <a:spcBef>
                <a:spcPts val="0"/>
              </a:spcBef>
            </a:pPr>
            <a:r>
              <a:rPr lang="en-US" b="1" dirty="0" smtClean="0"/>
              <a:t>Engine </a:t>
            </a:r>
            <a:r>
              <a:rPr lang="en-US" b="1" dirty="0"/>
              <a:t>speed sensor</a:t>
            </a:r>
          </a:p>
          <a:p>
            <a:pPr lvl="3">
              <a:spcBef>
                <a:spcPts val="0"/>
              </a:spcBef>
            </a:pPr>
            <a:r>
              <a:rPr lang="en-US" b="1" dirty="0" smtClean="0"/>
              <a:t>Exhaust </a:t>
            </a:r>
            <a:r>
              <a:rPr lang="en-US" b="1" dirty="0"/>
              <a:t>gas temperature sensor</a:t>
            </a:r>
          </a:p>
          <a:p>
            <a:pPr lvl="3">
              <a:spcBef>
                <a:spcPts val="0"/>
              </a:spcBef>
            </a:pPr>
            <a:r>
              <a:rPr lang="en-US" b="1" dirty="0" smtClean="0"/>
              <a:t>Intake </a:t>
            </a:r>
            <a:r>
              <a:rPr lang="en-US" b="1" dirty="0"/>
              <a:t>air temperature sensor</a:t>
            </a:r>
          </a:p>
          <a:p>
            <a:pPr lvl="3">
              <a:spcBef>
                <a:spcPts val="0"/>
              </a:spcBef>
            </a:pPr>
            <a:r>
              <a:rPr lang="en-US" b="1" dirty="0" smtClean="0"/>
              <a:t>Mass </a:t>
            </a:r>
            <a:r>
              <a:rPr lang="en-US" b="1" dirty="0"/>
              <a:t>air flow sensor</a:t>
            </a:r>
          </a:p>
          <a:p>
            <a:pPr lvl="3">
              <a:spcBef>
                <a:spcPts val="0"/>
              </a:spcBef>
            </a:pPr>
            <a:r>
              <a:rPr lang="en-US" b="1" dirty="0" smtClean="0"/>
              <a:t>NOx </a:t>
            </a:r>
            <a:r>
              <a:rPr lang="en-US" b="1" dirty="0"/>
              <a:t>sensor</a:t>
            </a:r>
          </a:p>
          <a:p>
            <a:pPr lvl="3">
              <a:spcBef>
                <a:spcPts val="0"/>
              </a:spcBef>
            </a:pPr>
            <a:r>
              <a:rPr lang="en-US" b="1" dirty="0" smtClean="0"/>
              <a:t>Oxygen </a:t>
            </a:r>
            <a:r>
              <a:rPr lang="en-US" b="1" dirty="0"/>
              <a:t>sensor</a:t>
            </a:r>
            <a:endParaRPr lang="en-US" b="1" dirty="0" smtClean="0"/>
          </a:p>
          <a:p>
            <a:pPr lvl="1">
              <a:spcBef>
                <a:spcPts val="0"/>
              </a:spcBef>
            </a:pPr>
            <a:endParaRPr lang="en-US" b="1" dirty="0">
              <a:solidFill>
                <a:srgbClr val="FF0000"/>
              </a:solidFill>
            </a:endParaRPr>
          </a:p>
          <a:p>
            <a:pPr lvl="1">
              <a:spcBef>
                <a:spcPts val="0"/>
              </a:spcBef>
            </a:pPr>
            <a:endParaRPr lang="en-US" b="1" dirty="0" smtClean="0">
              <a:solidFill>
                <a:srgbClr val="0000FF"/>
              </a:solidFill>
            </a:endParaRPr>
          </a:p>
          <a:p>
            <a:pPr>
              <a:spcBef>
                <a:spcPts val="0"/>
              </a:spcBef>
            </a:pPr>
            <a:endParaRPr lang="en-US" b="1" dirty="0" smtClean="0">
              <a:solidFill>
                <a:srgbClr val="0000FF"/>
              </a:solidFill>
            </a:endParaRPr>
          </a:p>
          <a:p>
            <a:pPr>
              <a:spcBef>
                <a:spcPts val="0"/>
              </a:spcBef>
            </a:pPr>
            <a:endParaRPr lang="en-US" b="1" dirty="0">
              <a:solidFill>
                <a:srgbClr val="0000FF"/>
              </a:solidFill>
            </a:endParaRPr>
          </a:p>
        </p:txBody>
      </p:sp>
      <p:pic>
        <p:nvPicPr>
          <p:cNvPr id="9" name="Picture 2" descr="A photo shows an external EGR system fitted on a vehicle, with the EGR valve highlighted along with surrounding and related parts such as, EGR color coolant hoses and the EGR cooler bypass valve. The exhaust pipe is also highligh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447800"/>
            <a:ext cx="3733800" cy="30670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descr="A photo shows an electronic EGR airflow throttle control valve with the various parts such as, electronic actuator in the behind, heater grid in the middle, and throttle blade in the front highlighted. The throttle blade is in full open posi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8399" y="4343400"/>
            <a:ext cx="2371380" cy="2057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764983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AIR INDUCTION </a:t>
            </a:r>
            <a:r>
              <a:rPr lang="en-US" sz="3600" dirty="0" smtClean="0"/>
              <a:t>SYSTEM (1 of 1)</a:t>
            </a:r>
            <a:endParaRPr lang="en-US" sz="3600" dirty="0"/>
          </a:p>
        </p:txBody>
      </p:sp>
      <p:sp>
        <p:nvSpPr>
          <p:cNvPr id="25603" name="Content Placeholder 2"/>
          <p:cNvSpPr>
            <a:spLocks noGrp="1"/>
          </p:cNvSpPr>
          <p:nvPr>
            <p:ph idx="1"/>
          </p:nvPr>
        </p:nvSpPr>
        <p:spPr/>
        <p:txBody>
          <a:bodyPr/>
          <a:lstStyle/>
          <a:p>
            <a:r>
              <a:rPr lang="en-US" b="1" dirty="0" smtClean="0">
                <a:solidFill>
                  <a:srgbClr val="0000FF"/>
                </a:solidFill>
              </a:rPr>
              <a:t>Air Induction System Provides </a:t>
            </a:r>
          </a:p>
          <a:p>
            <a:pPr lvl="1"/>
            <a:r>
              <a:rPr lang="en-US" dirty="0" smtClean="0"/>
              <a:t>Adequate supply </a:t>
            </a:r>
            <a:r>
              <a:rPr lang="en-US" dirty="0"/>
              <a:t>of clean, dry, fresh air </a:t>
            </a:r>
            <a:endParaRPr lang="en-US" dirty="0" smtClean="0"/>
          </a:p>
          <a:p>
            <a:pPr lvl="1"/>
            <a:r>
              <a:rPr lang="en-US" dirty="0" smtClean="0"/>
              <a:t>Support combustion events</a:t>
            </a:r>
          </a:p>
          <a:p>
            <a:pPr lvl="1"/>
            <a:r>
              <a:rPr lang="en-US" dirty="0" smtClean="0"/>
              <a:t>Delivering desired engine performance</a:t>
            </a:r>
          </a:p>
          <a:p>
            <a:pPr lvl="1"/>
            <a:r>
              <a:rPr lang="en-US" dirty="0" smtClean="0"/>
              <a:t>Clean </a:t>
            </a:r>
            <a:r>
              <a:rPr lang="en-US" dirty="0"/>
              <a:t>tailpipe </a:t>
            </a:r>
            <a:r>
              <a:rPr lang="en-US" dirty="0" smtClean="0"/>
              <a:t>emissions</a:t>
            </a:r>
          </a:p>
          <a:p>
            <a:pPr lvl="2"/>
            <a:r>
              <a:rPr lang="en-US" dirty="0"/>
              <a:t>Inadequate air flow </a:t>
            </a:r>
            <a:r>
              <a:rPr lang="en-US" dirty="0" smtClean="0"/>
              <a:t>can cause </a:t>
            </a:r>
            <a:endParaRPr lang="en-US" dirty="0"/>
          </a:p>
          <a:p>
            <a:pPr lvl="3"/>
            <a:r>
              <a:rPr lang="en-US" sz="2000" b="1" dirty="0" smtClean="0">
                <a:solidFill>
                  <a:srgbClr val="0000FF"/>
                </a:solidFill>
              </a:rPr>
              <a:t>Engine </a:t>
            </a:r>
            <a:r>
              <a:rPr lang="en-US" sz="2000" b="1" dirty="0">
                <a:solidFill>
                  <a:srgbClr val="0000FF"/>
                </a:solidFill>
              </a:rPr>
              <a:t>overheat</a:t>
            </a:r>
          </a:p>
          <a:p>
            <a:pPr lvl="3"/>
            <a:r>
              <a:rPr lang="en-US" sz="2000" b="1" dirty="0" smtClean="0">
                <a:solidFill>
                  <a:srgbClr val="0000FF"/>
                </a:solidFill>
              </a:rPr>
              <a:t>Black </a:t>
            </a:r>
            <a:r>
              <a:rPr lang="en-US" sz="2000" b="1" dirty="0">
                <a:solidFill>
                  <a:srgbClr val="0000FF"/>
                </a:solidFill>
              </a:rPr>
              <a:t>exhaust smoke</a:t>
            </a:r>
          </a:p>
          <a:p>
            <a:pPr lvl="3"/>
            <a:r>
              <a:rPr lang="en-US" sz="2000" b="1" dirty="0" smtClean="0">
                <a:solidFill>
                  <a:srgbClr val="0000FF"/>
                </a:solidFill>
              </a:rPr>
              <a:t>High </a:t>
            </a:r>
            <a:r>
              <a:rPr lang="en-US" sz="2000" b="1" dirty="0">
                <a:solidFill>
                  <a:srgbClr val="0000FF"/>
                </a:solidFill>
              </a:rPr>
              <a:t>exhaust temperatures</a:t>
            </a:r>
          </a:p>
        </p:txBody>
      </p:sp>
      <p:pic>
        <p:nvPicPr>
          <p:cNvPr id="1027" name="Picture 3" descr="A photo shows an air filter minder gauge attached to the air filter housing in a vehicle. The graduated gauge shows whether the filter is ok or needs to be replac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7923" y="3446111"/>
            <a:ext cx="3529877" cy="2707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55237"/>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443784" cy="1097280"/>
          </a:xfrm>
        </p:spPr>
        <p:txBody>
          <a:bodyPr/>
          <a:lstStyle/>
          <a:p>
            <a:r>
              <a:rPr lang="en-US" sz="2000" dirty="0"/>
              <a:t>FIGURE 10–18 The engine control module provides the </a:t>
            </a:r>
            <a:r>
              <a:rPr lang="en-US" sz="2000" dirty="0" smtClean="0"/>
              <a:t>sensor with </a:t>
            </a:r>
            <a:r>
              <a:rPr lang="en-US" sz="2000" dirty="0"/>
              <a:t>a 5 volt feed and a ground. The change in </a:t>
            </a:r>
            <a:r>
              <a:rPr lang="en-US" sz="2000" dirty="0" smtClean="0"/>
              <a:t>exhaust gas </a:t>
            </a:r>
            <a:r>
              <a:rPr lang="en-US" sz="2000" dirty="0"/>
              <a:t>temperature affects the resistance of the sensor. </a:t>
            </a:r>
            <a:r>
              <a:rPr lang="en-US" sz="2000" dirty="0" smtClean="0"/>
              <a:t>The resulting </a:t>
            </a:r>
            <a:r>
              <a:rPr lang="en-US" sz="2000" dirty="0"/>
              <a:t>change in the monitored voltage is used as part </a:t>
            </a:r>
            <a:r>
              <a:rPr lang="en-US" sz="2000" dirty="0" smtClean="0"/>
              <a:t>of the </a:t>
            </a:r>
            <a:r>
              <a:rPr lang="en-US" sz="2000" dirty="0"/>
              <a:t>EGR flow calculation.</a:t>
            </a:r>
          </a:p>
        </p:txBody>
      </p:sp>
      <p:pic>
        <p:nvPicPr>
          <p:cNvPr id="19458" name="Picture 2" descr="A circuit diagram illustrates the flow of current through an EGR temperature sensor.&#10;A circuit diagram explains the following.&#10;The Engine control module (E C M) supplies the EGR temperature sensor with a feed of 5 volts. &#10;The resistance in the sensor caused by change in exhaust gas temperature is represented, and this change in E G R temperature signal is fed back to the E C M. A grounding path is also provided for the sensor inside the E C 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9734" y="1472688"/>
            <a:ext cx="6714700" cy="4436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988111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2"/>
            <a:ext cx="8458200" cy="1097280"/>
          </a:xfrm>
        </p:spPr>
        <p:txBody>
          <a:bodyPr/>
          <a:lstStyle/>
          <a:p>
            <a:r>
              <a:rPr lang="en-US" sz="2400" dirty="0"/>
              <a:t>FIGURE 10–19 The EGR valve is electrically functional; however</a:t>
            </a:r>
            <a:r>
              <a:rPr lang="en-US" sz="2400" dirty="0" smtClean="0"/>
              <a:t>, passages </a:t>
            </a:r>
            <a:r>
              <a:rPr lang="en-US" sz="2400" dirty="0"/>
              <a:t>through the valve are almost </a:t>
            </a:r>
            <a:r>
              <a:rPr lang="en-US" sz="2400" dirty="0" smtClean="0"/>
              <a:t>completely closed </a:t>
            </a:r>
            <a:r>
              <a:rPr lang="en-US" sz="2400" dirty="0"/>
              <a:t>due to carbon buildup.</a:t>
            </a:r>
          </a:p>
        </p:txBody>
      </p:sp>
      <p:pic>
        <p:nvPicPr>
          <p:cNvPr id="20482" name="Picture 2" descr="A photo shows an EGR valve whose passages are completely blocked by the build-up of carb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600200"/>
            <a:ext cx="5742038" cy="40180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97279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EGR SYSTEM </a:t>
            </a:r>
            <a:r>
              <a:rPr lang="en-US" dirty="0" smtClean="0"/>
              <a:t>DIAGNOSIS (</a:t>
            </a:r>
            <a:r>
              <a:rPr lang="en-US" dirty="0"/>
              <a:t>1 </a:t>
            </a:r>
            <a:r>
              <a:rPr lang="en-US" dirty="0" smtClean="0"/>
              <a:t>of 1) </a:t>
            </a:r>
            <a:endParaRPr lang="en-US" dirty="0"/>
          </a:p>
        </p:txBody>
      </p:sp>
      <p:sp>
        <p:nvSpPr>
          <p:cNvPr id="27651" name="Content Placeholder 2"/>
          <p:cNvSpPr>
            <a:spLocks noGrp="1"/>
          </p:cNvSpPr>
          <p:nvPr>
            <p:ph idx="1"/>
          </p:nvPr>
        </p:nvSpPr>
        <p:spPr>
          <a:xfrm>
            <a:off x="304800" y="1447800"/>
            <a:ext cx="8229600" cy="4525963"/>
          </a:xfrm>
        </p:spPr>
        <p:txBody>
          <a:bodyPr/>
          <a:lstStyle/>
          <a:p>
            <a:r>
              <a:rPr lang="en-US" sz="3200" b="1" dirty="0" smtClean="0">
                <a:solidFill>
                  <a:srgbClr val="0000FF"/>
                </a:solidFill>
              </a:rPr>
              <a:t>Electrical Failures: </a:t>
            </a:r>
            <a:r>
              <a:rPr lang="en-US" sz="3200" b="1" dirty="0" smtClean="0">
                <a:solidFill>
                  <a:srgbClr val="FF0000"/>
                </a:solidFill>
              </a:rPr>
              <a:t>Page 126</a:t>
            </a:r>
          </a:p>
          <a:p>
            <a:r>
              <a:rPr lang="en-US" sz="3200" b="1" dirty="0" smtClean="0">
                <a:solidFill>
                  <a:srgbClr val="0000FF"/>
                </a:solidFill>
              </a:rPr>
              <a:t>System </a:t>
            </a:r>
            <a:r>
              <a:rPr lang="en-US" sz="3200" b="1" dirty="0">
                <a:solidFill>
                  <a:srgbClr val="0000FF"/>
                </a:solidFill>
              </a:rPr>
              <a:t>Performance </a:t>
            </a:r>
            <a:r>
              <a:rPr lang="en-US" sz="3200" b="1" dirty="0" smtClean="0">
                <a:solidFill>
                  <a:srgbClr val="0000FF"/>
                </a:solidFill>
              </a:rPr>
              <a:t>Failures </a:t>
            </a:r>
            <a:r>
              <a:rPr lang="en-US" sz="3200" b="1" dirty="0" smtClean="0">
                <a:solidFill>
                  <a:srgbClr val="FF0000"/>
                </a:solidFill>
              </a:rPr>
              <a:t>Page </a:t>
            </a:r>
            <a:r>
              <a:rPr lang="en-US" sz="3200" b="1" dirty="0">
                <a:solidFill>
                  <a:srgbClr val="FF0000"/>
                </a:solidFill>
              </a:rPr>
              <a:t>126</a:t>
            </a:r>
          </a:p>
          <a:p>
            <a:pPr lvl="1"/>
            <a:r>
              <a:rPr lang="en-US" sz="2800" b="1" dirty="0" smtClean="0">
                <a:solidFill>
                  <a:srgbClr val="005A70"/>
                </a:solidFill>
              </a:rPr>
              <a:t>P0401 </a:t>
            </a:r>
            <a:r>
              <a:rPr lang="en-US" sz="2800" b="1" dirty="0">
                <a:solidFill>
                  <a:srgbClr val="005A70"/>
                </a:solidFill>
              </a:rPr>
              <a:t>EGR Flow Low</a:t>
            </a:r>
          </a:p>
          <a:p>
            <a:pPr lvl="1"/>
            <a:r>
              <a:rPr lang="en-US" sz="2800" b="1" dirty="0" smtClean="0">
                <a:solidFill>
                  <a:srgbClr val="005A70"/>
                </a:solidFill>
              </a:rPr>
              <a:t>P0402 </a:t>
            </a:r>
            <a:r>
              <a:rPr lang="en-US" sz="2800" b="1" dirty="0">
                <a:solidFill>
                  <a:srgbClr val="005A70"/>
                </a:solidFill>
              </a:rPr>
              <a:t>EGR Flow </a:t>
            </a:r>
            <a:r>
              <a:rPr lang="en-US" sz="2800" b="1" dirty="0" smtClean="0">
                <a:solidFill>
                  <a:srgbClr val="005A70"/>
                </a:solidFill>
              </a:rPr>
              <a:t>High</a:t>
            </a:r>
          </a:p>
          <a:p>
            <a:r>
              <a:rPr lang="en-US" b="1" u="sng" dirty="0" smtClean="0">
                <a:solidFill>
                  <a:srgbClr val="0000FF"/>
                </a:solidFill>
              </a:rPr>
              <a:t>NOTE: MAF </a:t>
            </a:r>
            <a:r>
              <a:rPr lang="en-US" b="1" u="sng" dirty="0">
                <a:solidFill>
                  <a:srgbClr val="0000FF"/>
                </a:solidFill>
              </a:rPr>
              <a:t>sensor </a:t>
            </a:r>
            <a:r>
              <a:rPr lang="en-US" b="1" u="sng" dirty="0" smtClean="0">
                <a:solidFill>
                  <a:srgbClr val="0000FF"/>
                </a:solidFill>
              </a:rPr>
              <a:t>not </a:t>
            </a:r>
            <a:r>
              <a:rPr lang="en-US" b="1" u="sng" dirty="0">
                <a:solidFill>
                  <a:srgbClr val="0000FF"/>
                </a:solidFill>
              </a:rPr>
              <a:t>used for fuel </a:t>
            </a:r>
            <a:r>
              <a:rPr lang="en-US" b="1" u="sng" dirty="0" smtClean="0">
                <a:solidFill>
                  <a:srgbClr val="0000FF"/>
                </a:solidFill>
              </a:rPr>
              <a:t>control but for EGR control</a:t>
            </a:r>
          </a:p>
          <a:p>
            <a:r>
              <a:rPr lang="en-US" b="1" dirty="0" smtClean="0">
                <a:solidFill>
                  <a:srgbClr val="0000FF"/>
                </a:solidFill>
              </a:rPr>
              <a:t>Service Procedures &amp; </a:t>
            </a:r>
            <a:r>
              <a:rPr lang="en-US" b="1" dirty="0">
                <a:solidFill>
                  <a:srgbClr val="0000FF"/>
                </a:solidFill>
              </a:rPr>
              <a:t>Parts </a:t>
            </a:r>
            <a:r>
              <a:rPr lang="en-US" b="1" dirty="0" smtClean="0">
                <a:solidFill>
                  <a:srgbClr val="0000FF"/>
                </a:solidFill>
              </a:rPr>
              <a:t>Replacement</a:t>
            </a:r>
          </a:p>
          <a:p>
            <a:pPr lvl="1"/>
            <a:r>
              <a:rPr lang="en-US" b="1" dirty="0" smtClean="0">
                <a:solidFill>
                  <a:srgbClr val="FF0000"/>
                </a:solidFill>
              </a:rPr>
              <a:t>Page </a:t>
            </a:r>
            <a:r>
              <a:rPr lang="en-US" b="1" dirty="0">
                <a:solidFill>
                  <a:srgbClr val="FF0000"/>
                </a:solidFill>
              </a:rPr>
              <a:t>126</a:t>
            </a:r>
          </a:p>
          <a:p>
            <a:endParaRPr lang="en-US" b="1" dirty="0">
              <a:solidFill>
                <a:srgbClr val="0000FF"/>
              </a:solidFill>
            </a:endParaRPr>
          </a:p>
        </p:txBody>
      </p:sp>
    </p:spTree>
    <p:extLst>
      <p:ext uri="{BB962C8B-B14F-4D97-AF65-F5344CB8AC3E}">
        <p14:creationId xmlns:p14="http://schemas.microsoft.com/office/powerpoint/2010/main" val="1164851004"/>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62" name="Title"/>
          <p:cNvSpPr>
            <a:spLocks noGrp="1" noChangeArrowheads="1"/>
          </p:cNvSpPr>
          <p:nvPr>
            <p:ph type="title"/>
          </p:nvPr>
        </p:nvSpPr>
        <p:spPr>
          <a:noFill/>
          <a:ln/>
        </p:spPr>
        <p:txBody>
          <a:bodyPr/>
          <a:lstStyle/>
          <a:p>
            <a:r>
              <a:rPr lang="en-US" altLang="en-US" dirty="0"/>
              <a:t>Case of the Failed EGR </a:t>
            </a:r>
            <a:r>
              <a:rPr lang="en-US" altLang="en-US" dirty="0" smtClean="0"/>
              <a:t>system (</a:t>
            </a:r>
            <a:r>
              <a:rPr lang="en-US" altLang="en-US" dirty="0"/>
              <a:t>1 </a:t>
            </a:r>
            <a:r>
              <a:rPr lang="en-US" altLang="en-US" dirty="0" smtClean="0"/>
              <a:t>of </a:t>
            </a:r>
            <a:r>
              <a:rPr lang="en-US" altLang="en-US" dirty="0"/>
              <a:t>2) </a:t>
            </a:r>
          </a:p>
        </p:txBody>
      </p:sp>
      <p:pic>
        <p:nvPicPr>
          <p:cNvPr id="2754563" name="Picture 3" descr="realworldfi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371600"/>
            <a:ext cx="8991600" cy="4876800"/>
          </a:xfrm>
          <a:prstGeom prst="rect">
            <a:avLst/>
          </a:prstGeom>
          <a:noFill/>
          <a:extLst>
            <a:ext uri="{909E8E84-426E-40DD-AFC4-6F175D3DCCD1}">
              <a14:hiddenFill xmlns:a14="http://schemas.microsoft.com/office/drawing/2010/main">
                <a:solidFill>
                  <a:srgbClr val="FFFFFF"/>
                </a:solidFill>
              </a14:hiddenFill>
            </a:ext>
          </a:extLst>
        </p:spPr>
      </p:pic>
      <p:sp>
        <p:nvSpPr>
          <p:cNvPr id="2754564" name="Rectangle 4"/>
          <p:cNvSpPr>
            <a:spLocks noGrp="1" noChangeArrowheads="1"/>
          </p:cNvSpPr>
          <p:nvPr>
            <p:ph type="body" idx="1"/>
          </p:nvPr>
        </p:nvSpPr>
        <p:spPr>
          <a:xfrm>
            <a:off x="304800" y="1981200"/>
            <a:ext cx="8610600" cy="4191000"/>
          </a:xfrm>
          <a:noFill/>
          <a:ln/>
        </p:spPr>
        <p:txBody>
          <a:bodyPr/>
          <a:lstStyle/>
          <a:p>
            <a:pPr marL="0" indent="0">
              <a:lnSpc>
                <a:spcPct val="90000"/>
              </a:lnSpc>
              <a:buNone/>
            </a:pPr>
            <a:r>
              <a:rPr lang="en-US" altLang="en-US" dirty="0" smtClean="0"/>
              <a:t>2013 </a:t>
            </a:r>
            <a:r>
              <a:rPr lang="en-US" altLang="en-US" dirty="0"/>
              <a:t>Ford F250 with </a:t>
            </a:r>
            <a:r>
              <a:rPr lang="en-US" altLang="en-US" dirty="0" smtClean="0"/>
              <a:t>6.7 L </a:t>
            </a:r>
            <a:r>
              <a:rPr lang="en-US" altLang="en-US" dirty="0"/>
              <a:t>Power Stroke </a:t>
            </a:r>
            <a:r>
              <a:rPr lang="en-US" altLang="en-US" dirty="0" smtClean="0"/>
              <a:t>with malfunction </a:t>
            </a:r>
            <a:r>
              <a:rPr lang="en-US" altLang="en-US" dirty="0"/>
              <a:t>indicator </a:t>
            </a:r>
            <a:r>
              <a:rPr lang="en-US" altLang="en-US" dirty="0" smtClean="0"/>
              <a:t>lamp illuminated</a:t>
            </a:r>
            <a:r>
              <a:rPr lang="en-US" altLang="en-US" dirty="0"/>
              <a:t>. C</a:t>
            </a:r>
            <a:r>
              <a:rPr lang="en-US" altLang="en-US" dirty="0" smtClean="0"/>
              <a:t>ustomer </a:t>
            </a:r>
            <a:r>
              <a:rPr lang="en-US" altLang="en-US" dirty="0"/>
              <a:t>noticed </a:t>
            </a:r>
            <a:r>
              <a:rPr lang="en-US" altLang="en-US" dirty="0" smtClean="0"/>
              <a:t>MIL illuminated, but </a:t>
            </a:r>
            <a:r>
              <a:rPr lang="en-US" altLang="en-US" dirty="0"/>
              <a:t>the vehicle exhibited no drivability concerns. </a:t>
            </a:r>
            <a:r>
              <a:rPr lang="en-US" altLang="en-US" b="1" dirty="0" smtClean="0">
                <a:solidFill>
                  <a:srgbClr val="005A70"/>
                </a:solidFill>
              </a:rPr>
              <a:t>P0401</a:t>
            </a:r>
            <a:r>
              <a:rPr lang="en-US" altLang="en-US" dirty="0" smtClean="0">
                <a:solidFill>
                  <a:srgbClr val="005A70"/>
                </a:solidFill>
              </a:rPr>
              <a:t> </a:t>
            </a:r>
            <a:r>
              <a:rPr lang="en-US" altLang="en-US" dirty="0"/>
              <a:t>(low EGR flow) code was recorded and </a:t>
            </a:r>
            <a:r>
              <a:rPr lang="en-US" altLang="en-US" dirty="0" smtClean="0"/>
              <a:t>the EGR </a:t>
            </a:r>
            <a:r>
              <a:rPr lang="en-US" altLang="en-US" dirty="0"/>
              <a:t>cooler was found to be restricted. A check </a:t>
            </a:r>
            <a:r>
              <a:rPr lang="en-US" altLang="en-US" dirty="0" smtClean="0"/>
              <a:t>of truck’s </a:t>
            </a:r>
            <a:r>
              <a:rPr lang="en-US" altLang="en-US" dirty="0"/>
              <a:t>hour meter found a high percentage of </a:t>
            </a:r>
            <a:r>
              <a:rPr lang="en-US" altLang="en-US" dirty="0" smtClean="0"/>
              <a:t>idle time</a:t>
            </a:r>
            <a:r>
              <a:rPr lang="en-US" altLang="en-US" dirty="0"/>
              <a:t>. </a:t>
            </a:r>
            <a:r>
              <a:rPr lang="en-US" altLang="en-US" dirty="0" smtClean="0"/>
              <a:t>Vehicles </a:t>
            </a:r>
            <a:r>
              <a:rPr lang="en-US" altLang="en-US" dirty="0"/>
              <a:t>fuel </a:t>
            </a:r>
            <a:r>
              <a:rPr lang="en-US" altLang="en-US" dirty="0" smtClean="0"/>
              <a:t>sample indicated low Cetane </a:t>
            </a:r>
            <a:r>
              <a:rPr lang="en-US" altLang="en-US" dirty="0"/>
              <a:t>level</a:t>
            </a:r>
            <a:r>
              <a:rPr lang="en-US" altLang="en-US" dirty="0" smtClean="0"/>
              <a:t>.  EGR </a:t>
            </a:r>
            <a:r>
              <a:rPr lang="en-US" altLang="en-US" dirty="0"/>
              <a:t>cooler was replaced </a:t>
            </a:r>
            <a:r>
              <a:rPr lang="en-US" altLang="en-US" dirty="0" smtClean="0"/>
              <a:t>&amp; customer instructed </a:t>
            </a:r>
            <a:r>
              <a:rPr lang="en-US" altLang="en-US" dirty="0"/>
              <a:t>to shut off the vehicle instead of </a:t>
            </a:r>
            <a:r>
              <a:rPr lang="en-US" altLang="en-US" dirty="0" smtClean="0"/>
              <a:t>letting it idle. </a:t>
            </a:r>
            <a:r>
              <a:rPr lang="en-US" altLang="en-US" dirty="0"/>
              <a:t>It was also suggested </a:t>
            </a:r>
            <a:r>
              <a:rPr lang="en-US" altLang="en-US" dirty="0" smtClean="0"/>
              <a:t>that customer </a:t>
            </a:r>
            <a:r>
              <a:rPr lang="en-US" altLang="en-US" dirty="0"/>
              <a:t>treat the fuel with an additive to </a:t>
            </a:r>
            <a:r>
              <a:rPr lang="en-US" altLang="en-US" dirty="0" smtClean="0"/>
              <a:t>improve Cetane </a:t>
            </a:r>
            <a:r>
              <a:rPr lang="en-US" altLang="en-US" dirty="0"/>
              <a:t>level</a:t>
            </a:r>
            <a:r>
              <a:rPr lang="en-US" altLang="en-US" sz="2400" dirty="0" smtClean="0"/>
              <a:t>.</a:t>
            </a:r>
            <a:endParaRPr lang="en-US" altLang="en-US" sz="2400" dirty="0"/>
          </a:p>
        </p:txBody>
      </p:sp>
    </p:spTree>
    <p:extLst>
      <p:ext uri="{BB962C8B-B14F-4D97-AF65-F5344CB8AC3E}">
        <p14:creationId xmlns:p14="http://schemas.microsoft.com/office/powerpoint/2010/main" val="7789653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62" name="Title"/>
          <p:cNvSpPr>
            <a:spLocks noGrp="1" noChangeArrowheads="1"/>
          </p:cNvSpPr>
          <p:nvPr>
            <p:ph type="title"/>
          </p:nvPr>
        </p:nvSpPr>
        <p:spPr>
          <a:noFill/>
          <a:ln/>
        </p:spPr>
        <p:txBody>
          <a:bodyPr/>
          <a:lstStyle/>
          <a:p>
            <a:r>
              <a:rPr lang="en-US" altLang="en-US" dirty="0"/>
              <a:t>Case of the Failed EGR </a:t>
            </a:r>
            <a:r>
              <a:rPr lang="en-US" altLang="en-US" dirty="0" smtClean="0"/>
              <a:t>system (</a:t>
            </a:r>
            <a:r>
              <a:rPr lang="en-US" altLang="en-US" dirty="0"/>
              <a:t>2 </a:t>
            </a:r>
            <a:r>
              <a:rPr lang="en-US" altLang="en-US" dirty="0" smtClean="0"/>
              <a:t>of 2)</a:t>
            </a:r>
            <a:endParaRPr lang="en-US" altLang="en-US" dirty="0"/>
          </a:p>
        </p:txBody>
      </p:sp>
      <p:pic>
        <p:nvPicPr>
          <p:cNvPr id="2754563" name="Picture 3" descr="realworldfi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371600"/>
            <a:ext cx="8991600" cy="4876800"/>
          </a:xfrm>
          <a:prstGeom prst="rect">
            <a:avLst/>
          </a:prstGeom>
          <a:noFill/>
          <a:extLst>
            <a:ext uri="{909E8E84-426E-40DD-AFC4-6F175D3DCCD1}">
              <a14:hiddenFill xmlns:a14="http://schemas.microsoft.com/office/drawing/2010/main">
                <a:solidFill>
                  <a:srgbClr val="FFFFFF"/>
                </a:solidFill>
              </a14:hiddenFill>
            </a:ext>
          </a:extLst>
        </p:spPr>
      </p:pic>
      <p:sp>
        <p:nvSpPr>
          <p:cNvPr id="2754564" name="Rectangle 4"/>
          <p:cNvSpPr>
            <a:spLocks noGrp="1" noChangeArrowheads="1"/>
          </p:cNvSpPr>
          <p:nvPr>
            <p:ph type="body" idx="1"/>
          </p:nvPr>
        </p:nvSpPr>
        <p:spPr>
          <a:xfrm>
            <a:off x="304800" y="1981200"/>
            <a:ext cx="8610600" cy="4191000"/>
          </a:xfrm>
          <a:noFill/>
          <a:ln/>
        </p:spPr>
        <p:txBody>
          <a:bodyPr/>
          <a:lstStyle/>
          <a:p>
            <a:pPr marL="0" indent="0">
              <a:lnSpc>
                <a:spcPct val="90000"/>
              </a:lnSpc>
              <a:buNone/>
            </a:pPr>
            <a:r>
              <a:rPr lang="en-US" altLang="en-US" sz="3200" b="1" dirty="0">
                <a:solidFill>
                  <a:srgbClr val="0000FF"/>
                </a:solidFill>
              </a:rPr>
              <a:t>Summary:</a:t>
            </a:r>
          </a:p>
          <a:p>
            <a:pPr marL="0" indent="0">
              <a:lnSpc>
                <a:spcPct val="90000"/>
              </a:lnSpc>
              <a:buNone/>
            </a:pPr>
            <a:r>
              <a:rPr lang="en-US" altLang="en-US" b="1" dirty="0"/>
              <a:t>Complaint – </a:t>
            </a:r>
            <a:r>
              <a:rPr lang="en-US" altLang="en-US" dirty="0" smtClean="0"/>
              <a:t>Ford </a:t>
            </a:r>
            <a:r>
              <a:rPr lang="en-US" altLang="en-US" dirty="0"/>
              <a:t>F250 equipped with </a:t>
            </a:r>
            <a:r>
              <a:rPr lang="en-US" altLang="en-US" dirty="0" smtClean="0"/>
              <a:t>6.7 </a:t>
            </a:r>
            <a:r>
              <a:rPr lang="en-US" altLang="en-US" dirty="0"/>
              <a:t>liter Power Stroke diesel engine </a:t>
            </a:r>
            <a:r>
              <a:rPr lang="en-US" altLang="en-US" dirty="0" smtClean="0"/>
              <a:t>check </a:t>
            </a:r>
            <a:r>
              <a:rPr lang="en-US" altLang="en-US" dirty="0"/>
              <a:t>engine light was on, but the truck </a:t>
            </a:r>
            <a:r>
              <a:rPr lang="en-US" altLang="en-US" dirty="0" smtClean="0"/>
              <a:t>seemed to </a:t>
            </a:r>
            <a:r>
              <a:rPr lang="en-US" altLang="en-US" dirty="0"/>
              <a:t>be running fine.</a:t>
            </a:r>
          </a:p>
          <a:p>
            <a:pPr marL="0" indent="0">
              <a:lnSpc>
                <a:spcPct val="90000"/>
              </a:lnSpc>
              <a:buNone/>
            </a:pPr>
            <a:r>
              <a:rPr lang="en-US" altLang="en-US" b="1" dirty="0"/>
              <a:t>Cause </a:t>
            </a:r>
            <a:r>
              <a:rPr lang="en-US" altLang="en-US" b="1" dirty="0" smtClean="0"/>
              <a:t>–</a:t>
            </a:r>
            <a:r>
              <a:rPr lang="en-US" altLang="en-US" dirty="0" smtClean="0"/>
              <a:t>P0401 </a:t>
            </a:r>
            <a:r>
              <a:rPr lang="en-US" altLang="en-US" dirty="0"/>
              <a:t>(Low EGR Flow) code was </a:t>
            </a:r>
            <a:r>
              <a:rPr lang="en-US" altLang="en-US" dirty="0" smtClean="0"/>
              <a:t>recorded and </a:t>
            </a:r>
            <a:r>
              <a:rPr lang="en-US" altLang="en-US" dirty="0"/>
              <a:t>the EGR cooler was found to be restricted.</a:t>
            </a:r>
          </a:p>
          <a:p>
            <a:pPr marL="0" indent="0">
              <a:lnSpc>
                <a:spcPct val="90000"/>
              </a:lnSpc>
              <a:buNone/>
            </a:pPr>
            <a:r>
              <a:rPr lang="en-US" altLang="en-US" b="1" dirty="0"/>
              <a:t>Correction </a:t>
            </a:r>
            <a:r>
              <a:rPr lang="en-US" altLang="en-US" b="1" dirty="0" smtClean="0"/>
              <a:t>–</a:t>
            </a:r>
            <a:r>
              <a:rPr lang="en-US" altLang="en-US" dirty="0" smtClean="0"/>
              <a:t>EGR </a:t>
            </a:r>
            <a:r>
              <a:rPr lang="en-US" altLang="en-US" dirty="0"/>
              <a:t>cooler was replaced </a:t>
            </a:r>
            <a:r>
              <a:rPr lang="en-US" altLang="en-US" dirty="0" smtClean="0"/>
              <a:t>and customer </a:t>
            </a:r>
            <a:r>
              <a:rPr lang="en-US" altLang="en-US" dirty="0"/>
              <a:t>was instructed to shut off </a:t>
            </a:r>
            <a:r>
              <a:rPr lang="en-US" altLang="en-US" dirty="0" smtClean="0"/>
              <a:t>vehicle instead of </a:t>
            </a:r>
            <a:r>
              <a:rPr lang="en-US" altLang="en-US" dirty="0"/>
              <a:t>letting it idle excessively</a:t>
            </a:r>
            <a:r>
              <a:rPr lang="en-US" altLang="en-US" dirty="0" smtClean="0"/>
              <a:t>.</a:t>
            </a:r>
            <a:endParaRPr lang="en-US" altLang="en-US" sz="2000" dirty="0"/>
          </a:p>
        </p:txBody>
      </p:sp>
    </p:spTree>
    <p:extLst>
      <p:ext uri="{BB962C8B-B14F-4D97-AF65-F5344CB8AC3E}">
        <p14:creationId xmlns:p14="http://schemas.microsoft.com/office/powerpoint/2010/main" val="38147205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62" name="Title"/>
          <p:cNvSpPr>
            <a:spLocks noGrp="1" noChangeArrowheads="1"/>
          </p:cNvSpPr>
          <p:nvPr>
            <p:ph type="title"/>
          </p:nvPr>
        </p:nvSpPr>
        <p:spPr>
          <a:noFill/>
          <a:ln/>
        </p:spPr>
        <p:txBody>
          <a:bodyPr/>
          <a:lstStyle/>
          <a:p>
            <a:r>
              <a:rPr lang="en-US" altLang="en-US" dirty="0"/>
              <a:t>Case of </a:t>
            </a:r>
            <a:r>
              <a:rPr lang="en-US" altLang="en-US" dirty="0" smtClean="0"/>
              <a:t>Duramax </a:t>
            </a:r>
            <a:r>
              <a:rPr lang="en-US" altLang="en-US" dirty="0"/>
              <a:t>EGR Low </a:t>
            </a:r>
            <a:r>
              <a:rPr lang="en-US" altLang="en-US" dirty="0" smtClean="0"/>
              <a:t>Flow (</a:t>
            </a:r>
            <a:r>
              <a:rPr lang="en-US" altLang="en-US" dirty="0"/>
              <a:t>1 </a:t>
            </a:r>
            <a:r>
              <a:rPr lang="en-US" altLang="en-US" dirty="0" smtClean="0"/>
              <a:t>of </a:t>
            </a:r>
            <a:r>
              <a:rPr lang="en-US" altLang="en-US" dirty="0"/>
              <a:t>2) </a:t>
            </a:r>
          </a:p>
        </p:txBody>
      </p:sp>
      <p:pic>
        <p:nvPicPr>
          <p:cNvPr id="2754563" name="Picture 3" descr="realworldfi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371600"/>
            <a:ext cx="8991600" cy="4876800"/>
          </a:xfrm>
          <a:prstGeom prst="rect">
            <a:avLst/>
          </a:prstGeom>
          <a:noFill/>
          <a:extLst>
            <a:ext uri="{909E8E84-426E-40DD-AFC4-6F175D3DCCD1}">
              <a14:hiddenFill xmlns:a14="http://schemas.microsoft.com/office/drawing/2010/main">
                <a:solidFill>
                  <a:srgbClr val="FFFFFF"/>
                </a:solidFill>
              </a14:hiddenFill>
            </a:ext>
          </a:extLst>
        </p:spPr>
      </p:pic>
      <p:sp>
        <p:nvSpPr>
          <p:cNvPr id="2754564" name="Rectangle 4"/>
          <p:cNvSpPr>
            <a:spLocks noGrp="1" noChangeArrowheads="1"/>
          </p:cNvSpPr>
          <p:nvPr>
            <p:ph type="body" idx="1"/>
          </p:nvPr>
        </p:nvSpPr>
        <p:spPr>
          <a:xfrm>
            <a:off x="304800" y="1981200"/>
            <a:ext cx="8610600" cy="4191000"/>
          </a:xfrm>
          <a:noFill/>
          <a:ln/>
        </p:spPr>
        <p:txBody>
          <a:bodyPr/>
          <a:lstStyle/>
          <a:p>
            <a:pPr marL="0" indent="0">
              <a:lnSpc>
                <a:spcPct val="90000"/>
              </a:lnSpc>
              <a:buNone/>
            </a:pPr>
            <a:r>
              <a:rPr lang="en-US" altLang="en-US" sz="2600" dirty="0" smtClean="0"/>
              <a:t>2006 </a:t>
            </a:r>
            <a:r>
              <a:rPr lang="en-US" altLang="en-US" sz="2600" dirty="0"/>
              <a:t>GMC truck with </a:t>
            </a:r>
            <a:r>
              <a:rPr lang="en-US" altLang="en-US" sz="2600" dirty="0" smtClean="0"/>
              <a:t>6.6L Duramax with </a:t>
            </a:r>
            <a:r>
              <a:rPr lang="en-US" altLang="en-US" sz="2600" dirty="0"/>
              <a:t>35,578 </a:t>
            </a:r>
            <a:r>
              <a:rPr lang="en-US" altLang="en-US" sz="2600" dirty="0" smtClean="0"/>
              <a:t>miles in shop </a:t>
            </a:r>
            <a:r>
              <a:rPr lang="en-US" altLang="en-US" sz="2600" dirty="0"/>
              <a:t>with a complaint of a </a:t>
            </a:r>
            <a:r>
              <a:rPr lang="en-US" altLang="en-US" sz="2600" dirty="0" smtClean="0"/>
              <a:t>MIL Illuminated &amp; reported no drivability </a:t>
            </a:r>
            <a:r>
              <a:rPr lang="en-US" altLang="en-US" sz="2600" dirty="0"/>
              <a:t>concerns. </a:t>
            </a:r>
            <a:r>
              <a:rPr lang="en-US" altLang="en-US" sz="2600" dirty="0" smtClean="0"/>
              <a:t>Scan tool </a:t>
            </a:r>
            <a:r>
              <a:rPr lang="en-US" altLang="en-US" sz="2600" dirty="0"/>
              <a:t>found a diagnostic trouble code (DTC) </a:t>
            </a:r>
            <a:r>
              <a:rPr lang="en-US" altLang="en-US" sz="2600" dirty="0" smtClean="0"/>
              <a:t>for low </a:t>
            </a:r>
            <a:r>
              <a:rPr lang="en-US" altLang="en-US" sz="2600" dirty="0"/>
              <a:t>EGR flow (P0401). A functional test with </a:t>
            </a:r>
            <a:r>
              <a:rPr lang="en-US" altLang="en-US" sz="2600" dirty="0" smtClean="0"/>
              <a:t>scan </a:t>
            </a:r>
            <a:r>
              <a:rPr lang="en-US" altLang="en-US" sz="2600" dirty="0"/>
              <a:t>tool verified the electrical operation </a:t>
            </a:r>
            <a:r>
              <a:rPr lang="en-US" altLang="en-US" sz="2600" dirty="0" smtClean="0"/>
              <a:t>of EGR </a:t>
            </a:r>
            <a:r>
              <a:rPr lang="en-US" altLang="en-US" sz="2600" dirty="0"/>
              <a:t>valve; however, </a:t>
            </a:r>
            <a:r>
              <a:rPr lang="en-US" altLang="en-US" sz="2600" dirty="0" smtClean="0"/>
              <a:t>valve </a:t>
            </a:r>
            <a:r>
              <a:rPr lang="en-US" altLang="en-US" sz="2600" dirty="0"/>
              <a:t>failed the </a:t>
            </a:r>
            <a:r>
              <a:rPr lang="en-US" altLang="en-US" sz="2600" dirty="0" smtClean="0"/>
              <a:t>flow test</a:t>
            </a:r>
            <a:r>
              <a:rPr lang="en-US" altLang="en-US" sz="2600" dirty="0"/>
              <a:t>. Upon disassembly, </a:t>
            </a:r>
            <a:r>
              <a:rPr lang="en-US" altLang="en-US" sz="2600" dirty="0" smtClean="0"/>
              <a:t>passageways in EGR </a:t>
            </a:r>
            <a:r>
              <a:rPr lang="en-US" altLang="en-US" sz="2600" dirty="0"/>
              <a:t>valve and EGR cooler were </a:t>
            </a:r>
            <a:r>
              <a:rPr lang="en-US" altLang="en-US" sz="2600" dirty="0" smtClean="0"/>
              <a:t>nearly </a:t>
            </a:r>
            <a:r>
              <a:rPr lang="en-US" altLang="en-US" sz="2600" dirty="0"/>
              <a:t>closed off due to heavy carbon buildup</a:t>
            </a:r>
            <a:r>
              <a:rPr lang="en-US" altLang="en-US" sz="2600" dirty="0" smtClean="0"/>
              <a:t>. Buildup determined </a:t>
            </a:r>
            <a:r>
              <a:rPr lang="en-US" altLang="en-US" sz="2600" dirty="0"/>
              <a:t>to </a:t>
            </a:r>
            <a:r>
              <a:rPr lang="en-US" altLang="en-US" sz="2600" dirty="0" smtClean="0"/>
              <a:t>be excessive </a:t>
            </a:r>
            <a:r>
              <a:rPr lang="en-US" altLang="en-US" sz="2600" dirty="0"/>
              <a:t>idle time and low engine temperatures</a:t>
            </a:r>
            <a:r>
              <a:rPr lang="en-US" altLang="en-US" sz="2600" dirty="0" smtClean="0"/>
              <a:t>.  </a:t>
            </a:r>
            <a:r>
              <a:rPr lang="en-US" altLang="en-US" sz="2600" dirty="0"/>
              <a:t>EGR valve and </a:t>
            </a:r>
            <a:r>
              <a:rPr lang="en-US" altLang="en-US" sz="2600" dirty="0" smtClean="0"/>
              <a:t>EGR </a:t>
            </a:r>
            <a:r>
              <a:rPr lang="en-US" altLang="en-US" sz="2600" dirty="0"/>
              <a:t>cooler </a:t>
            </a:r>
            <a:r>
              <a:rPr lang="en-US" altLang="en-US" sz="2600" dirty="0" smtClean="0"/>
              <a:t>were both </a:t>
            </a:r>
            <a:r>
              <a:rPr lang="en-US" altLang="en-US" sz="2600" dirty="0"/>
              <a:t>replaced and the intake passages </a:t>
            </a:r>
            <a:r>
              <a:rPr lang="en-US" altLang="en-US" sz="2600" dirty="0" smtClean="0"/>
              <a:t>were cleaned.</a:t>
            </a:r>
            <a:endParaRPr lang="en-US" altLang="en-US" sz="2600" dirty="0"/>
          </a:p>
        </p:txBody>
      </p:sp>
    </p:spTree>
    <p:extLst>
      <p:ext uri="{BB962C8B-B14F-4D97-AF65-F5344CB8AC3E}">
        <p14:creationId xmlns:p14="http://schemas.microsoft.com/office/powerpoint/2010/main" val="40441443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62" name="Title"/>
          <p:cNvSpPr>
            <a:spLocks noGrp="1" noChangeArrowheads="1"/>
          </p:cNvSpPr>
          <p:nvPr>
            <p:ph type="title"/>
          </p:nvPr>
        </p:nvSpPr>
        <p:spPr>
          <a:noFill/>
          <a:ln/>
        </p:spPr>
        <p:txBody>
          <a:bodyPr/>
          <a:lstStyle/>
          <a:p>
            <a:r>
              <a:rPr lang="en-US" altLang="en-US" dirty="0"/>
              <a:t>Case of Duramax EGR Low Flow (2 </a:t>
            </a:r>
            <a:r>
              <a:rPr lang="en-US" altLang="en-US" dirty="0" smtClean="0"/>
              <a:t>of 2)</a:t>
            </a:r>
            <a:endParaRPr lang="en-US" altLang="en-US" dirty="0"/>
          </a:p>
        </p:txBody>
      </p:sp>
      <p:pic>
        <p:nvPicPr>
          <p:cNvPr id="2754563" name="Picture 3" descr="realworldfi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371600"/>
            <a:ext cx="8991600" cy="4876800"/>
          </a:xfrm>
          <a:prstGeom prst="rect">
            <a:avLst/>
          </a:prstGeom>
          <a:noFill/>
          <a:extLst>
            <a:ext uri="{909E8E84-426E-40DD-AFC4-6F175D3DCCD1}">
              <a14:hiddenFill xmlns:a14="http://schemas.microsoft.com/office/drawing/2010/main">
                <a:solidFill>
                  <a:srgbClr val="FFFFFF"/>
                </a:solidFill>
              </a14:hiddenFill>
            </a:ext>
          </a:extLst>
        </p:spPr>
      </p:pic>
      <p:sp>
        <p:nvSpPr>
          <p:cNvPr id="2754564" name="Rectangle 4"/>
          <p:cNvSpPr>
            <a:spLocks noGrp="1" noChangeArrowheads="1"/>
          </p:cNvSpPr>
          <p:nvPr>
            <p:ph type="body" idx="1"/>
          </p:nvPr>
        </p:nvSpPr>
        <p:spPr>
          <a:xfrm>
            <a:off x="304800" y="1981200"/>
            <a:ext cx="8610600" cy="4191000"/>
          </a:xfrm>
          <a:noFill/>
          <a:ln/>
        </p:spPr>
        <p:txBody>
          <a:bodyPr/>
          <a:lstStyle/>
          <a:p>
            <a:pPr marL="0" indent="0">
              <a:lnSpc>
                <a:spcPct val="90000"/>
              </a:lnSpc>
              <a:buNone/>
            </a:pPr>
            <a:r>
              <a:rPr lang="en-US" altLang="en-US" sz="3200" b="1" dirty="0">
                <a:solidFill>
                  <a:srgbClr val="0000FF"/>
                </a:solidFill>
              </a:rPr>
              <a:t>Summary:</a:t>
            </a:r>
          </a:p>
          <a:p>
            <a:pPr marL="0" indent="0">
              <a:lnSpc>
                <a:spcPct val="90000"/>
              </a:lnSpc>
              <a:buNone/>
            </a:pPr>
            <a:r>
              <a:rPr lang="en-US" altLang="en-US" b="1" dirty="0"/>
              <a:t>Complaint – </a:t>
            </a:r>
            <a:r>
              <a:rPr lang="en-US" altLang="en-US" dirty="0"/>
              <a:t>The owner of the diesel pickup </a:t>
            </a:r>
            <a:r>
              <a:rPr lang="en-US" altLang="en-US" dirty="0" smtClean="0"/>
              <a:t>truck complained </a:t>
            </a:r>
            <a:r>
              <a:rPr lang="en-US" altLang="en-US" dirty="0"/>
              <a:t>that </a:t>
            </a:r>
            <a:r>
              <a:rPr lang="en-US" altLang="en-US" dirty="0" smtClean="0"/>
              <a:t>“</a:t>
            </a:r>
            <a:r>
              <a:rPr lang="en-US" altLang="en-US" dirty="0"/>
              <a:t>check engine” light was </a:t>
            </a:r>
            <a:r>
              <a:rPr lang="en-US" altLang="en-US" dirty="0" smtClean="0"/>
              <a:t>on with </a:t>
            </a:r>
            <a:r>
              <a:rPr lang="en-US" altLang="en-US" dirty="0"/>
              <a:t>no apparent problems with the operation </a:t>
            </a:r>
            <a:r>
              <a:rPr lang="en-US" altLang="en-US" dirty="0" smtClean="0"/>
              <a:t>of engine</a:t>
            </a:r>
            <a:r>
              <a:rPr lang="en-US" altLang="en-US" dirty="0"/>
              <a:t>.</a:t>
            </a:r>
          </a:p>
          <a:p>
            <a:pPr marL="0" indent="0">
              <a:lnSpc>
                <a:spcPct val="90000"/>
              </a:lnSpc>
              <a:buNone/>
            </a:pPr>
            <a:r>
              <a:rPr lang="en-US" altLang="en-US" b="1" dirty="0"/>
              <a:t>Cause </a:t>
            </a:r>
            <a:r>
              <a:rPr lang="en-US" altLang="en-US" b="1" dirty="0" smtClean="0"/>
              <a:t>–</a:t>
            </a:r>
            <a:r>
              <a:rPr lang="en-US" altLang="en-US" dirty="0" smtClean="0"/>
              <a:t>P0401 </a:t>
            </a:r>
            <a:r>
              <a:rPr lang="en-US" altLang="en-US" dirty="0"/>
              <a:t>(Low EGR Flow) code was </a:t>
            </a:r>
            <a:r>
              <a:rPr lang="en-US" altLang="en-US" dirty="0" smtClean="0"/>
              <a:t>recorded and </a:t>
            </a:r>
            <a:r>
              <a:rPr lang="en-US" altLang="en-US" dirty="0"/>
              <a:t>the EGR cooler was found to be restricted.</a:t>
            </a:r>
          </a:p>
          <a:p>
            <a:pPr marL="0" indent="0">
              <a:lnSpc>
                <a:spcPct val="90000"/>
              </a:lnSpc>
              <a:buNone/>
            </a:pPr>
            <a:r>
              <a:rPr lang="en-US" altLang="en-US" b="1" dirty="0"/>
              <a:t>Correction </a:t>
            </a:r>
            <a:r>
              <a:rPr lang="en-US" altLang="en-US" b="1" dirty="0" smtClean="0"/>
              <a:t>–</a:t>
            </a:r>
            <a:r>
              <a:rPr lang="en-US" altLang="en-US" dirty="0" smtClean="0"/>
              <a:t>EGR </a:t>
            </a:r>
            <a:r>
              <a:rPr lang="en-US" altLang="en-US" dirty="0"/>
              <a:t>cooler was replaced </a:t>
            </a:r>
            <a:r>
              <a:rPr lang="en-US" altLang="en-US" dirty="0" smtClean="0"/>
              <a:t>and customer </a:t>
            </a:r>
            <a:r>
              <a:rPr lang="en-US" altLang="en-US" dirty="0"/>
              <a:t>was instructed to shut off </a:t>
            </a:r>
            <a:r>
              <a:rPr lang="en-US" altLang="en-US" dirty="0" smtClean="0"/>
              <a:t>vehicle instead of </a:t>
            </a:r>
            <a:r>
              <a:rPr lang="en-US" altLang="en-US" dirty="0"/>
              <a:t>letting it idle excessively</a:t>
            </a:r>
            <a:r>
              <a:rPr lang="en-US" altLang="en-US" dirty="0" smtClean="0"/>
              <a:t>.</a:t>
            </a:r>
            <a:endParaRPr lang="en-US" altLang="en-US" sz="2000" dirty="0"/>
          </a:p>
        </p:txBody>
      </p:sp>
    </p:spTree>
    <p:extLst>
      <p:ext uri="{BB962C8B-B14F-4D97-AF65-F5344CB8AC3E}">
        <p14:creationId xmlns:p14="http://schemas.microsoft.com/office/powerpoint/2010/main" val="14746629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228600"/>
            <a:ext cx="8458200" cy="1097280"/>
          </a:xfrm>
        </p:spPr>
        <p:txBody>
          <a:bodyPr/>
          <a:lstStyle/>
          <a:p>
            <a:r>
              <a:rPr lang="en-US" sz="2400" dirty="0"/>
              <a:t>FIGURE </a:t>
            </a:r>
            <a:r>
              <a:rPr lang="en-US" sz="2400" dirty="0" smtClean="0"/>
              <a:t>10–20 </a:t>
            </a:r>
            <a:r>
              <a:rPr lang="en-US" sz="2400" dirty="0"/>
              <a:t>The EGR cooler passages are restricted due</a:t>
            </a:r>
            <a:br>
              <a:rPr lang="en-US" sz="2400" dirty="0"/>
            </a:br>
            <a:r>
              <a:rPr lang="en-US" sz="2400" dirty="0"/>
              <a:t>to a heavy carbon buildup. The buildup was beyond the normal</a:t>
            </a:r>
            <a:br>
              <a:rPr lang="en-US" sz="2400" dirty="0"/>
            </a:br>
            <a:r>
              <a:rPr lang="en-US" sz="2400" dirty="0"/>
              <a:t>level that could be cleaned and the unit was replaced.</a:t>
            </a:r>
          </a:p>
        </p:txBody>
      </p:sp>
      <p:pic>
        <p:nvPicPr>
          <p:cNvPr id="5" name="Picture 2" descr="A photo shows a passage in an EGR cooler that has been restricted by a heavy build-up of carb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430191"/>
            <a:ext cx="6553200" cy="49620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00866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a:t>“The “Simple Green” Treatment”</a:t>
            </a:r>
          </a:p>
        </p:txBody>
      </p:sp>
      <p:pic>
        <p:nvPicPr>
          <p:cNvPr id="4" name="Picture 3" descr="techti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371600"/>
            <a:ext cx="88392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txBox="1">
            <a:spLocks noChangeArrowheads="1"/>
          </p:cNvSpPr>
          <p:nvPr/>
        </p:nvSpPr>
        <p:spPr>
          <a:xfrm>
            <a:off x="381000" y="2057400"/>
            <a:ext cx="8458200" cy="4191000"/>
          </a:xfrm>
          <a:prstGeom prst="rect">
            <a:avLst/>
          </a:prstGeom>
          <a:noFill/>
        </p:spPr>
        <p:txBody>
          <a:bodyPr vert="horz" lIns="0" tIns="0" rIns="0" bIns="0" rtlCol="0">
            <a:noAutofit/>
          </a:bodyPr>
          <a:lstStyle>
            <a:lvl1pPr marL="256032" indent="-256032" algn="l" defTabSz="914400" rtl="0" eaLnBrk="1" latinLnBrk="0" hangingPunct="1">
              <a:spcBef>
                <a:spcPts val="1500"/>
              </a:spcBef>
              <a:buClr>
                <a:schemeClr val="accent1"/>
              </a:buClr>
              <a:buSzPct val="100000"/>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ts val="6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ts val="600"/>
              </a:spcBef>
              <a:buClr>
                <a:schemeClr val="accent1"/>
              </a:buClr>
              <a:buFont typeface="Wingdings" panose="05000000000000000000" pitchFamily="2" charset="2"/>
              <a:buChar char="§"/>
              <a:defRPr sz="2000" kern="1200">
                <a:solidFill>
                  <a:schemeClr val="tx1"/>
                </a:solidFill>
                <a:latin typeface="+mn-lt"/>
                <a:ea typeface="+mn-ea"/>
                <a:cs typeface="+mn-cs"/>
              </a:defRPr>
            </a:lvl3pPr>
            <a:lvl4pPr marL="16002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ts val="6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ts val="300"/>
              </a:spcBef>
              <a:buClr>
                <a:schemeClr val="accent1"/>
              </a:buClr>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altLang="en-US" sz="2000" b="1" dirty="0"/>
              <a:t>EGR </a:t>
            </a:r>
            <a:r>
              <a:rPr lang="en-US" altLang="en-US" sz="2000" b="1" dirty="0" smtClean="0"/>
              <a:t>passages/valves </a:t>
            </a:r>
            <a:r>
              <a:rPr lang="en-US" altLang="en-US" sz="2000" b="1" dirty="0"/>
              <a:t>are often clogged with </a:t>
            </a:r>
            <a:r>
              <a:rPr lang="en-US" altLang="en-US" sz="2000" b="1" dirty="0" smtClean="0"/>
              <a:t>carbon. </a:t>
            </a:r>
            <a:r>
              <a:rPr lang="en-US" altLang="en-US" sz="2000" b="1" dirty="0"/>
              <a:t>Some shops have discovered that if the part is soaked in </a:t>
            </a:r>
            <a:r>
              <a:rPr lang="en-US" altLang="en-US" sz="2000" b="1" dirty="0" smtClean="0"/>
              <a:t>a container </a:t>
            </a:r>
            <a:r>
              <a:rPr lang="en-US" altLang="en-US" sz="2000" b="1" dirty="0"/>
              <a:t>of concentrated Simple Green cleaner overnight, </a:t>
            </a:r>
            <a:r>
              <a:rPr lang="en-US" altLang="en-US" sz="2000" b="1" dirty="0" smtClean="0"/>
              <a:t>part </a:t>
            </a:r>
            <a:r>
              <a:rPr lang="en-US" altLang="en-US" sz="2000" b="1" dirty="0"/>
              <a:t>often looks like new. </a:t>
            </a:r>
            <a:r>
              <a:rPr lang="en-US" altLang="en-US" sz="2000" b="1" dirty="0" smtClean="0"/>
              <a:t>FIGURE </a:t>
            </a:r>
            <a:r>
              <a:rPr lang="en-US" altLang="en-US" sz="2000" b="1" dirty="0"/>
              <a:t>10–21</a:t>
            </a:r>
            <a:r>
              <a:rPr lang="en-US" altLang="en-US" sz="2000" b="1" dirty="0" smtClean="0"/>
              <a:t>. According </a:t>
            </a:r>
            <a:r>
              <a:rPr lang="en-US" altLang="en-US" sz="2000" b="1" dirty="0"/>
              <a:t>to </a:t>
            </a:r>
            <a:r>
              <a:rPr lang="en-US" altLang="en-US" sz="2000" b="1" dirty="0" smtClean="0"/>
              <a:t>Safety </a:t>
            </a:r>
            <a:r>
              <a:rPr lang="en-US" altLang="en-US" sz="2000" b="1" dirty="0"/>
              <a:t>Data Sheet (SDS), the only active ingredient is </a:t>
            </a:r>
            <a:r>
              <a:rPr lang="en-US" altLang="en-US" sz="2000" b="1" dirty="0">
                <a:solidFill>
                  <a:srgbClr val="0000FF"/>
                </a:solidFill>
              </a:rPr>
              <a:t>Butoxyethanol</a:t>
            </a:r>
            <a:r>
              <a:rPr lang="en-US" altLang="en-US" sz="2000" b="1" dirty="0"/>
              <a:t>, </a:t>
            </a:r>
            <a:r>
              <a:rPr lang="en-US" altLang="en-US" sz="2000" b="1" dirty="0" smtClean="0"/>
              <a:t>colorless </a:t>
            </a:r>
            <a:r>
              <a:rPr lang="en-US" altLang="en-US" sz="2000" b="1" dirty="0"/>
              <a:t>organic liquid</a:t>
            </a:r>
            <a:r>
              <a:rPr lang="en-US" altLang="en-US" sz="2000" b="1" dirty="0" smtClean="0"/>
              <a:t>, which </a:t>
            </a:r>
            <a:r>
              <a:rPr lang="en-US" altLang="en-US" sz="2000" b="1" dirty="0"/>
              <a:t>acts as </a:t>
            </a:r>
            <a:r>
              <a:rPr lang="en-US" altLang="en-US" sz="2000" b="1" dirty="0" smtClean="0"/>
              <a:t>main </a:t>
            </a:r>
            <a:r>
              <a:rPr lang="en-US" altLang="en-US" sz="2000" b="1" dirty="0"/>
              <a:t>cleaning solvent in Simple Green. </a:t>
            </a:r>
            <a:r>
              <a:rPr lang="en-US" altLang="en-US" sz="2000" b="1" dirty="0" smtClean="0"/>
              <a:t>carbon </a:t>
            </a:r>
            <a:r>
              <a:rPr lang="en-US" altLang="en-US" sz="2000" b="1" dirty="0"/>
              <a:t>is removed not by dissolving </a:t>
            </a:r>
            <a:r>
              <a:rPr lang="en-US" altLang="en-US" sz="2000" b="1" dirty="0" smtClean="0"/>
              <a:t>carbon </a:t>
            </a:r>
            <a:r>
              <a:rPr lang="en-US" altLang="en-US" sz="2000" b="1" dirty="0"/>
              <a:t>because </a:t>
            </a:r>
            <a:r>
              <a:rPr lang="en-US" altLang="en-US" sz="2000" b="1" dirty="0" smtClean="0"/>
              <a:t>no chemical can dissolve </a:t>
            </a:r>
            <a:r>
              <a:rPr lang="en-US" altLang="en-US" sz="2000" b="1" dirty="0"/>
              <a:t>carbon. </a:t>
            </a:r>
            <a:r>
              <a:rPr lang="en-US" altLang="en-US" sz="2000" b="1" dirty="0" smtClean="0"/>
              <a:t>Active </a:t>
            </a:r>
            <a:r>
              <a:rPr lang="en-US" altLang="en-US" sz="2000" b="1" dirty="0"/>
              <a:t>ingredient acts as a detergent and dispersant. </a:t>
            </a:r>
            <a:r>
              <a:rPr lang="en-US" altLang="en-US" sz="2000" b="1" dirty="0" smtClean="0"/>
              <a:t>A dispersant </a:t>
            </a:r>
            <a:r>
              <a:rPr lang="en-US" altLang="en-US" sz="2000" b="1" dirty="0"/>
              <a:t>is </a:t>
            </a:r>
            <a:r>
              <a:rPr lang="en-US" altLang="en-US" sz="2000" b="1" dirty="0" smtClean="0"/>
              <a:t>able to </a:t>
            </a:r>
            <a:r>
              <a:rPr lang="en-US" altLang="en-US" sz="2000" b="1" dirty="0"/>
              <a:t>break </a:t>
            </a:r>
            <a:r>
              <a:rPr lang="en-US" altLang="en-US" sz="2000" b="1" dirty="0" smtClean="0"/>
              <a:t>bond </a:t>
            </a:r>
            <a:r>
              <a:rPr lang="en-US" altLang="en-US" sz="2000" b="1" dirty="0"/>
              <a:t>that causes carbon particles to adhere to each other. There is natural tendency for “carbon to attract carbon</a:t>
            </a:r>
            <a:r>
              <a:rPr lang="en-US" altLang="en-US" sz="2000" b="1" dirty="0" smtClean="0"/>
              <a:t>.” By </a:t>
            </a:r>
            <a:r>
              <a:rPr lang="en-US" altLang="en-US" sz="2000" b="1" dirty="0"/>
              <a:t>causing </a:t>
            </a:r>
            <a:r>
              <a:rPr lang="en-US" altLang="en-US" sz="2000" b="1" dirty="0" smtClean="0"/>
              <a:t>carbon </a:t>
            </a:r>
            <a:r>
              <a:rPr lang="en-US" altLang="en-US" sz="2000" b="1" dirty="0"/>
              <a:t>particles to become separated, they simply become mixed with the Simple Green solution </a:t>
            </a:r>
            <a:r>
              <a:rPr lang="en-US" altLang="en-US" sz="2000" b="1" dirty="0" smtClean="0"/>
              <a:t>&amp; disposed </a:t>
            </a:r>
            <a:r>
              <a:rPr lang="en-US" altLang="en-US" sz="2000" b="1" dirty="0"/>
              <a:t>of down a sanitary sewer because there are no hazardous materials associated with this cleaning process.</a:t>
            </a:r>
            <a:endParaRPr lang="en-US" altLang="en-US" sz="2000" b="1" dirty="0" smtClean="0"/>
          </a:p>
        </p:txBody>
      </p:sp>
    </p:spTree>
    <p:extLst>
      <p:ext uri="{BB962C8B-B14F-4D97-AF65-F5344CB8AC3E}">
        <p14:creationId xmlns:p14="http://schemas.microsoft.com/office/powerpoint/2010/main" val="24294373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2"/>
            <a:ext cx="8458200" cy="1097280"/>
          </a:xfrm>
        </p:spPr>
        <p:txBody>
          <a:bodyPr/>
          <a:lstStyle/>
          <a:p>
            <a:r>
              <a:rPr lang="en-US" sz="2400" dirty="0"/>
              <a:t>FIGURE 10–21 </a:t>
            </a:r>
            <a:r>
              <a:rPr lang="en-US" sz="2400" dirty="0" smtClean="0"/>
              <a:t>right </a:t>
            </a:r>
            <a:r>
              <a:rPr lang="en-US" sz="2400" dirty="0"/>
              <a:t>side of this exhaust part </a:t>
            </a:r>
            <a:r>
              <a:rPr lang="en-US" sz="2400" dirty="0" smtClean="0"/>
              <a:t>was soaked </a:t>
            </a:r>
            <a:r>
              <a:rPr lang="en-US" sz="2400" dirty="0"/>
              <a:t>in Simple Green. Prior to soaking, the areas inside</a:t>
            </a:r>
            <a:br>
              <a:rPr lang="en-US" sz="2400" dirty="0"/>
            </a:br>
            <a:r>
              <a:rPr lang="en-US" sz="2400" dirty="0"/>
              <a:t>looked like the left side.</a:t>
            </a:r>
          </a:p>
        </p:txBody>
      </p:sp>
      <p:pic>
        <p:nvPicPr>
          <p:cNvPr id="6" name="Picture 2" descr="A photo shows two sections of an exhaust part in an EGR valve. The right section looks clean and is marked “treated with simple green”, and the left side is unclean with deposits of carbon, and is marked “not treated with simple gre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 y="1435122"/>
            <a:ext cx="8343900" cy="49736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61492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AIR INDUCTION </a:t>
            </a:r>
            <a:r>
              <a:rPr lang="en-US" sz="3600" dirty="0" smtClean="0"/>
              <a:t>SYSTEM (1 of 5)</a:t>
            </a:r>
            <a:endParaRPr lang="en-US" sz="3600" dirty="0"/>
          </a:p>
        </p:txBody>
      </p:sp>
      <p:sp>
        <p:nvSpPr>
          <p:cNvPr id="25603" name="Content Placeholder 2"/>
          <p:cNvSpPr>
            <a:spLocks noGrp="1"/>
          </p:cNvSpPr>
          <p:nvPr>
            <p:ph idx="1"/>
          </p:nvPr>
        </p:nvSpPr>
        <p:spPr/>
        <p:txBody>
          <a:bodyPr/>
          <a:lstStyle/>
          <a:p>
            <a:r>
              <a:rPr lang="en-US" sz="3200" b="1" dirty="0" smtClean="0">
                <a:solidFill>
                  <a:srgbClr val="0000FF"/>
                </a:solidFill>
              </a:rPr>
              <a:t>Air Filter Assembly Includes</a:t>
            </a:r>
          </a:p>
          <a:p>
            <a:pPr lvl="1"/>
            <a:r>
              <a:rPr lang="en-US" dirty="0" smtClean="0"/>
              <a:t>Air filter, mass air flow/temperature sensor assembly, </a:t>
            </a:r>
          </a:p>
          <a:p>
            <a:pPr lvl="1"/>
            <a:r>
              <a:rPr lang="en-US" dirty="0" smtClean="0"/>
              <a:t>Air filter minder</a:t>
            </a:r>
          </a:p>
          <a:p>
            <a:pPr lvl="2"/>
            <a:r>
              <a:rPr lang="en-US" dirty="0" smtClean="0"/>
              <a:t>Measures vacuum in air </a:t>
            </a:r>
            <a:r>
              <a:rPr lang="en-US" dirty="0"/>
              <a:t>induction </a:t>
            </a:r>
            <a:r>
              <a:rPr lang="en-US" dirty="0" smtClean="0"/>
              <a:t>system</a:t>
            </a:r>
          </a:p>
          <a:p>
            <a:pPr lvl="2"/>
            <a:r>
              <a:rPr lang="en-US" dirty="0" smtClean="0"/>
              <a:t>Inches </a:t>
            </a:r>
            <a:r>
              <a:rPr lang="en-US" dirty="0"/>
              <a:t>of water </a:t>
            </a:r>
            <a:r>
              <a:rPr lang="en-US" dirty="0" smtClean="0"/>
              <a:t>vacuum</a:t>
            </a:r>
          </a:p>
          <a:p>
            <a:pPr lvl="2"/>
            <a:r>
              <a:rPr lang="en-US" dirty="0" smtClean="0"/>
              <a:t>Designed </a:t>
            </a:r>
            <a:r>
              <a:rPr lang="en-US" dirty="0"/>
              <a:t>to operate </a:t>
            </a:r>
            <a:endParaRPr lang="en-US" dirty="0" smtClean="0"/>
          </a:p>
          <a:p>
            <a:pPr lvl="2"/>
            <a:r>
              <a:rPr lang="en-US" dirty="0" smtClean="0"/>
              <a:t>At </a:t>
            </a:r>
            <a:r>
              <a:rPr lang="en-US" dirty="0"/>
              <a:t>20–25 inches of</a:t>
            </a:r>
          </a:p>
          <a:p>
            <a:pPr lvl="2"/>
            <a:r>
              <a:rPr lang="en-US" dirty="0" smtClean="0"/>
              <a:t>Water </a:t>
            </a:r>
            <a:r>
              <a:rPr lang="en-US" dirty="0"/>
              <a:t>vacuum under a full load</a:t>
            </a:r>
          </a:p>
        </p:txBody>
      </p:sp>
      <p:pic>
        <p:nvPicPr>
          <p:cNvPr id="6" name="Picture 3" descr="A photo shows an air filter minder gauge attached to the air filter housing in a vehicle. The graduated gauge shows whether the filter is ok or needs to be replac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7923" y="3446111"/>
            <a:ext cx="3529877" cy="2707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0677566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Summary (1 of 3)</a:t>
            </a:r>
            <a:endParaRPr lang="en-US" sz="3600" dirty="0"/>
          </a:p>
        </p:txBody>
      </p:sp>
      <p:sp>
        <p:nvSpPr>
          <p:cNvPr id="46083" name="Content Placeholder 2"/>
          <p:cNvSpPr>
            <a:spLocks noGrp="1"/>
          </p:cNvSpPr>
          <p:nvPr>
            <p:ph idx="1"/>
          </p:nvPr>
        </p:nvSpPr>
        <p:spPr>
          <a:xfrm>
            <a:off x="76200" y="1447800"/>
            <a:ext cx="8839200" cy="4876800"/>
          </a:xfrm>
        </p:spPr>
        <p:txBody>
          <a:bodyPr/>
          <a:lstStyle/>
          <a:p>
            <a:r>
              <a:rPr lang="en-US" sz="2400" dirty="0"/>
              <a:t>The air induction system provides an adequate supply </a:t>
            </a:r>
            <a:r>
              <a:rPr lang="en-US" sz="2400" dirty="0" smtClean="0"/>
              <a:t>of clean</a:t>
            </a:r>
            <a:r>
              <a:rPr lang="en-US" sz="2400" dirty="0"/>
              <a:t>, dry, fresh air that is needed to support </a:t>
            </a:r>
            <a:r>
              <a:rPr lang="en-US" sz="2400" dirty="0" smtClean="0"/>
              <a:t>combustion events</a:t>
            </a:r>
            <a:r>
              <a:rPr lang="en-US" sz="2400" dirty="0"/>
              <a:t>, thereby delivering the desired engine performance</a:t>
            </a:r>
            <a:r>
              <a:rPr lang="en-US" sz="2400" dirty="0" smtClean="0"/>
              <a:t>, as </a:t>
            </a:r>
            <a:r>
              <a:rPr lang="en-US" sz="2400" dirty="0"/>
              <a:t>well as clean tailpipe emissions.</a:t>
            </a:r>
          </a:p>
          <a:p>
            <a:r>
              <a:rPr lang="en-US" sz="2400" dirty="0" smtClean="0"/>
              <a:t>The </a:t>
            </a:r>
            <a:r>
              <a:rPr lang="en-US" sz="2400" dirty="0"/>
              <a:t>air filter assembly includes the air filter, mass air </a:t>
            </a:r>
            <a:r>
              <a:rPr lang="en-US" sz="2400" dirty="0" smtClean="0"/>
              <a:t>flow/temperature </a:t>
            </a:r>
            <a:r>
              <a:rPr lang="en-US" sz="2400" dirty="0"/>
              <a:t>sensor assembly and an air filter </a:t>
            </a:r>
            <a:r>
              <a:rPr lang="en-US" sz="2400" dirty="0" smtClean="0"/>
              <a:t>minder.</a:t>
            </a:r>
          </a:p>
          <a:p>
            <a:r>
              <a:rPr lang="en-US" sz="2400" dirty="0" smtClean="0"/>
              <a:t>The </a:t>
            </a:r>
            <a:r>
              <a:rPr lang="en-US" sz="2400" dirty="0"/>
              <a:t>mass air flow (MAF) sensor is used to measure </a:t>
            </a:r>
            <a:r>
              <a:rPr lang="en-US" sz="2400" dirty="0" smtClean="0"/>
              <a:t>the amount </a:t>
            </a:r>
            <a:r>
              <a:rPr lang="en-US" sz="2400" dirty="0"/>
              <a:t>of intake air the engine is using.</a:t>
            </a:r>
          </a:p>
          <a:p>
            <a:r>
              <a:rPr lang="en-US" sz="2400" dirty="0" smtClean="0"/>
              <a:t>The </a:t>
            </a:r>
            <a:r>
              <a:rPr lang="en-US" sz="2400" dirty="0"/>
              <a:t>boost pressure sensor allows the powertrain </a:t>
            </a:r>
            <a:r>
              <a:rPr lang="en-US" sz="2400" dirty="0" smtClean="0"/>
              <a:t>control module </a:t>
            </a:r>
            <a:r>
              <a:rPr lang="en-US" sz="2400" dirty="0"/>
              <a:t>(PCM) to monitor the air pressure in the </a:t>
            </a:r>
            <a:r>
              <a:rPr lang="en-US" sz="2400" dirty="0" smtClean="0"/>
              <a:t>intake manifold</a:t>
            </a:r>
            <a:r>
              <a:rPr lang="en-US" sz="2400" dirty="0"/>
              <a:t>. The location of the pressure sensor will vary </a:t>
            </a:r>
            <a:r>
              <a:rPr lang="en-US" sz="2400" dirty="0" smtClean="0"/>
              <a:t>with the </a:t>
            </a:r>
            <a:r>
              <a:rPr lang="en-US" sz="2400" dirty="0"/>
              <a:t>design of the boost system.</a:t>
            </a:r>
          </a:p>
        </p:txBody>
      </p:sp>
    </p:spTree>
    <p:extLst>
      <p:ext uri="{BB962C8B-B14F-4D97-AF65-F5344CB8AC3E}">
        <p14:creationId xmlns:p14="http://schemas.microsoft.com/office/powerpoint/2010/main" val="2955406980"/>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Summary (2 of 3)</a:t>
            </a:r>
            <a:endParaRPr lang="en-US" sz="3600" dirty="0"/>
          </a:p>
        </p:txBody>
      </p:sp>
      <p:sp>
        <p:nvSpPr>
          <p:cNvPr id="47107" name="Content Placeholder 2"/>
          <p:cNvSpPr>
            <a:spLocks noGrp="1"/>
          </p:cNvSpPr>
          <p:nvPr>
            <p:ph idx="1"/>
          </p:nvPr>
        </p:nvSpPr>
        <p:spPr>
          <a:xfrm>
            <a:off x="152400" y="1447800"/>
            <a:ext cx="8534400" cy="4525963"/>
          </a:xfrm>
        </p:spPr>
        <p:txBody>
          <a:bodyPr/>
          <a:lstStyle/>
          <a:p>
            <a:r>
              <a:rPr lang="en-US" sz="2400" dirty="0"/>
              <a:t>The charge air cooler is a heat exchanger that is </a:t>
            </a:r>
            <a:r>
              <a:rPr lang="en-US" sz="2400" dirty="0" smtClean="0"/>
              <a:t>mounted between </a:t>
            </a:r>
            <a:r>
              <a:rPr lang="en-US" sz="2400" dirty="0"/>
              <a:t>the turbocharger and the inlet air side of </a:t>
            </a:r>
            <a:r>
              <a:rPr lang="en-US" sz="2400" dirty="0" smtClean="0"/>
              <a:t>the engine</a:t>
            </a:r>
            <a:r>
              <a:rPr lang="en-US" sz="2400" dirty="0"/>
              <a:t>. The charge air cooler is sometimes referred </a:t>
            </a:r>
            <a:r>
              <a:rPr lang="en-US" sz="2400" dirty="0" smtClean="0"/>
              <a:t>to as </a:t>
            </a:r>
            <a:r>
              <a:rPr lang="en-US" sz="2400" dirty="0"/>
              <a:t>the intercooler</a:t>
            </a:r>
            <a:r>
              <a:rPr lang="en-US" sz="2400" dirty="0" smtClean="0"/>
              <a:t>.</a:t>
            </a:r>
          </a:p>
          <a:p>
            <a:r>
              <a:rPr lang="en-US" sz="2400" dirty="0" smtClean="0"/>
              <a:t>Dust-out </a:t>
            </a:r>
            <a:r>
              <a:rPr lang="en-US" sz="2400" dirty="0"/>
              <a:t>is a condition where small dust and dirt </a:t>
            </a:r>
            <a:r>
              <a:rPr lang="en-US" sz="2400" dirty="0" smtClean="0"/>
              <a:t>particles enter </a:t>
            </a:r>
            <a:r>
              <a:rPr lang="en-US" sz="2400" dirty="0"/>
              <a:t>the air induction system by bypassing the filter.</a:t>
            </a:r>
          </a:p>
          <a:p>
            <a:r>
              <a:rPr lang="en-US" sz="2400" dirty="0" smtClean="0"/>
              <a:t>Glow </a:t>
            </a:r>
            <a:r>
              <a:rPr lang="en-US" sz="2400" dirty="0"/>
              <a:t>plugs are used to assist in starting the engine </a:t>
            </a:r>
            <a:r>
              <a:rPr lang="en-US" sz="2400" dirty="0" smtClean="0"/>
              <a:t>during cold </a:t>
            </a:r>
            <a:r>
              <a:rPr lang="en-US" sz="2400" dirty="0"/>
              <a:t>weather conditions.</a:t>
            </a:r>
          </a:p>
          <a:p>
            <a:r>
              <a:rPr lang="en-US" sz="2400" dirty="0" smtClean="0"/>
              <a:t>An </a:t>
            </a:r>
            <a:r>
              <a:rPr lang="en-US" sz="2400" dirty="0"/>
              <a:t>intake manifold heater is used to warm the air as </a:t>
            </a:r>
            <a:r>
              <a:rPr lang="en-US" sz="2400" dirty="0" smtClean="0"/>
              <a:t>it enters </a:t>
            </a:r>
            <a:r>
              <a:rPr lang="en-US" sz="2400" dirty="0"/>
              <a:t>the engine during a cold start and the </a:t>
            </a:r>
            <a:r>
              <a:rPr lang="en-US" sz="2400" dirty="0" smtClean="0"/>
              <a:t>subsequent warm-up </a:t>
            </a:r>
            <a:r>
              <a:rPr lang="en-US" sz="2400" dirty="0"/>
              <a:t>period.</a:t>
            </a:r>
          </a:p>
        </p:txBody>
      </p:sp>
    </p:spTree>
    <p:extLst>
      <p:ext uri="{BB962C8B-B14F-4D97-AF65-F5344CB8AC3E}">
        <p14:creationId xmlns:p14="http://schemas.microsoft.com/office/powerpoint/2010/main" val="184385722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Summary (3 of 3)</a:t>
            </a:r>
            <a:endParaRPr lang="en-US" sz="3600" dirty="0"/>
          </a:p>
        </p:txBody>
      </p:sp>
      <p:sp>
        <p:nvSpPr>
          <p:cNvPr id="47107" name="Content Placeholder 2"/>
          <p:cNvSpPr>
            <a:spLocks noGrp="1"/>
          </p:cNvSpPr>
          <p:nvPr>
            <p:ph idx="1"/>
          </p:nvPr>
        </p:nvSpPr>
        <p:spPr>
          <a:xfrm>
            <a:off x="228600" y="1524000"/>
            <a:ext cx="8534400" cy="4525963"/>
          </a:xfrm>
        </p:spPr>
        <p:txBody>
          <a:bodyPr/>
          <a:lstStyle/>
          <a:p>
            <a:r>
              <a:rPr lang="en-US" sz="2400" dirty="0"/>
              <a:t>The purpose of the exhaust gas recirculation (EGR) </a:t>
            </a:r>
            <a:r>
              <a:rPr lang="en-US" sz="2400" dirty="0" smtClean="0"/>
              <a:t>system is </a:t>
            </a:r>
            <a:r>
              <a:rPr lang="en-US" sz="2400" dirty="0"/>
              <a:t>to lower combustion temperatures and </a:t>
            </a:r>
            <a:r>
              <a:rPr lang="en-US" sz="2400" dirty="0" smtClean="0"/>
              <a:t>pressures by </a:t>
            </a:r>
            <a:r>
              <a:rPr lang="en-US" sz="2400" dirty="0"/>
              <a:t>recirculating inert exhaust gases back into the air </a:t>
            </a:r>
            <a:r>
              <a:rPr lang="en-US" sz="2400" dirty="0" smtClean="0"/>
              <a:t>intake stream</a:t>
            </a:r>
            <a:r>
              <a:rPr lang="en-US" sz="2400" dirty="0"/>
              <a:t>.</a:t>
            </a:r>
          </a:p>
          <a:p>
            <a:r>
              <a:rPr lang="en-US" sz="2400" dirty="0" smtClean="0"/>
              <a:t>The </a:t>
            </a:r>
            <a:r>
              <a:rPr lang="en-US" sz="2400" dirty="0"/>
              <a:t>powertrain control module (PCM) uses a variety of </a:t>
            </a:r>
            <a:r>
              <a:rPr lang="en-US" sz="2400" dirty="0" smtClean="0"/>
              <a:t>inputs to </a:t>
            </a:r>
            <a:r>
              <a:rPr lang="en-US" sz="2400" dirty="0"/>
              <a:t>verify the performance of the EGR system.</a:t>
            </a:r>
          </a:p>
        </p:txBody>
      </p:sp>
    </p:spTree>
    <p:extLst>
      <p:ext uri="{BB962C8B-B14F-4D97-AF65-F5344CB8AC3E}">
        <p14:creationId xmlns:p14="http://schemas.microsoft.com/office/powerpoint/2010/main" val="3036906121"/>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15372"/>
            <a:ext cx="8534400" cy="1097280"/>
          </a:xfrm>
        </p:spPr>
        <p:txBody>
          <a:bodyPr/>
          <a:lstStyle/>
          <a:p>
            <a:r>
              <a:rPr lang="en-US" sz="1800" dirty="0"/>
              <a:t>FIGURE 10–1 The air filter minder is designed to alert </a:t>
            </a:r>
            <a:r>
              <a:rPr lang="en-US" sz="1800" dirty="0" smtClean="0"/>
              <a:t>the driver </a:t>
            </a:r>
            <a:r>
              <a:rPr lang="en-US" sz="1800" dirty="0"/>
              <a:t>or service technician when the filter element needs </a:t>
            </a:r>
            <a:r>
              <a:rPr lang="en-US" sz="1800" dirty="0" smtClean="0"/>
              <a:t>to be </a:t>
            </a:r>
            <a:r>
              <a:rPr lang="en-US" sz="1800" dirty="0"/>
              <a:t>serviced. The gauge is designed to show the </a:t>
            </a:r>
            <a:r>
              <a:rPr lang="en-US" sz="1800" dirty="0" smtClean="0"/>
              <a:t>difference between </a:t>
            </a:r>
            <a:r>
              <a:rPr lang="en-US" sz="1800" dirty="0"/>
              <a:t>atmospheric pressure and the air pressure in the </a:t>
            </a:r>
            <a:r>
              <a:rPr lang="en-US" sz="1800" dirty="0" smtClean="0"/>
              <a:t>filter housing </a:t>
            </a:r>
            <a:r>
              <a:rPr lang="en-US" sz="1800" dirty="0"/>
              <a:t>under maximum load.</a:t>
            </a:r>
          </a:p>
        </p:txBody>
      </p:sp>
      <p:pic>
        <p:nvPicPr>
          <p:cNvPr id="5" name="Picture 3" descr="A photo shows an air filter minder gauge attached to the air filter housing in a vehicle. The graduated gauge shows whether the filter is ok or needs to be replac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3824" y="1366684"/>
            <a:ext cx="6563032" cy="50334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50702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CHART </a:t>
            </a:r>
            <a:r>
              <a:rPr lang="en-US" sz="3600" dirty="0" smtClean="0"/>
              <a:t>10-1 </a:t>
            </a:r>
            <a:r>
              <a:rPr lang="en-US" sz="2800" dirty="0" smtClean="0"/>
              <a:t>conversion </a:t>
            </a:r>
            <a:r>
              <a:rPr lang="en-US" sz="2800" dirty="0"/>
              <a:t>of inches of water to pounds per square </a:t>
            </a:r>
            <a:r>
              <a:rPr lang="en-US" sz="2800" dirty="0" smtClean="0"/>
              <a:t>inch and </a:t>
            </a:r>
            <a:r>
              <a:rPr lang="en-US" sz="2800" dirty="0"/>
              <a:t>inches of </a:t>
            </a:r>
            <a:r>
              <a:rPr lang="en-US" sz="2800" dirty="0" smtClean="0"/>
              <a:t>mercury</a:t>
            </a:r>
            <a:endParaRPr lang="en-US" sz="2800" dirty="0"/>
          </a:p>
        </p:txBody>
      </p:sp>
      <p:pic>
        <p:nvPicPr>
          <p:cNvPr id="2050" name="Picture 2" descr="A slide shows “CHART 10-1 conversion of inches of water to pounds per square inch and inches of mercury”&#10;The details depicted in the slide are as follows: &#10;INCHES OF WATER: 1; POUNDS PER SQUARE INCH (PSI): 0.03612; INCHES OF MERCURY (IN. HG.): 0.07355&#10;INCHES OF WATER: 2; POUNDS PER SQUARE INCH (PSI): 0.07225; INCHES OF MERCURY (IN. HG.): 0.14711&#10;INCHES OF WATER: 3; POUNDS PER SQUARE INCH (PSI): 0.10838; INCHES OF MERCURY (IN. HG.): 0.22066&#10;INCHES OF WATER: 4; POUNDS PER SQUARE INCH (PSI): 0.14450; INCHES OF MERCURY (IN. HG.): 0.02942&#10;INCHES OF WATER: 5; POUNDS PER SQUARE INCH (PSI): 0.18063; INCHES OF MERCURY (IN. HG.): 0.36777&#10;INCHES OF WATER: 6; POUNDS PER SQUARE INCH (PSI): 0.21676; INCHES OF MERCURY (IN. HG.): 0.44133&#10;INCHES OF WATER: 7; POUNDS PER SQUARE INCH (PSI): 0.25289; INCHES OF MERCURY (IN. HG.): 0.51489&#10;INCHES OF WATER: 8; POUNDS PER SQUARE INCH (PSI): 0.28901; INCHES OF MERCURY (IN. HG.): 0.58844&#10;INCHES OF WATER: 9; POUNDS PER SQUARE INCH (PSI): 0.32514; INCHES OF MERCURY (IN. HG.): 0.66200&#10;INCHES OF WATER: 10; POUNDS PER SQUARE INCH (PSI): 0.36127; INCHES OF MERCURY (IN. HG.): 0.73355&#10;INCHES OF WATER: 11; POUNDS PER SQUARE INCH (PSI): 0.39740; INCHES OF MERCURY (IN. HG.): 0.80911&#10;INCHES OF WATER: 12; POUNDS PER SQUARE INCH (PSI): 0.43352; INCHES OF MERCURY (IN. HG.): 0.88267&#10;INCHES OF WATER: 13; POUNDS PER SQUARE INCH (PSI): 0.46965; INCHES OF MERCURY (IN. HG.): 0.95622&#10;INCHES OF WATER: 14; POUNDS PER SQUARE INCH (PSI): 0.50578; INCHES OF MERCURY (IN. HG.): 1.02978&#10;INCHES OF WATER: 15; POUNDS PER SQUARE INCH (PSI): 0.54190; INCHES OF MERCURY (IN. HG.): 1.10333&#10;INCHES OF WATER: 16; POUNDS PER SQUARE INCH (PSI): 0.57803; INCHES OF MERCURY (IN. HG.): 1.17689&#10;INCHES OF WATER: 17; POUNDS PER SQUARE INCH (PSI): 0.61416; INCHES OF MERCURY (IN. HG.): 1.25046&#10;INCHES OF WATER: 18; POUNDS PER SQUARE INCH (PSI): 0.65029; INCHES OF MERCURY (IN. HG.): 1.32400&#10;INCHES OF WATER: 19; POUNDS PER SQUARE INCH (PSI): 0.68641; INCHES OF MERCURY (IN. HG.): 1.39756&#10;INCHES OF WATER: 20; POUNDS PER SQUARE INCH (PSI): 0.72254; INCHES OF MERCURY (IN. HG.): 1.47111&#10;INCHES OF WATER: 21; POUNDS PER SQUARE INCH (PSI): 0.75667; INCHES OF MERCURY (IN. HG.): 1.54467&#10;INCHES OF WATER: 22; POUNDS PER SQUARE INCH (PSI): 0.79480; INCHES OF MERCURY (IN. HG.): 1.61823&#10;INCHES OF WATER: 23; POUNDS PER SQUARE INCH (PSI): 0.83092; INCHES OF MERCURY (IN. HG.): 1.69178&#10;INCHES OF WATER: 24; POUNDS PER SQUARE INCH (PSI): 0.86705; INCHES OF MERCURY (IN. HG.): 1.76534&#10;INCHES OF WATER: 25; POUNDS PER SQUARE INCH (PSI): 0.90318; INCHES OF MERCURY (IN. HG.): 1.8388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6490" y="1676400"/>
            <a:ext cx="2871020" cy="4463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365183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QUESTION 1: </a:t>
            </a:r>
            <a:r>
              <a:rPr lang="en-US" sz="4000" dirty="0" smtClean="0">
                <a:solidFill>
                  <a:srgbClr val="F8F9D3"/>
                </a:solidFill>
              </a:rPr>
              <a:t>?</a:t>
            </a:r>
            <a:endParaRPr lang="en-US" dirty="0">
              <a:solidFill>
                <a:srgbClr val="F8F9D3"/>
              </a:solidFill>
            </a:endParaRPr>
          </a:p>
        </p:txBody>
      </p:sp>
      <p:sp>
        <p:nvSpPr>
          <p:cNvPr id="3" name="Rectangle 2"/>
          <p:cNvSpPr/>
          <p:nvPr/>
        </p:nvSpPr>
        <p:spPr>
          <a:xfrm>
            <a:off x="177114" y="2286000"/>
            <a:ext cx="2870886" cy="1938992"/>
          </a:xfrm>
          <a:prstGeom prst="rect">
            <a:avLst/>
          </a:prstGeom>
        </p:spPr>
        <p:txBody>
          <a:bodyPr wrap="square">
            <a:spAutoFit/>
          </a:bodyPr>
          <a:lstStyle/>
          <a:p>
            <a:r>
              <a:rPr lang="en-US" sz="4000" dirty="0" smtClean="0">
                <a:solidFill>
                  <a:srgbClr val="000000"/>
                </a:solidFill>
              </a:rPr>
              <a:t>What does the below device do?</a:t>
            </a:r>
            <a:endParaRPr lang="en-US" sz="4000" dirty="0">
              <a:solidFill>
                <a:srgbClr val="000000"/>
              </a:solidFill>
            </a:endParaRPr>
          </a:p>
        </p:txBody>
      </p:sp>
      <p:pic>
        <p:nvPicPr>
          <p:cNvPr id="7" name="Picture 3" descr="A photo shows an air filter minder gauge attached to the air filter housing in a vehicle. The graduated gauge shows whether the filter is ok or needs to be replac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1510096"/>
            <a:ext cx="5861978" cy="4495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904282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ANSWER 1:</a:t>
            </a:r>
            <a:endParaRPr lang="en-US" sz="3200" dirty="0">
              <a:solidFill>
                <a:srgbClr val="F8F9D3"/>
              </a:solidFill>
            </a:endParaRPr>
          </a:p>
        </p:txBody>
      </p:sp>
      <p:sp>
        <p:nvSpPr>
          <p:cNvPr id="6" name="Rectangle 5"/>
          <p:cNvSpPr/>
          <p:nvPr/>
        </p:nvSpPr>
        <p:spPr>
          <a:xfrm>
            <a:off x="172995" y="1954959"/>
            <a:ext cx="8534400" cy="3170099"/>
          </a:xfrm>
          <a:prstGeom prst="rect">
            <a:avLst/>
          </a:prstGeom>
        </p:spPr>
        <p:txBody>
          <a:bodyPr wrap="square">
            <a:spAutoFit/>
          </a:bodyPr>
          <a:lstStyle/>
          <a:p>
            <a:r>
              <a:rPr lang="en-US" sz="4000" dirty="0" smtClean="0">
                <a:solidFill>
                  <a:srgbClr val="000000"/>
                </a:solidFill>
              </a:rPr>
              <a:t>A </a:t>
            </a:r>
            <a:r>
              <a:rPr lang="en-US" sz="4000" dirty="0">
                <a:solidFill>
                  <a:srgbClr val="000000"/>
                </a:solidFill>
              </a:rPr>
              <a:t>typical air filter restriction indicator used on a </a:t>
            </a:r>
            <a:r>
              <a:rPr lang="en-US" sz="4000" dirty="0" smtClean="0">
                <a:solidFill>
                  <a:srgbClr val="000000"/>
                </a:solidFill>
              </a:rPr>
              <a:t>diesel truck </a:t>
            </a:r>
            <a:r>
              <a:rPr lang="en-US" sz="4000" dirty="0">
                <a:solidFill>
                  <a:srgbClr val="000000"/>
                </a:solidFill>
              </a:rPr>
              <a:t>engine. The indicator turns red when it detects enough restriction to require a filter replacement</a:t>
            </a:r>
            <a:r>
              <a:rPr lang="en-US" sz="4000" dirty="0" smtClean="0">
                <a:solidFill>
                  <a:srgbClr val="000000"/>
                </a:solidFill>
              </a:rPr>
              <a:t>. </a:t>
            </a:r>
            <a:endParaRPr lang="en-US" sz="4000" dirty="0">
              <a:solidFill>
                <a:srgbClr val="000000"/>
              </a:solidFill>
            </a:endParaRPr>
          </a:p>
        </p:txBody>
      </p:sp>
    </p:spTree>
    <p:extLst>
      <p:ext uri="{BB962C8B-B14F-4D97-AF65-F5344CB8AC3E}">
        <p14:creationId xmlns:p14="http://schemas.microsoft.com/office/powerpoint/2010/main" val="5041481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508 Lecture">
  <a:themeElements>
    <a:clrScheme name="Custom 4">
      <a:dk1>
        <a:srgbClr val="003057"/>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Horizon</Template>
  <TotalTime>4617</TotalTime>
  <Words>2609</Words>
  <Application>Microsoft Office PowerPoint</Application>
  <PresentationFormat>On-screen Show (4:3)</PresentationFormat>
  <Paragraphs>205</Paragraphs>
  <Slides>52</Slides>
  <Notes>10</Notes>
  <HiddenSlides>0</HiddenSlides>
  <MMClips>0</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508 Lecture</vt:lpstr>
      <vt:lpstr>Light Vehicle Diesel Engines</vt:lpstr>
      <vt:lpstr>LEARNING OBJECTIVES (1 of 2)</vt:lpstr>
      <vt:lpstr>LEARNING OBJECTIVES (2 of 2)</vt:lpstr>
      <vt:lpstr>AIR INDUCTION SYSTEM (1 of 1)</vt:lpstr>
      <vt:lpstr>AIR INDUCTION SYSTEM (1 of 5)</vt:lpstr>
      <vt:lpstr>FIGURE 10–1 The air filter minder is designed to alert the driver or service technician when the filter element needs to be serviced. The gauge is designed to show the difference between atmospheric pressure and the air pressure in the filter housing under maximum load.</vt:lpstr>
      <vt:lpstr>CHART 10-1 conversion of inches of water to pounds per square inch and inches of mercury</vt:lpstr>
      <vt:lpstr>QUESTION 1: ?</vt:lpstr>
      <vt:lpstr>ANSWER 1:</vt:lpstr>
      <vt:lpstr>AIR INDUCTION SYSTEM (2 of 5)</vt:lpstr>
      <vt:lpstr>FIGURE 10–2 The air filter housing contains two air inlets. The inlet in the fender is for normal operation and the ram air inlet faces the grille opening.</vt:lpstr>
      <vt:lpstr>Why is Outside Air Used and Under-the-Hood Air Not Used?</vt:lpstr>
      <vt:lpstr>AIR INDUCTION SYSTEM (3 of 5)</vt:lpstr>
      <vt:lpstr>FIGURE 10–3 The mass air flow sensor provides powertrain control module with data regarding air flow. Exhaust gas recirculation (EGR) strategies are, in part, derived from this sensor. This sensor, along with the boost sensor and temperature sensor are used in the calculation.</vt:lpstr>
      <vt:lpstr>AIR INDUCTION SYSTEM (4 of 5)</vt:lpstr>
      <vt:lpstr>FIGURE 10–4 The boost pressure sensor, which may be combined with a temperature sensor, is used to calculate the mass of air entering the intake manifold.</vt:lpstr>
      <vt:lpstr>AIR INDUCTION SYSTEM (5 of 5)</vt:lpstr>
      <vt:lpstr>FIGURE 10–5 graph depicts normal voltage to pressure increase graph for typical boost pressure sensor.</vt:lpstr>
      <vt:lpstr>FIGURE 10–6 A charge air cooler from a Nissan Titan is an example of the surface area needed to provide sufficient cooling of the air charge after it leaves the turbocharger.</vt:lpstr>
      <vt:lpstr>AIR INDUCTION SYSTEM DIAGNOSIS (1 of 1)</vt:lpstr>
      <vt:lpstr>FIGURE 10–7 charge air cooler is sealed with test adapters and then pressurized with regulated shop air. The liquid soap and water solution will bubble in area of leak and identify reason for low boost condition.</vt:lpstr>
      <vt:lpstr>FIGURE 10–8 The wear on cylinder wall is a result of an incorrectly installed air filter element that allowed unfiltered air into induction system. The foreign material in intake air scored the cylinder walls when it was drawn into the cylinder in a boost condition.</vt:lpstr>
      <vt:lpstr>INTAKE MANIFOLD HEATER (1 of 1) </vt:lpstr>
      <vt:lpstr>FIGURE 10–9 The intake heater grid is used to warm intake air and increase pre-ignition temperatures. The heater may continue to be cycled to decrease the amount of time needed to warm the engine.</vt:lpstr>
      <vt:lpstr>Case of Erratic Electrical Symptoms (1 of 2) </vt:lpstr>
      <vt:lpstr>Case of Erratic Electrical Symptoms (2 of 2)</vt:lpstr>
      <vt:lpstr>GLOW PLUGS (1 of 3) </vt:lpstr>
      <vt:lpstr>FIGURE 10–10 The glow plug is controlled by the powertrain control module. The glow plug on-time is based on inputs from the ECT, BARO, and battery voltage. The on-time varies from 1 to 180 seconds. The amperage through the glow plug varies with design.</vt:lpstr>
      <vt:lpstr>GLOW PLUGS (2 of 3) </vt:lpstr>
      <vt:lpstr>FIGURE 10–11 This glow plug control module example is from a Nissan Titan equipped with a 5.0 liter Cummins engine. The module controls the glow plugs based on messages received from the powertrain control module on the high speed CAN Bus network.</vt:lpstr>
      <vt:lpstr>GLOW PLUGS (3 of 3) </vt:lpstr>
      <vt:lpstr>FIGURE 10–12 The Wait-To-Start Light is controlled by the powertrain control module and is illuminated during the time the glow plugs are heating.</vt:lpstr>
      <vt:lpstr>FIGURE 10–13 The measuring diaphragm in the pressure sensing glow plug is designed to provide feedback on the cylinder pressure. The feedback allows the powertrain control module to adjust fuel quantity and timing in an effort to reduce tailpipe emissions.</vt:lpstr>
      <vt:lpstr>FIGURE 10–14 ohmmeter shows a resistance of 0.9 ohms which is normal for most glow plugs that usually have a specification of 0.6 to 6.0 ohms. Check service information for the exact resistance specification for vehicle being tested.</vt:lpstr>
      <vt:lpstr>EGR SYSTEM (1 of 2) </vt:lpstr>
      <vt:lpstr>FIGURE 10–15 EGR valve meters flow of non-combustible exhaust gases into intake manifold. The exhaust gases displace combustible air in intake air stream and reduce combustion pressures and temperatures, effectively lowering NOx levels in exhaust.</vt:lpstr>
      <vt:lpstr>FIGURE 10–16 The EGR cooler lowers the exhaust gas temperatures, allowing it to absorb more combustion chamber heat.</vt:lpstr>
      <vt:lpstr>FIGURE 10–17 electronic throttle valve is used to increase flow of exhaust gases in intake manifold. Position of throttle valve creates a pressure difference in intake manifold draws more exhaust gas into cylinders.</vt:lpstr>
      <vt:lpstr>EGR SYSTEM (2 of 2) </vt:lpstr>
      <vt:lpstr>FIGURE 10–18 The engine control module provides the sensor with a 5 volt feed and a ground. The change in exhaust gas temperature affects the resistance of the sensor. The resulting change in the monitored voltage is used as part of the EGR flow calculation.</vt:lpstr>
      <vt:lpstr>FIGURE 10–19 The EGR valve is electrically functional; however, passages through the valve are almost completely closed due to carbon buildup.</vt:lpstr>
      <vt:lpstr>EGR SYSTEM DIAGNOSIS (1 of 1) </vt:lpstr>
      <vt:lpstr>Case of the Failed EGR system (1 of 2) </vt:lpstr>
      <vt:lpstr>Case of the Failed EGR system (2 of 2)</vt:lpstr>
      <vt:lpstr>Case of Duramax EGR Low Flow (1 of 2) </vt:lpstr>
      <vt:lpstr>Case of Duramax EGR Low Flow (2 of 2)</vt:lpstr>
      <vt:lpstr>FIGURE 10–20 The EGR cooler passages are restricted due to a heavy carbon buildup. The buildup was beyond the normal level that could be cleaned and the unit was replaced.</vt:lpstr>
      <vt:lpstr>“The “Simple Green” Treatment”</vt:lpstr>
      <vt:lpstr>FIGURE 10–21 right side of this exhaust part was soaked in Simple Green. Prior to soaking, the areas inside looked like the left side.</vt:lpstr>
      <vt:lpstr>Summary (1 of 3)</vt:lpstr>
      <vt:lpstr>Summary (2 of 3)</vt:lpstr>
      <vt:lpstr>Summary (3 of 3)</vt:lpstr>
    </vt:vector>
  </TitlesOfParts>
  <Manager/>
  <Company>echosvoice</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 Heating and Air-Conditioning Principles</dc:title>
  <dc:subject>Automotive Heating And Air Conditioning</dc:subject>
  <dc:creator>James D. Halderman</dc:creator>
  <cp:keywords>Automotive</cp:keywords>
  <dc:description/>
  <cp:lastModifiedBy>Pradish Veerapouthirane</cp:lastModifiedBy>
  <cp:revision>280</cp:revision>
  <dcterms:created xsi:type="dcterms:W3CDTF">2014-07-14T20:04:21Z</dcterms:created>
  <dcterms:modified xsi:type="dcterms:W3CDTF">2018-04-12T16:30:21Z</dcterms:modified>
  <cp:category/>
</cp:coreProperties>
</file>