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handoutMasterIdLst>
    <p:handoutMasterId r:id="rId72"/>
  </p:handoutMasterIdLst>
  <p:sldIdLst>
    <p:sldId id="376" r:id="rId2"/>
    <p:sldId id="395" r:id="rId3"/>
    <p:sldId id="397" r:id="rId4"/>
    <p:sldId id="436" r:id="rId5"/>
    <p:sldId id="428" r:id="rId6"/>
    <p:sldId id="421" r:id="rId7"/>
    <p:sldId id="427" r:id="rId8"/>
    <p:sldId id="437" r:id="rId9"/>
    <p:sldId id="435" r:id="rId10"/>
    <p:sldId id="426" r:id="rId11"/>
    <p:sldId id="425" r:id="rId12"/>
    <p:sldId id="424" r:id="rId13"/>
    <p:sldId id="429" r:id="rId14"/>
    <p:sldId id="430" r:id="rId15"/>
    <p:sldId id="431" r:id="rId16"/>
    <p:sldId id="432" r:id="rId17"/>
    <p:sldId id="439" r:id="rId18"/>
    <p:sldId id="423" r:id="rId19"/>
    <p:sldId id="440" r:id="rId20"/>
    <p:sldId id="441" r:id="rId21"/>
    <p:sldId id="438" r:id="rId22"/>
    <p:sldId id="442" r:id="rId23"/>
    <p:sldId id="422" r:id="rId24"/>
    <p:sldId id="446" r:id="rId25"/>
    <p:sldId id="445" r:id="rId26"/>
    <p:sldId id="444" r:id="rId27"/>
    <p:sldId id="443" r:id="rId28"/>
    <p:sldId id="450" r:id="rId29"/>
    <p:sldId id="449" r:id="rId30"/>
    <p:sldId id="452" r:id="rId31"/>
    <p:sldId id="451" r:id="rId32"/>
    <p:sldId id="448" r:id="rId33"/>
    <p:sldId id="447" r:id="rId34"/>
    <p:sldId id="456" r:id="rId35"/>
    <p:sldId id="459" r:id="rId36"/>
    <p:sldId id="460" r:id="rId37"/>
    <p:sldId id="457" r:id="rId38"/>
    <p:sldId id="458" r:id="rId39"/>
    <p:sldId id="453" r:id="rId40"/>
    <p:sldId id="454" r:id="rId41"/>
    <p:sldId id="455" r:id="rId42"/>
    <p:sldId id="465" r:id="rId43"/>
    <p:sldId id="464" r:id="rId44"/>
    <p:sldId id="463" r:id="rId45"/>
    <p:sldId id="462" r:id="rId46"/>
    <p:sldId id="461" r:id="rId47"/>
    <p:sldId id="466" r:id="rId48"/>
    <p:sldId id="471" r:id="rId49"/>
    <p:sldId id="472" r:id="rId50"/>
    <p:sldId id="473" r:id="rId51"/>
    <p:sldId id="469" r:id="rId52"/>
    <p:sldId id="468" r:id="rId53"/>
    <p:sldId id="467" r:id="rId54"/>
    <p:sldId id="477" r:id="rId55"/>
    <p:sldId id="478" r:id="rId56"/>
    <p:sldId id="479" r:id="rId57"/>
    <p:sldId id="480" r:id="rId58"/>
    <p:sldId id="476" r:id="rId59"/>
    <p:sldId id="475" r:id="rId60"/>
    <p:sldId id="474" r:id="rId61"/>
    <p:sldId id="481" r:id="rId62"/>
    <p:sldId id="482" r:id="rId63"/>
    <p:sldId id="470" r:id="rId64"/>
    <p:sldId id="485" r:id="rId65"/>
    <p:sldId id="483" r:id="rId66"/>
    <p:sldId id="487" r:id="rId67"/>
    <p:sldId id="486" r:id="rId68"/>
    <p:sldId id="417" r:id="rId69"/>
    <p:sldId id="418"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83272" autoAdjust="0"/>
  </p:normalViewPr>
  <p:slideViewPr>
    <p:cSldViewPr>
      <p:cViewPr varScale="1">
        <p:scale>
          <a:sx n="90" d="100"/>
          <a:sy n="90" d="100"/>
        </p:scale>
        <p:origin x="-108" y="-114"/>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sorterViewPr>
    <p:cViewPr>
      <p:scale>
        <a:sx n="100" d="100"/>
        <a:sy n="100" d="100"/>
      </p:scale>
      <p:origin x="0" y="0"/>
    </p:cViewPr>
  </p:sorter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4/12/2018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4/12/2018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60B94-10A4-4E3D-8BB9-BBAD751C979E}" type="slidenum">
              <a:rPr lang="en-US" altLang="en-US"/>
              <a:pPr/>
              <a:t>19</a:t>
            </a:fld>
            <a:endParaRPr lang="en-US" altLang="en-US"/>
          </a:p>
        </p:txBody>
      </p:sp>
      <p:sp>
        <p:nvSpPr>
          <p:cNvPr id="2755586" name="Rectangle 2"/>
          <p:cNvSpPr>
            <a:spLocks noGrp="1" noRot="1" noChangeAspect="1" noChangeArrowheads="1" noTextEdit="1"/>
          </p:cNvSpPr>
          <p:nvPr>
            <p:ph type="sldImg"/>
          </p:nvPr>
        </p:nvSpPr>
        <p:spPr>
          <a:ln/>
        </p:spPr>
      </p:sp>
      <p:sp>
        <p:nvSpPr>
          <p:cNvPr id="275558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2529339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1400">
                <a:solidFill>
                  <a:schemeClr val="tx1"/>
                </a:solidFill>
                <a:latin typeface="Arial" charset="0"/>
                <a:ea typeface="MS PGothic" pitchFamily="34" charset="-128"/>
              </a:defRPr>
            </a:lvl1pPr>
            <a:lvl2pPr marL="742950" indent="-285750">
              <a:defRPr sz="1400">
                <a:solidFill>
                  <a:schemeClr val="tx1"/>
                </a:solidFill>
                <a:latin typeface="Arial" charset="0"/>
                <a:ea typeface="MS PGothic" pitchFamily="34" charset="-128"/>
              </a:defRPr>
            </a:lvl2pPr>
            <a:lvl3pPr marL="1143000" indent="-228600">
              <a:defRPr sz="1400">
                <a:solidFill>
                  <a:schemeClr val="tx1"/>
                </a:solidFill>
                <a:latin typeface="Arial" charset="0"/>
                <a:ea typeface="MS PGothic" pitchFamily="34" charset="-128"/>
              </a:defRPr>
            </a:lvl3pPr>
            <a:lvl4pPr marL="1600200" indent="-228600">
              <a:defRPr sz="1400">
                <a:solidFill>
                  <a:schemeClr val="tx1"/>
                </a:solidFill>
                <a:latin typeface="Arial" charset="0"/>
                <a:ea typeface="MS PGothic" pitchFamily="34" charset="-128"/>
              </a:defRPr>
            </a:lvl4pPr>
            <a:lvl5pPr marL="2057400" indent="-228600">
              <a:defRPr sz="1400">
                <a:solidFill>
                  <a:schemeClr val="tx1"/>
                </a:solidFill>
                <a:latin typeface="Arial" charset="0"/>
                <a:ea typeface="MS PGothic" pitchFamily="34" charset="-128"/>
              </a:defRPr>
            </a:lvl5pPr>
            <a:lvl6pPr marL="2514600" indent="-228600" eaLnBrk="0" fontAlgn="base" hangingPunct="0">
              <a:spcBef>
                <a:spcPct val="0"/>
              </a:spcBef>
              <a:spcAft>
                <a:spcPct val="0"/>
              </a:spcAft>
              <a:defRPr sz="1400">
                <a:solidFill>
                  <a:schemeClr val="tx1"/>
                </a:solidFill>
                <a:latin typeface="Arial" charset="0"/>
                <a:ea typeface="MS PGothic" pitchFamily="34" charset="-128"/>
              </a:defRPr>
            </a:lvl6pPr>
            <a:lvl7pPr marL="2971800" indent="-228600" eaLnBrk="0" fontAlgn="base" hangingPunct="0">
              <a:spcBef>
                <a:spcPct val="0"/>
              </a:spcBef>
              <a:spcAft>
                <a:spcPct val="0"/>
              </a:spcAft>
              <a:defRPr sz="1400">
                <a:solidFill>
                  <a:schemeClr val="tx1"/>
                </a:solidFill>
                <a:latin typeface="Arial" charset="0"/>
                <a:ea typeface="MS PGothic" pitchFamily="34" charset="-128"/>
              </a:defRPr>
            </a:lvl7pPr>
            <a:lvl8pPr marL="3429000" indent="-228600" eaLnBrk="0" fontAlgn="base" hangingPunct="0">
              <a:spcBef>
                <a:spcPct val="0"/>
              </a:spcBef>
              <a:spcAft>
                <a:spcPct val="0"/>
              </a:spcAft>
              <a:defRPr sz="1400">
                <a:solidFill>
                  <a:schemeClr val="tx1"/>
                </a:solidFill>
                <a:latin typeface="Arial" charset="0"/>
                <a:ea typeface="MS PGothic" pitchFamily="34" charset="-128"/>
              </a:defRPr>
            </a:lvl8pPr>
            <a:lvl9pPr marL="3886200" indent="-228600" eaLnBrk="0" fontAlgn="base" hangingPunct="0">
              <a:spcBef>
                <a:spcPct val="0"/>
              </a:spcBef>
              <a:spcAft>
                <a:spcPct val="0"/>
              </a:spcAft>
              <a:defRPr sz="1400">
                <a:solidFill>
                  <a:schemeClr val="tx1"/>
                </a:solidFill>
                <a:latin typeface="Arial" charset="0"/>
                <a:ea typeface="MS PGothic" pitchFamily="34" charset="-128"/>
              </a:defRPr>
            </a:lvl9pPr>
          </a:lstStyle>
          <a:p>
            <a:fld id="{F5D1BC20-F696-4027-BE41-3BC1082209E3}" type="slidenum">
              <a:rPr lang="en-US" altLang="en-US" sz="1200" smtClean="0"/>
              <a:pPr/>
              <a:t>64</a:t>
            </a:fld>
            <a:endParaRPr lang="en-US" altLang="en-US" sz="1200"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extLst>
      <p:ext uri="{BB962C8B-B14F-4D97-AF65-F5344CB8AC3E}">
        <p14:creationId xmlns:p14="http://schemas.microsoft.com/office/powerpoint/2010/main" val="3603666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60B94-10A4-4E3D-8BB9-BBAD751C979E}" type="slidenum">
              <a:rPr lang="en-US" altLang="en-US"/>
              <a:pPr/>
              <a:t>20</a:t>
            </a:fld>
            <a:endParaRPr lang="en-US" altLang="en-US"/>
          </a:p>
        </p:txBody>
      </p:sp>
      <p:sp>
        <p:nvSpPr>
          <p:cNvPr id="2755586" name="Rectangle 2"/>
          <p:cNvSpPr>
            <a:spLocks noGrp="1" noRot="1" noChangeAspect="1" noChangeArrowheads="1" noTextEdit="1"/>
          </p:cNvSpPr>
          <p:nvPr>
            <p:ph type="sldImg"/>
          </p:nvPr>
        </p:nvSpPr>
        <p:spPr>
          <a:ln/>
        </p:spPr>
      </p:sp>
      <p:sp>
        <p:nvSpPr>
          <p:cNvPr id="275558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508547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60B94-10A4-4E3D-8BB9-BBAD751C979E}" type="slidenum">
              <a:rPr lang="en-US" altLang="en-US"/>
              <a:pPr/>
              <a:t>48</a:t>
            </a:fld>
            <a:endParaRPr lang="en-US" altLang="en-US"/>
          </a:p>
        </p:txBody>
      </p:sp>
      <p:sp>
        <p:nvSpPr>
          <p:cNvPr id="2755586" name="Rectangle 2"/>
          <p:cNvSpPr>
            <a:spLocks noGrp="1" noRot="1" noChangeAspect="1" noChangeArrowheads="1" noTextEdit="1"/>
          </p:cNvSpPr>
          <p:nvPr>
            <p:ph type="sldImg"/>
          </p:nvPr>
        </p:nvSpPr>
        <p:spPr>
          <a:ln/>
        </p:spPr>
      </p:sp>
      <p:sp>
        <p:nvSpPr>
          <p:cNvPr id="275558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2843986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60B94-10A4-4E3D-8BB9-BBAD751C979E}" type="slidenum">
              <a:rPr lang="en-US" altLang="en-US"/>
              <a:pPr/>
              <a:t>49</a:t>
            </a:fld>
            <a:endParaRPr lang="en-US" altLang="en-US"/>
          </a:p>
        </p:txBody>
      </p:sp>
      <p:sp>
        <p:nvSpPr>
          <p:cNvPr id="2755586" name="Rectangle 2"/>
          <p:cNvSpPr>
            <a:spLocks noGrp="1" noRot="1" noChangeAspect="1" noChangeArrowheads="1" noTextEdit="1"/>
          </p:cNvSpPr>
          <p:nvPr>
            <p:ph type="sldImg"/>
          </p:nvPr>
        </p:nvSpPr>
        <p:spPr>
          <a:ln/>
        </p:spPr>
      </p:sp>
      <p:sp>
        <p:nvSpPr>
          <p:cNvPr id="275558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4294774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60B94-10A4-4E3D-8BB9-BBAD751C979E}" type="slidenum">
              <a:rPr lang="en-US" altLang="en-US"/>
              <a:pPr/>
              <a:t>54</a:t>
            </a:fld>
            <a:endParaRPr lang="en-US" altLang="en-US"/>
          </a:p>
        </p:txBody>
      </p:sp>
      <p:sp>
        <p:nvSpPr>
          <p:cNvPr id="2755586" name="Rectangle 2"/>
          <p:cNvSpPr>
            <a:spLocks noGrp="1" noRot="1" noChangeAspect="1" noChangeArrowheads="1" noTextEdit="1"/>
          </p:cNvSpPr>
          <p:nvPr>
            <p:ph type="sldImg"/>
          </p:nvPr>
        </p:nvSpPr>
        <p:spPr>
          <a:ln/>
        </p:spPr>
      </p:sp>
      <p:sp>
        <p:nvSpPr>
          <p:cNvPr id="275558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3874172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60B94-10A4-4E3D-8BB9-BBAD751C979E}" type="slidenum">
              <a:rPr lang="en-US" altLang="en-US"/>
              <a:pPr/>
              <a:t>55</a:t>
            </a:fld>
            <a:endParaRPr lang="en-US" altLang="en-US"/>
          </a:p>
        </p:txBody>
      </p:sp>
      <p:sp>
        <p:nvSpPr>
          <p:cNvPr id="2755586" name="Rectangle 2"/>
          <p:cNvSpPr>
            <a:spLocks noGrp="1" noRot="1" noChangeAspect="1" noChangeArrowheads="1" noTextEdit="1"/>
          </p:cNvSpPr>
          <p:nvPr>
            <p:ph type="sldImg"/>
          </p:nvPr>
        </p:nvSpPr>
        <p:spPr>
          <a:ln/>
        </p:spPr>
      </p:sp>
      <p:sp>
        <p:nvSpPr>
          <p:cNvPr id="275558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662250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60B94-10A4-4E3D-8BB9-BBAD751C979E}" type="slidenum">
              <a:rPr lang="en-US" altLang="en-US"/>
              <a:pPr/>
              <a:t>56</a:t>
            </a:fld>
            <a:endParaRPr lang="en-US" altLang="en-US"/>
          </a:p>
        </p:txBody>
      </p:sp>
      <p:sp>
        <p:nvSpPr>
          <p:cNvPr id="2755586" name="Rectangle 2"/>
          <p:cNvSpPr>
            <a:spLocks noGrp="1" noRot="1" noChangeAspect="1" noChangeArrowheads="1" noTextEdit="1"/>
          </p:cNvSpPr>
          <p:nvPr>
            <p:ph type="sldImg"/>
          </p:nvPr>
        </p:nvSpPr>
        <p:spPr>
          <a:ln/>
        </p:spPr>
      </p:sp>
      <p:sp>
        <p:nvSpPr>
          <p:cNvPr id="275558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2887448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60B94-10A4-4E3D-8BB9-BBAD751C979E}" type="slidenum">
              <a:rPr lang="en-US" altLang="en-US"/>
              <a:pPr/>
              <a:t>57</a:t>
            </a:fld>
            <a:endParaRPr lang="en-US" altLang="en-US"/>
          </a:p>
        </p:txBody>
      </p:sp>
      <p:sp>
        <p:nvSpPr>
          <p:cNvPr id="2755586" name="Rectangle 2"/>
          <p:cNvSpPr>
            <a:spLocks noGrp="1" noRot="1" noChangeAspect="1" noChangeArrowheads="1" noTextEdit="1"/>
          </p:cNvSpPr>
          <p:nvPr>
            <p:ph type="sldImg"/>
          </p:nvPr>
        </p:nvSpPr>
        <p:spPr>
          <a:ln/>
        </p:spPr>
      </p:sp>
      <p:sp>
        <p:nvSpPr>
          <p:cNvPr id="275558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122989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1400">
                <a:solidFill>
                  <a:schemeClr val="tx1"/>
                </a:solidFill>
                <a:latin typeface="Arial" charset="0"/>
                <a:ea typeface="MS PGothic" pitchFamily="34" charset="-128"/>
              </a:defRPr>
            </a:lvl1pPr>
            <a:lvl2pPr marL="742950" indent="-285750">
              <a:defRPr sz="1400">
                <a:solidFill>
                  <a:schemeClr val="tx1"/>
                </a:solidFill>
                <a:latin typeface="Arial" charset="0"/>
                <a:ea typeface="MS PGothic" pitchFamily="34" charset="-128"/>
              </a:defRPr>
            </a:lvl2pPr>
            <a:lvl3pPr marL="1143000" indent="-228600">
              <a:defRPr sz="1400">
                <a:solidFill>
                  <a:schemeClr val="tx1"/>
                </a:solidFill>
                <a:latin typeface="Arial" charset="0"/>
                <a:ea typeface="MS PGothic" pitchFamily="34" charset="-128"/>
              </a:defRPr>
            </a:lvl3pPr>
            <a:lvl4pPr marL="1600200" indent="-228600">
              <a:defRPr sz="1400">
                <a:solidFill>
                  <a:schemeClr val="tx1"/>
                </a:solidFill>
                <a:latin typeface="Arial" charset="0"/>
                <a:ea typeface="MS PGothic" pitchFamily="34" charset="-128"/>
              </a:defRPr>
            </a:lvl4pPr>
            <a:lvl5pPr marL="2057400" indent="-228600">
              <a:defRPr sz="1400">
                <a:solidFill>
                  <a:schemeClr val="tx1"/>
                </a:solidFill>
                <a:latin typeface="Arial" charset="0"/>
                <a:ea typeface="MS PGothic" pitchFamily="34" charset="-128"/>
              </a:defRPr>
            </a:lvl5pPr>
            <a:lvl6pPr marL="2514600" indent="-228600" eaLnBrk="0" fontAlgn="base" hangingPunct="0">
              <a:spcBef>
                <a:spcPct val="0"/>
              </a:spcBef>
              <a:spcAft>
                <a:spcPct val="0"/>
              </a:spcAft>
              <a:defRPr sz="1400">
                <a:solidFill>
                  <a:schemeClr val="tx1"/>
                </a:solidFill>
                <a:latin typeface="Arial" charset="0"/>
                <a:ea typeface="MS PGothic" pitchFamily="34" charset="-128"/>
              </a:defRPr>
            </a:lvl6pPr>
            <a:lvl7pPr marL="2971800" indent="-228600" eaLnBrk="0" fontAlgn="base" hangingPunct="0">
              <a:spcBef>
                <a:spcPct val="0"/>
              </a:spcBef>
              <a:spcAft>
                <a:spcPct val="0"/>
              </a:spcAft>
              <a:defRPr sz="1400">
                <a:solidFill>
                  <a:schemeClr val="tx1"/>
                </a:solidFill>
                <a:latin typeface="Arial" charset="0"/>
                <a:ea typeface="MS PGothic" pitchFamily="34" charset="-128"/>
              </a:defRPr>
            </a:lvl7pPr>
            <a:lvl8pPr marL="3429000" indent="-228600" eaLnBrk="0" fontAlgn="base" hangingPunct="0">
              <a:spcBef>
                <a:spcPct val="0"/>
              </a:spcBef>
              <a:spcAft>
                <a:spcPct val="0"/>
              </a:spcAft>
              <a:defRPr sz="1400">
                <a:solidFill>
                  <a:schemeClr val="tx1"/>
                </a:solidFill>
                <a:latin typeface="Arial" charset="0"/>
                <a:ea typeface="MS PGothic" pitchFamily="34" charset="-128"/>
              </a:defRPr>
            </a:lvl8pPr>
            <a:lvl9pPr marL="3886200" indent="-228600" eaLnBrk="0" fontAlgn="base" hangingPunct="0">
              <a:spcBef>
                <a:spcPct val="0"/>
              </a:spcBef>
              <a:spcAft>
                <a:spcPct val="0"/>
              </a:spcAft>
              <a:defRPr sz="1400">
                <a:solidFill>
                  <a:schemeClr val="tx1"/>
                </a:solidFill>
                <a:latin typeface="Arial" charset="0"/>
                <a:ea typeface="MS PGothic" pitchFamily="34" charset="-128"/>
              </a:defRPr>
            </a:lvl9pPr>
          </a:lstStyle>
          <a:p>
            <a:fld id="{F5D1BC20-F696-4027-BE41-3BC1082209E3}" type="slidenum">
              <a:rPr lang="en-US" altLang="en-US" sz="1200" smtClean="0"/>
              <a:pPr/>
              <a:t>63</a:t>
            </a:fld>
            <a:endParaRPr lang="en-US" altLang="en-US" sz="1200"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extLst>
      <p:ext uri="{BB962C8B-B14F-4D97-AF65-F5344CB8AC3E}">
        <p14:creationId xmlns:p14="http://schemas.microsoft.com/office/powerpoint/2010/main" val="3265439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4/12/2018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4/12/2018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Vehicle Diesel Engines</a:t>
            </a:r>
            <a:endParaRPr lang="en-US" dirty="0" smtClean="0"/>
          </a:p>
        </p:txBody>
      </p:sp>
      <p:sp>
        <p:nvSpPr>
          <p:cNvPr id="3" name="Text Placeholder 2"/>
          <p:cNvSpPr>
            <a:spLocks noGrp="1"/>
          </p:cNvSpPr>
          <p:nvPr>
            <p:ph type="body" sz="quarter" idx="13"/>
          </p:nvPr>
        </p:nvSpPr>
        <p:spPr/>
        <p:txBody>
          <a:bodyPr/>
          <a:lstStyle/>
          <a:p>
            <a:r>
              <a:rPr lang="en-US" dirty="0" smtClean="0"/>
              <a:t>First Edition</a:t>
            </a:r>
            <a:endParaRPr lang="en-US" dirty="0"/>
          </a:p>
        </p:txBody>
      </p:sp>
      <p:sp>
        <p:nvSpPr>
          <p:cNvPr id="4" name="Text Placeholder 3"/>
          <p:cNvSpPr>
            <a:spLocks noGrp="1"/>
          </p:cNvSpPr>
          <p:nvPr>
            <p:ph type="body" sz="quarter" idx="14"/>
          </p:nvPr>
        </p:nvSpPr>
        <p:spPr/>
        <p:txBody>
          <a:bodyPr/>
          <a:lstStyle/>
          <a:p>
            <a:r>
              <a:rPr lang="en-US" dirty="0" smtClean="0"/>
              <a:t>Chapter 13</a:t>
            </a:r>
            <a:endParaRPr lang="en-US" dirty="0"/>
          </a:p>
        </p:txBody>
      </p:sp>
      <p:sp>
        <p:nvSpPr>
          <p:cNvPr id="5" name="Text Placeholder 4"/>
          <p:cNvSpPr>
            <a:spLocks noGrp="1"/>
          </p:cNvSpPr>
          <p:nvPr>
            <p:ph type="body" sz="quarter" idx="15"/>
          </p:nvPr>
        </p:nvSpPr>
        <p:spPr/>
        <p:txBody>
          <a:bodyPr/>
          <a:lstStyle/>
          <a:p>
            <a:r>
              <a:rPr lang="en-US" sz="3200" b="1" dirty="0" smtClean="0">
                <a:solidFill>
                  <a:srgbClr val="0000FF"/>
                </a:solidFill>
              </a:rPr>
              <a:t>High-Pressure Common Rail Diesel Fuel System</a:t>
            </a:r>
            <a:endParaRPr lang="en-US" sz="3200" b="1" dirty="0">
              <a:solidFill>
                <a:srgbClr val="0000FF"/>
              </a:solidFill>
            </a:endParaRPr>
          </a:p>
        </p:txBody>
      </p:sp>
      <p:pic>
        <p:nvPicPr>
          <p:cNvPr id="6" name="Picture 5" descr="Front Cover:Light Vehicle Diesel Engines First Edition by James D.HAlderman and curt war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410426"/>
            <a:ext cx="3886200" cy="4972812"/>
          </a:xfrm>
          <a:prstGeom prst="rect">
            <a:avLst/>
          </a:prstGeom>
        </p:spPr>
      </p:pic>
      <p:sp>
        <p:nvSpPr>
          <p:cNvPr id="7" name="Copyright" descr="Copyright 2015, 2012, 2009"/>
          <p:cNvSpPr txBox="1">
            <a:spLocks noChangeArrowheads="1"/>
          </p:cNvSpPr>
          <p:nvPr/>
        </p:nvSpPr>
        <p:spPr bwMode="auto">
          <a:xfrm>
            <a:off x="1413669" y="64008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13–3 </a:t>
            </a:r>
            <a:r>
              <a:rPr lang="en-US" sz="2400" dirty="0" smtClean="0"/>
              <a:t>high-pressure </a:t>
            </a:r>
            <a:r>
              <a:rPr lang="en-US" sz="2400" dirty="0"/>
              <a:t>common rail supplies the</a:t>
            </a:r>
            <a:br>
              <a:rPr lang="en-US" sz="2400" dirty="0"/>
            </a:br>
            <a:r>
              <a:rPr lang="en-US" sz="2400" dirty="0"/>
              <a:t>fuel injectors with the same fuel pressure and act as a pulse</a:t>
            </a:r>
            <a:br>
              <a:rPr lang="en-US" sz="2400" dirty="0"/>
            </a:br>
            <a:r>
              <a:rPr lang="en-US" sz="2400" dirty="0"/>
              <a:t>dampener as they operate.</a:t>
            </a:r>
          </a:p>
        </p:txBody>
      </p:sp>
      <p:pic>
        <p:nvPicPr>
          <p:cNvPr id="8" name="Picture 2" descr="A photo shows a high-pressure common rail with pressure sensor mounted on 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421" y="1393371"/>
            <a:ext cx="6605964" cy="4992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2083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13–4 </a:t>
            </a:r>
            <a:r>
              <a:rPr lang="en-US" sz="2400" dirty="0" smtClean="0"/>
              <a:t>fuel </a:t>
            </a:r>
            <a:r>
              <a:rPr lang="en-US" sz="2400" dirty="0"/>
              <a:t>rail pressure sensor provides feedback</a:t>
            </a:r>
            <a:br>
              <a:rPr lang="en-US" sz="2400" dirty="0"/>
            </a:br>
            <a:r>
              <a:rPr lang="en-US" sz="2400" dirty="0"/>
              <a:t>to the powertrain control module so the high-pressure</a:t>
            </a:r>
            <a:br>
              <a:rPr lang="en-US" sz="2400" dirty="0"/>
            </a:br>
            <a:r>
              <a:rPr lang="en-US" sz="2400" dirty="0"/>
              <a:t>fuel pump can operate most efficiently.</a:t>
            </a:r>
          </a:p>
        </p:txBody>
      </p:sp>
      <p:pic>
        <p:nvPicPr>
          <p:cNvPr id="7" name="Picture 2" descr="A photo shows a fuel rail pressure sensor connected to an electrical connector. The sensor is connected to the common r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244" y="1371600"/>
            <a:ext cx="7424356" cy="5033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0696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t>HIGH PRESSURE COMMON RAIL</a:t>
            </a:r>
            <a:r>
              <a:rPr lang="en-US" sz="3600" dirty="0"/>
              <a:t/>
            </a:r>
            <a:br>
              <a:rPr lang="en-US" sz="3600" dirty="0"/>
            </a:br>
            <a:r>
              <a:rPr lang="en-US" sz="3600" dirty="0" smtClean="0"/>
              <a:t>INJECTION (2 of 6)</a:t>
            </a:r>
            <a:endParaRPr lang="en-US" sz="3600" dirty="0"/>
          </a:p>
        </p:txBody>
      </p:sp>
      <p:sp>
        <p:nvSpPr>
          <p:cNvPr id="3" name="Content Placeholder 2"/>
          <p:cNvSpPr>
            <a:spLocks noGrp="1"/>
          </p:cNvSpPr>
          <p:nvPr>
            <p:ph idx="1"/>
          </p:nvPr>
        </p:nvSpPr>
        <p:spPr>
          <a:xfrm>
            <a:off x="152400" y="1447800"/>
            <a:ext cx="4935921" cy="4525963"/>
          </a:xfrm>
        </p:spPr>
        <p:txBody>
          <a:bodyPr/>
          <a:lstStyle/>
          <a:p>
            <a:pPr>
              <a:spcBef>
                <a:spcPts val="0"/>
              </a:spcBef>
            </a:pPr>
            <a:r>
              <a:rPr lang="en-US" sz="3200" b="1" dirty="0" smtClean="0">
                <a:solidFill>
                  <a:srgbClr val="0000FF"/>
                </a:solidFill>
              </a:rPr>
              <a:t>Fuel Rail Pressure Sensor </a:t>
            </a:r>
          </a:p>
          <a:p>
            <a:pPr lvl="1">
              <a:spcBef>
                <a:spcPts val="0"/>
              </a:spcBef>
            </a:pPr>
            <a:r>
              <a:rPr lang="en-US" dirty="0" smtClean="0"/>
              <a:t>Monitors fuel pressure in rail</a:t>
            </a:r>
          </a:p>
          <a:p>
            <a:pPr lvl="1">
              <a:spcBef>
                <a:spcPts val="0"/>
              </a:spcBef>
            </a:pPr>
            <a:r>
              <a:rPr lang="en-US" dirty="0" smtClean="0"/>
              <a:t>Sends info to PCM</a:t>
            </a:r>
          </a:p>
          <a:p>
            <a:pPr lvl="1">
              <a:spcBef>
                <a:spcPts val="0"/>
              </a:spcBef>
            </a:pPr>
            <a:r>
              <a:rPr lang="en-US" dirty="0" smtClean="0"/>
              <a:t>Uses info as part of calculation for desired fuel pressure</a:t>
            </a:r>
          </a:p>
          <a:p>
            <a:pPr lvl="1">
              <a:spcBef>
                <a:spcPts val="0"/>
              </a:spcBef>
            </a:pPr>
            <a:r>
              <a:rPr lang="en-US" dirty="0"/>
              <a:t>P</a:t>
            </a:r>
            <a:r>
              <a:rPr lang="en-US" dirty="0" smtClean="0"/>
              <a:t>iezo-resistive-type or variable capacitance type</a:t>
            </a:r>
          </a:p>
          <a:p>
            <a:pPr lvl="1">
              <a:spcBef>
                <a:spcPts val="0"/>
              </a:spcBef>
            </a:pPr>
            <a:r>
              <a:rPr lang="en-US" dirty="0" smtClean="0"/>
              <a:t>Both supplied reference voltage &amp; ground</a:t>
            </a:r>
          </a:p>
          <a:p>
            <a:pPr lvl="1">
              <a:spcBef>
                <a:spcPts val="0"/>
              </a:spcBef>
            </a:pPr>
            <a:r>
              <a:rPr lang="en-US" dirty="0" smtClean="0"/>
              <a:t>Signal sent on third wire </a:t>
            </a:r>
          </a:p>
          <a:p>
            <a:pPr lvl="1">
              <a:spcBef>
                <a:spcPts val="0"/>
              </a:spcBef>
            </a:pPr>
            <a:r>
              <a:rPr lang="en-US" dirty="0" smtClean="0"/>
              <a:t>Serviced separately, or part of common rail</a:t>
            </a:r>
            <a:endParaRPr lang="en-US" dirty="0"/>
          </a:p>
        </p:txBody>
      </p:sp>
      <p:pic>
        <p:nvPicPr>
          <p:cNvPr id="7" name="Picture 2" descr="A photo shows a fuel rail pressure sensor connected to an electrical connector. The sensor is connected to the common r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6270" y="1676400"/>
            <a:ext cx="4077730" cy="2764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3372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13–5 </a:t>
            </a:r>
            <a:r>
              <a:rPr lang="en-US" dirty="0" smtClean="0"/>
              <a:t>typical </a:t>
            </a:r>
            <a:r>
              <a:rPr lang="en-US" dirty="0"/>
              <a:t>fuel rail pressure sensor </a:t>
            </a:r>
            <a:r>
              <a:rPr lang="en-US" dirty="0" smtClean="0"/>
              <a:t>wiring diagram</a:t>
            </a:r>
            <a:r>
              <a:rPr lang="en-US" dirty="0"/>
              <a:t>.</a:t>
            </a:r>
          </a:p>
        </p:txBody>
      </p:sp>
      <p:pic>
        <p:nvPicPr>
          <p:cNvPr id="5122" name="Picture 2" descr="A figure shows a typical fuel rail pressure sensor wiring diagram. The pressure sensor is connected to a 5V source from the ECM, ground, and a third wire that connects to the powertrain control modu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322" y="1808645"/>
            <a:ext cx="2607128" cy="4069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9324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13–6 </a:t>
            </a:r>
            <a:r>
              <a:rPr lang="en-US" sz="2400" dirty="0" smtClean="0"/>
              <a:t>high-pressure </a:t>
            </a:r>
            <a:r>
              <a:rPr lang="en-US" sz="2400" dirty="0"/>
              <a:t>common rail supplies the</a:t>
            </a:r>
            <a:br>
              <a:rPr lang="en-US" sz="2400" dirty="0"/>
            </a:br>
            <a:r>
              <a:rPr lang="en-US" sz="2400" dirty="0"/>
              <a:t>fuel injectors with the same fuel pressure, and acts as a pulse</a:t>
            </a:r>
            <a:br>
              <a:rPr lang="en-US" sz="2400" dirty="0"/>
            </a:br>
            <a:r>
              <a:rPr lang="en-US" sz="2400" dirty="0"/>
              <a:t>dampener as they operate.</a:t>
            </a:r>
          </a:p>
        </p:txBody>
      </p:sp>
      <p:pic>
        <p:nvPicPr>
          <p:cNvPr id="6146" name="Picture 2" descr="A photo shows a fuel pressure control valve connected to a fuel rail. An electrical connector is connected to the fuel pressure control val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671" y="1564821"/>
            <a:ext cx="5680660" cy="4337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5742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t>HIGH PRESSURE COMMON RAIL</a:t>
            </a:r>
            <a:r>
              <a:rPr lang="en-US" sz="3600" dirty="0"/>
              <a:t/>
            </a:r>
            <a:br>
              <a:rPr lang="en-US" sz="3600" dirty="0"/>
            </a:br>
            <a:r>
              <a:rPr lang="en-US" sz="3600" dirty="0" smtClean="0"/>
              <a:t>INJECTION (3 of 6)</a:t>
            </a:r>
            <a:endParaRPr lang="en-US" sz="3600" dirty="0"/>
          </a:p>
        </p:txBody>
      </p:sp>
      <p:sp>
        <p:nvSpPr>
          <p:cNvPr id="3" name="Content Placeholder 2"/>
          <p:cNvSpPr>
            <a:spLocks noGrp="1"/>
          </p:cNvSpPr>
          <p:nvPr>
            <p:ph idx="1"/>
          </p:nvPr>
        </p:nvSpPr>
        <p:spPr/>
        <p:txBody>
          <a:bodyPr/>
          <a:lstStyle/>
          <a:p>
            <a:r>
              <a:rPr lang="en-US" sz="3200" b="1" dirty="0" smtClean="0">
                <a:solidFill>
                  <a:srgbClr val="0000FF"/>
                </a:solidFill>
              </a:rPr>
              <a:t>Fuel Rail Temperature Sensor</a:t>
            </a:r>
          </a:p>
          <a:p>
            <a:pPr lvl="1"/>
            <a:r>
              <a:rPr lang="en-US" dirty="0" smtClean="0"/>
              <a:t>Located on fuel </a:t>
            </a:r>
            <a:r>
              <a:rPr lang="en-US" dirty="0"/>
              <a:t>rail </a:t>
            </a:r>
            <a:r>
              <a:rPr lang="en-US" dirty="0" smtClean="0"/>
              <a:t>downstream </a:t>
            </a:r>
            <a:r>
              <a:rPr lang="en-US" dirty="0"/>
              <a:t>in </a:t>
            </a:r>
            <a:r>
              <a:rPr lang="en-US" dirty="0" smtClean="0"/>
              <a:t>fuel system</a:t>
            </a:r>
          </a:p>
          <a:p>
            <a:pPr lvl="1"/>
            <a:r>
              <a:rPr lang="en-US" dirty="0" smtClean="0"/>
              <a:t>Two-wire </a:t>
            </a:r>
            <a:r>
              <a:rPr lang="en-US" dirty="0"/>
              <a:t>sensor with </a:t>
            </a:r>
            <a:r>
              <a:rPr lang="en-US" dirty="0" smtClean="0"/>
              <a:t>reference voltage &amp; Return</a:t>
            </a:r>
          </a:p>
          <a:p>
            <a:pPr lvl="1"/>
            <a:r>
              <a:rPr lang="en-US" dirty="0" smtClean="0"/>
              <a:t>Temperature </a:t>
            </a:r>
            <a:r>
              <a:rPr lang="en-US" dirty="0"/>
              <a:t>has an effect </a:t>
            </a:r>
            <a:r>
              <a:rPr lang="en-US" dirty="0" smtClean="0"/>
              <a:t>on fuel viscosity</a:t>
            </a:r>
            <a:endParaRPr lang="en-US" dirty="0"/>
          </a:p>
        </p:txBody>
      </p:sp>
    </p:spTree>
    <p:extLst>
      <p:ext uri="{BB962C8B-B14F-4D97-AF65-F5344CB8AC3E}">
        <p14:creationId xmlns:p14="http://schemas.microsoft.com/office/powerpoint/2010/main" val="3709146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t>HIGH PRESSURE COMMON RAIL</a:t>
            </a:r>
            <a:r>
              <a:rPr lang="en-US" sz="3600" dirty="0"/>
              <a:t/>
            </a:r>
            <a:br>
              <a:rPr lang="en-US" sz="3600" dirty="0"/>
            </a:br>
            <a:r>
              <a:rPr lang="en-US" sz="3600" dirty="0" smtClean="0"/>
              <a:t>INJECTION (4 of 6)</a:t>
            </a:r>
            <a:endParaRPr lang="en-US" sz="3600" dirty="0"/>
          </a:p>
        </p:txBody>
      </p:sp>
      <p:sp>
        <p:nvSpPr>
          <p:cNvPr id="3" name="Content Placeholder 2"/>
          <p:cNvSpPr>
            <a:spLocks noGrp="1"/>
          </p:cNvSpPr>
          <p:nvPr>
            <p:ph idx="1"/>
          </p:nvPr>
        </p:nvSpPr>
        <p:spPr>
          <a:xfrm>
            <a:off x="160450" y="1447800"/>
            <a:ext cx="4259150" cy="4525963"/>
          </a:xfrm>
        </p:spPr>
        <p:txBody>
          <a:bodyPr/>
          <a:lstStyle/>
          <a:p>
            <a:r>
              <a:rPr lang="en-US" b="1" dirty="0" smtClean="0">
                <a:solidFill>
                  <a:srgbClr val="0000FF"/>
                </a:solidFill>
              </a:rPr>
              <a:t>Fuel Pressure Relief Valve/</a:t>
            </a:r>
            <a:r>
              <a:rPr lang="en-US" sz="3200" b="1" dirty="0" smtClean="0">
                <a:solidFill>
                  <a:srgbClr val="0000FF"/>
                </a:solidFill>
              </a:rPr>
              <a:t>Fuel Pressure Control Valve </a:t>
            </a:r>
            <a:endParaRPr lang="en-US" b="1" dirty="0" smtClean="0">
              <a:solidFill>
                <a:srgbClr val="0000FF"/>
              </a:solidFill>
            </a:endParaRPr>
          </a:p>
          <a:p>
            <a:pPr lvl="1"/>
            <a:r>
              <a:rPr lang="en-US" dirty="0" smtClean="0"/>
              <a:t>Normally </a:t>
            </a:r>
            <a:r>
              <a:rPr lang="en-US" dirty="0"/>
              <a:t>open, pulse width modified (PWM)</a:t>
            </a:r>
          </a:p>
          <a:p>
            <a:pPr lvl="1"/>
            <a:r>
              <a:rPr lang="en-US" dirty="0" smtClean="0"/>
              <a:t>Along with volume </a:t>
            </a:r>
            <a:r>
              <a:rPr lang="en-US" dirty="0"/>
              <a:t>control valve </a:t>
            </a:r>
            <a:endParaRPr lang="en-US" dirty="0" smtClean="0"/>
          </a:p>
          <a:p>
            <a:pPr lvl="1"/>
            <a:r>
              <a:rPr lang="en-US" dirty="0" smtClean="0"/>
              <a:t>ON high-pressure pump</a:t>
            </a:r>
          </a:p>
          <a:p>
            <a:pPr lvl="1"/>
            <a:r>
              <a:rPr lang="en-US" sz="3200" b="1" dirty="0" smtClean="0">
                <a:solidFill>
                  <a:srgbClr val="0000FF"/>
                </a:solidFill>
              </a:rPr>
              <a:t>Regulates </a:t>
            </a:r>
            <a:r>
              <a:rPr lang="en-US" sz="3200" b="1" dirty="0">
                <a:solidFill>
                  <a:srgbClr val="0000FF"/>
                </a:solidFill>
              </a:rPr>
              <a:t>fuel rail </a:t>
            </a:r>
            <a:r>
              <a:rPr lang="en-US" sz="3200" b="1" dirty="0" smtClean="0">
                <a:solidFill>
                  <a:srgbClr val="0000FF"/>
                </a:solidFill>
              </a:rPr>
              <a:t>pressure</a:t>
            </a:r>
            <a:endParaRPr lang="en-US" sz="3200" b="1" dirty="0">
              <a:solidFill>
                <a:srgbClr val="0000FF"/>
              </a:solidFill>
            </a:endParaRPr>
          </a:p>
        </p:txBody>
      </p:sp>
      <p:pic>
        <p:nvPicPr>
          <p:cNvPr id="6" name="Picture 2" descr="A photo shows a fuel pressure control valve connected to a fuel rail. An electrical connector is connected to the fuel pressure control val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7289" y="1435162"/>
            <a:ext cx="4606693" cy="351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2931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t>HIGH PRESSURE COMMON RAIL</a:t>
            </a:r>
            <a:r>
              <a:rPr lang="en-US" sz="3600" dirty="0"/>
              <a:t/>
            </a:r>
            <a:br>
              <a:rPr lang="en-US" sz="3600" dirty="0"/>
            </a:br>
            <a:r>
              <a:rPr lang="en-US" sz="3600" dirty="0" smtClean="0"/>
              <a:t>INJECTION (5 of 6)</a:t>
            </a:r>
            <a:endParaRPr lang="en-US" sz="3600" dirty="0"/>
          </a:p>
        </p:txBody>
      </p:sp>
      <p:sp>
        <p:nvSpPr>
          <p:cNvPr id="3" name="Content Placeholder 2"/>
          <p:cNvSpPr>
            <a:spLocks noGrp="1"/>
          </p:cNvSpPr>
          <p:nvPr>
            <p:ph idx="1"/>
          </p:nvPr>
        </p:nvSpPr>
        <p:spPr/>
        <p:txBody>
          <a:bodyPr/>
          <a:lstStyle/>
          <a:p>
            <a:r>
              <a:rPr lang="en-US" b="1" dirty="0" smtClean="0">
                <a:solidFill>
                  <a:srgbClr val="0000FF"/>
                </a:solidFill>
              </a:rPr>
              <a:t>Fuel Injector Supply Lines </a:t>
            </a:r>
            <a:r>
              <a:rPr lang="en-US" b="1" dirty="0" smtClean="0">
                <a:solidFill>
                  <a:srgbClr val="FF0000"/>
                </a:solidFill>
              </a:rPr>
              <a:t>Page </a:t>
            </a:r>
            <a:r>
              <a:rPr lang="en-US" b="1" dirty="0">
                <a:solidFill>
                  <a:srgbClr val="FF0000"/>
                </a:solidFill>
              </a:rPr>
              <a:t>145</a:t>
            </a:r>
          </a:p>
          <a:p>
            <a:r>
              <a:rPr lang="en-US" b="1" dirty="0" smtClean="0">
                <a:solidFill>
                  <a:srgbClr val="0000FF"/>
                </a:solidFill>
              </a:rPr>
              <a:t>Transfer Tubes Figure 13-7 </a:t>
            </a:r>
            <a:r>
              <a:rPr lang="en-US" b="1" dirty="0" smtClean="0">
                <a:solidFill>
                  <a:srgbClr val="FF0000"/>
                </a:solidFill>
              </a:rPr>
              <a:t>Page 145</a:t>
            </a:r>
          </a:p>
          <a:p>
            <a:pPr lvl="1"/>
            <a:r>
              <a:rPr lang="en-US" b="1" dirty="0"/>
              <a:t>P0087 code for fuel rail/system pressure too low</a:t>
            </a:r>
          </a:p>
          <a:p>
            <a:pPr lvl="1"/>
            <a:r>
              <a:rPr lang="en-US" b="1" dirty="0" smtClean="0"/>
              <a:t>P0093 </a:t>
            </a:r>
            <a:r>
              <a:rPr lang="en-US" b="1" dirty="0"/>
              <a:t>for a fuel system large leak detected</a:t>
            </a:r>
          </a:p>
          <a:p>
            <a:r>
              <a:rPr lang="en-US" b="1" dirty="0" smtClean="0">
                <a:solidFill>
                  <a:srgbClr val="0000FF"/>
                </a:solidFill>
              </a:rPr>
              <a:t>Return Lines </a:t>
            </a:r>
            <a:r>
              <a:rPr lang="en-US" b="1" dirty="0" smtClean="0">
                <a:solidFill>
                  <a:srgbClr val="FF0000"/>
                </a:solidFill>
              </a:rPr>
              <a:t>Page 145</a:t>
            </a:r>
            <a:endParaRPr lang="en-US" b="1" dirty="0">
              <a:solidFill>
                <a:srgbClr val="FF0000"/>
              </a:solidFill>
            </a:endParaRPr>
          </a:p>
        </p:txBody>
      </p:sp>
    </p:spTree>
    <p:extLst>
      <p:ext uri="{BB962C8B-B14F-4D97-AF65-F5344CB8AC3E}">
        <p14:creationId xmlns:p14="http://schemas.microsoft.com/office/powerpoint/2010/main" val="3828197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5372"/>
            <a:ext cx="8915400" cy="1097280"/>
          </a:xfrm>
        </p:spPr>
        <p:txBody>
          <a:bodyPr/>
          <a:lstStyle/>
          <a:p>
            <a:r>
              <a:rPr lang="en-US" sz="2400" dirty="0"/>
              <a:t>FIGURE 13–7 </a:t>
            </a:r>
            <a:r>
              <a:rPr lang="en-US" sz="2400" dirty="0" smtClean="0"/>
              <a:t>fuel </a:t>
            </a:r>
            <a:r>
              <a:rPr lang="en-US" sz="2400" dirty="0"/>
              <a:t>line is threaded onto </a:t>
            </a:r>
            <a:r>
              <a:rPr lang="en-US" sz="2400" dirty="0" smtClean="0"/>
              <a:t>transfer </a:t>
            </a:r>
            <a:r>
              <a:rPr lang="en-US" sz="2400" dirty="0"/>
              <a:t>tube</a:t>
            </a:r>
            <a:r>
              <a:rPr lang="en-US" sz="2400" dirty="0" smtClean="0"/>
              <a:t>. Transfer </a:t>
            </a:r>
            <a:r>
              <a:rPr lang="en-US" sz="2400" dirty="0"/>
              <a:t>tube allows the fuel to flow to the injector. C</a:t>
            </a:r>
            <a:r>
              <a:rPr lang="en-US" sz="2400" dirty="0" smtClean="0"/>
              <a:t>omponents </a:t>
            </a:r>
            <a:r>
              <a:rPr lang="en-US" sz="2400" dirty="0"/>
              <a:t>must be precisely oriented and torqued to </a:t>
            </a:r>
            <a:r>
              <a:rPr lang="en-US" sz="2400" dirty="0" smtClean="0"/>
              <a:t>ensure system </a:t>
            </a:r>
            <a:r>
              <a:rPr lang="en-US" sz="2400" dirty="0"/>
              <a:t>is sealed properly.</a:t>
            </a:r>
          </a:p>
        </p:txBody>
      </p:sp>
      <p:pic>
        <p:nvPicPr>
          <p:cNvPr id="10" name="Picture 2" descr="A photo shows a solenoid-style injector connected to a transfer tube. A high-pressure fuel line is threaded to the transfer 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76399"/>
            <a:ext cx="6934200" cy="4450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0064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62" name="Title"/>
          <p:cNvSpPr>
            <a:spLocks noGrp="1" noChangeArrowheads="1"/>
          </p:cNvSpPr>
          <p:nvPr>
            <p:ph type="title"/>
          </p:nvPr>
        </p:nvSpPr>
        <p:spPr>
          <a:noFill/>
          <a:ln/>
        </p:spPr>
        <p:txBody>
          <a:bodyPr/>
          <a:lstStyle/>
          <a:p>
            <a:r>
              <a:rPr lang="en-US" altLang="en-US" dirty="0"/>
              <a:t>Case of the Loose Transfer </a:t>
            </a:r>
            <a:r>
              <a:rPr lang="en-US" altLang="en-US" dirty="0" smtClean="0"/>
              <a:t>Tubes (</a:t>
            </a:r>
            <a:r>
              <a:rPr lang="en-US" altLang="en-US" dirty="0"/>
              <a:t>1 </a:t>
            </a:r>
            <a:r>
              <a:rPr lang="en-US" altLang="en-US" dirty="0" smtClean="0"/>
              <a:t>of </a:t>
            </a:r>
            <a:r>
              <a:rPr lang="en-US" altLang="en-US" dirty="0"/>
              <a:t>2) </a:t>
            </a:r>
          </a:p>
        </p:txBody>
      </p:sp>
      <p:pic>
        <p:nvPicPr>
          <p:cNvPr id="2754563" name="Picture 3" descr="realworldf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754564" name="Rectangle 4"/>
          <p:cNvSpPr>
            <a:spLocks noGrp="1" noChangeArrowheads="1"/>
          </p:cNvSpPr>
          <p:nvPr>
            <p:ph type="body" idx="1"/>
          </p:nvPr>
        </p:nvSpPr>
        <p:spPr>
          <a:xfrm>
            <a:off x="304800" y="1981200"/>
            <a:ext cx="8610600" cy="4191000"/>
          </a:xfrm>
          <a:noFill/>
          <a:ln/>
        </p:spPr>
        <p:txBody>
          <a:bodyPr/>
          <a:lstStyle/>
          <a:p>
            <a:pPr marL="0" indent="0">
              <a:lnSpc>
                <a:spcPct val="90000"/>
              </a:lnSpc>
              <a:buNone/>
            </a:pPr>
            <a:r>
              <a:rPr lang="en-US" altLang="en-US" sz="2600" dirty="0" smtClean="0"/>
              <a:t>2010 </a:t>
            </a:r>
            <a:r>
              <a:rPr lang="en-US" altLang="en-US" sz="2600" dirty="0"/>
              <a:t>Dodge Ram equipped </a:t>
            </a:r>
            <a:r>
              <a:rPr lang="en-US" altLang="en-US" sz="2600" dirty="0" smtClean="0"/>
              <a:t>with 6.7 </a:t>
            </a:r>
            <a:r>
              <a:rPr lang="en-US" altLang="en-US" sz="2600" dirty="0"/>
              <a:t>liter Cummins diesel engine is in </a:t>
            </a:r>
            <a:r>
              <a:rPr lang="en-US" altLang="en-US" sz="2600" dirty="0" smtClean="0"/>
              <a:t>shop with rough </a:t>
            </a:r>
            <a:r>
              <a:rPr lang="en-US" altLang="en-US" sz="2600" dirty="0"/>
              <a:t>running engine. </a:t>
            </a:r>
            <a:r>
              <a:rPr lang="en-US" altLang="en-US" sz="2600" dirty="0" smtClean="0"/>
              <a:t> Service </a:t>
            </a:r>
            <a:r>
              <a:rPr lang="en-US" altLang="en-US" sz="2600" dirty="0"/>
              <a:t>history revealed </a:t>
            </a:r>
            <a:r>
              <a:rPr lang="en-US" altLang="en-US" sz="2600" dirty="0" smtClean="0"/>
              <a:t>vehicle had recently </a:t>
            </a:r>
            <a:r>
              <a:rPr lang="en-US" altLang="en-US" sz="2600" dirty="0"/>
              <a:t>had </a:t>
            </a:r>
            <a:r>
              <a:rPr lang="en-US" altLang="en-US" sz="2600" dirty="0" smtClean="0"/>
              <a:t>injectors </a:t>
            </a:r>
            <a:r>
              <a:rPr lang="en-US" altLang="en-US" sz="2600" dirty="0"/>
              <a:t>and connecting </a:t>
            </a:r>
            <a:r>
              <a:rPr lang="en-US" altLang="en-US" sz="2600" dirty="0" smtClean="0"/>
              <a:t>tubes replaced </a:t>
            </a:r>
            <a:r>
              <a:rPr lang="en-US" altLang="en-US" sz="2600" dirty="0"/>
              <a:t>for a similar complaint. </a:t>
            </a:r>
            <a:r>
              <a:rPr lang="en-US" altLang="en-US" sz="2600" dirty="0" smtClean="0"/>
              <a:t>Inspection of work </a:t>
            </a:r>
            <a:r>
              <a:rPr lang="en-US" altLang="en-US" sz="2600" dirty="0"/>
              <a:t>previously performed found the </a:t>
            </a:r>
            <a:r>
              <a:rPr lang="en-US" altLang="en-US" sz="2600" dirty="0" smtClean="0"/>
              <a:t>retaining nuts </a:t>
            </a:r>
            <a:r>
              <a:rPr lang="en-US" altLang="en-US" sz="2600" dirty="0"/>
              <a:t>for </a:t>
            </a:r>
            <a:r>
              <a:rPr lang="en-US" altLang="en-US" sz="2600" dirty="0" smtClean="0"/>
              <a:t>#</a:t>
            </a:r>
            <a:r>
              <a:rPr lang="en-US" altLang="en-US" sz="2600" dirty="0"/>
              <a:t>5 and #6 connecting tubes below </a:t>
            </a:r>
            <a:r>
              <a:rPr lang="en-US" altLang="en-US" sz="2600" dirty="0" smtClean="0"/>
              <a:t>the OEM torque </a:t>
            </a:r>
            <a:r>
              <a:rPr lang="en-US" altLang="en-US" sz="2600" dirty="0"/>
              <a:t>specification. </a:t>
            </a:r>
            <a:r>
              <a:rPr lang="en-US" altLang="en-US" sz="2600" dirty="0" smtClean="0"/>
              <a:t>Re-torqueing retaining </a:t>
            </a:r>
            <a:r>
              <a:rPr lang="en-US" altLang="en-US" sz="2600" dirty="0"/>
              <a:t>nuts to specifications eliminated </a:t>
            </a:r>
            <a:r>
              <a:rPr lang="en-US" altLang="en-US" sz="2600" dirty="0" smtClean="0"/>
              <a:t>rough running </a:t>
            </a:r>
            <a:r>
              <a:rPr lang="en-US" altLang="en-US" sz="2600" dirty="0"/>
              <a:t>condition. </a:t>
            </a:r>
            <a:r>
              <a:rPr lang="en-US" altLang="en-US" sz="2600" dirty="0" smtClean="0"/>
              <a:t>System </a:t>
            </a:r>
            <a:r>
              <a:rPr lang="en-US" altLang="en-US" sz="2600" dirty="0"/>
              <a:t>did not have any </a:t>
            </a:r>
            <a:r>
              <a:rPr lang="en-US" altLang="en-US" sz="2600" dirty="0" smtClean="0"/>
              <a:t>internal leaks</a:t>
            </a:r>
            <a:r>
              <a:rPr lang="en-US" altLang="en-US" sz="2600" dirty="0"/>
              <a:t>, however, the under-torqued retaining </a:t>
            </a:r>
            <a:r>
              <a:rPr lang="en-US" altLang="en-US" sz="2600" dirty="0" smtClean="0"/>
              <a:t>nuts allowed </a:t>
            </a:r>
            <a:r>
              <a:rPr lang="en-US" altLang="en-US" sz="2600" dirty="0"/>
              <a:t>air to be drawn into the high-pressure </a:t>
            </a:r>
            <a:r>
              <a:rPr lang="en-US" altLang="en-US" sz="2600" dirty="0" smtClean="0"/>
              <a:t>fuel system</a:t>
            </a:r>
            <a:r>
              <a:rPr lang="en-US" altLang="en-US" sz="2600" dirty="0"/>
              <a:t>, creating </a:t>
            </a:r>
            <a:r>
              <a:rPr lang="en-US" altLang="en-US" sz="2600" dirty="0" smtClean="0"/>
              <a:t>rough </a:t>
            </a:r>
            <a:r>
              <a:rPr lang="en-US" altLang="en-US" sz="2600" dirty="0"/>
              <a:t>running condition.</a:t>
            </a:r>
          </a:p>
        </p:txBody>
      </p:sp>
    </p:spTree>
    <p:extLst>
      <p:ext uri="{BB962C8B-B14F-4D97-AF65-F5344CB8AC3E}">
        <p14:creationId xmlns:p14="http://schemas.microsoft.com/office/powerpoint/2010/main" val="3321315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LEARNING OBJECTIVES (</a:t>
            </a:r>
            <a:r>
              <a:rPr lang="en-US" sz="3600" dirty="0" smtClean="0"/>
              <a:t>1 of 1)</a:t>
            </a:r>
            <a:endParaRPr lang="en-US" sz="3600" dirty="0"/>
          </a:p>
        </p:txBody>
      </p:sp>
      <p:sp>
        <p:nvSpPr>
          <p:cNvPr id="23555" name="Content Placeholder 2"/>
          <p:cNvSpPr>
            <a:spLocks noGrp="1"/>
          </p:cNvSpPr>
          <p:nvPr>
            <p:ph idx="1"/>
          </p:nvPr>
        </p:nvSpPr>
        <p:spPr>
          <a:xfrm>
            <a:off x="190500" y="1371600"/>
            <a:ext cx="8763000" cy="4800600"/>
          </a:xfrm>
        </p:spPr>
        <p:txBody>
          <a:bodyPr/>
          <a:lstStyle/>
          <a:p>
            <a:pPr marL="0" indent="0">
              <a:buNone/>
            </a:pPr>
            <a:r>
              <a:rPr lang="en-US" sz="2500" b="1" dirty="0" smtClean="0">
                <a:solidFill>
                  <a:srgbClr val="005A70"/>
                </a:solidFill>
              </a:rPr>
              <a:t>13.1</a:t>
            </a:r>
            <a:r>
              <a:rPr lang="en-US" sz="2500" dirty="0"/>
              <a:t> </a:t>
            </a:r>
            <a:r>
              <a:rPr lang="en-US" sz="2500" dirty="0" smtClean="0"/>
              <a:t>Prepare </a:t>
            </a:r>
            <a:r>
              <a:rPr lang="en-US" sz="2500" dirty="0"/>
              <a:t>for the Light Vehicle </a:t>
            </a:r>
            <a:r>
              <a:rPr lang="en-US" sz="2500" dirty="0" smtClean="0"/>
              <a:t>Diesel Engine </a:t>
            </a:r>
            <a:r>
              <a:rPr lang="en-US" sz="2500" dirty="0"/>
              <a:t>(A9) ASE certification fuel system diagnosis and repair area “F” (Fuel System Diagnosis and Repair).</a:t>
            </a:r>
            <a:endParaRPr lang="en-US" sz="2500" dirty="0" smtClean="0"/>
          </a:p>
          <a:p>
            <a:pPr marL="0" indent="0">
              <a:buNone/>
            </a:pPr>
            <a:r>
              <a:rPr lang="en-US" sz="2500" b="1" dirty="0" smtClean="0">
                <a:solidFill>
                  <a:srgbClr val="005A70"/>
                </a:solidFill>
              </a:rPr>
              <a:t>13.2 </a:t>
            </a:r>
            <a:r>
              <a:rPr lang="en-US" sz="2500" dirty="0"/>
              <a:t>Describe the </a:t>
            </a:r>
            <a:r>
              <a:rPr lang="en-US" sz="2500" dirty="0" smtClean="0"/>
              <a:t>safety concerns </a:t>
            </a:r>
            <a:r>
              <a:rPr lang="en-US" sz="2500" dirty="0"/>
              <a:t>related to working with high-pressure fuel systems. </a:t>
            </a:r>
            <a:endParaRPr lang="en-US" sz="2500" dirty="0" smtClean="0"/>
          </a:p>
          <a:p>
            <a:pPr marL="0" indent="0">
              <a:buNone/>
            </a:pPr>
            <a:r>
              <a:rPr lang="en-US" sz="2500" b="1" dirty="0" smtClean="0">
                <a:solidFill>
                  <a:srgbClr val="005A70"/>
                </a:solidFill>
              </a:rPr>
              <a:t>13.3 </a:t>
            </a:r>
            <a:r>
              <a:rPr lang="en-US" sz="2500" dirty="0" smtClean="0"/>
              <a:t>Identify </a:t>
            </a:r>
            <a:r>
              <a:rPr lang="en-US" sz="2500" dirty="0"/>
              <a:t>the components of a high-pressure common rail </a:t>
            </a:r>
            <a:r>
              <a:rPr lang="en-US" sz="2500" dirty="0" smtClean="0"/>
              <a:t>injection system</a:t>
            </a:r>
            <a:r>
              <a:rPr lang="en-US" sz="2500" dirty="0"/>
              <a:t>. </a:t>
            </a:r>
            <a:endParaRPr lang="en-US" sz="2500" dirty="0" smtClean="0"/>
          </a:p>
          <a:p>
            <a:pPr marL="0" indent="0">
              <a:buNone/>
            </a:pPr>
            <a:r>
              <a:rPr lang="en-US" sz="2500" b="1" dirty="0" smtClean="0">
                <a:solidFill>
                  <a:srgbClr val="005A70"/>
                </a:solidFill>
              </a:rPr>
              <a:t>13.4 </a:t>
            </a:r>
            <a:r>
              <a:rPr lang="en-US" sz="2500" dirty="0" smtClean="0"/>
              <a:t>Discuss </a:t>
            </a:r>
            <a:r>
              <a:rPr lang="en-US" sz="2500" dirty="0"/>
              <a:t>the operation of a high-pressure common rail injector. </a:t>
            </a:r>
            <a:endParaRPr lang="en-US" sz="2500" dirty="0" smtClean="0"/>
          </a:p>
          <a:p>
            <a:pPr marL="0" indent="0">
              <a:buNone/>
            </a:pPr>
            <a:r>
              <a:rPr lang="en-US" sz="2500" b="1" dirty="0" smtClean="0">
                <a:solidFill>
                  <a:srgbClr val="005A70"/>
                </a:solidFill>
              </a:rPr>
              <a:t>13.5 </a:t>
            </a:r>
            <a:r>
              <a:rPr lang="en-US" sz="2500" dirty="0" smtClean="0"/>
              <a:t>Determine </a:t>
            </a:r>
            <a:r>
              <a:rPr lang="en-US" sz="2500" dirty="0"/>
              <a:t>the need for service and repair of a </a:t>
            </a:r>
            <a:r>
              <a:rPr lang="en-US" sz="2500" dirty="0" smtClean="0"/>
              <a:t>high pressure common </a:t>
            </a:r>
            <a:r>
              <a:rPr lang="en-US" sz="2500" dirty="0"/>
              <a:t>rail injection systems</a:t>
            </a:r>
            <a:r>
              <a:rPr lang="en-US" sz="2500" dirty="0" smtClean="0"/>
              <a:t>.</a:t>
            </a:r>
            <a:endParaRPr lang="en-US" sz="2500" dirty="0"/>
          </a:p>
        </p:txBody>
      </p:sp>
    </p:spTree>
    <p:extLst>
      <p:ext uri="{BB962C8B-B14F-4D97-AF65-F5344CB8AC3E}">
        <p14:creationId xmlns:p14="http://schemas.microsoft.com/office/powerpoint/2010/main" val="14331313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62" name="Title"/>
          <p:cNvSpPr>
            <a:spLocks noGrp="1" noChangeArrowheads="1"/>
          </p:cNvSpPr>
          <p:nvPr>
            <p:ph type="title"/>
          </p:nvPr>
        </p:nvSpPr>
        <p:spPr>
          <a:noFill/>
          <a:ln/>
        </p:spPr>
        <p:txBody>
          <a:bodyPr/>
          <a:lstStyle/>
          <a:p>
            <a:r>
              <a:rPr lang="en-US" altLang="en-US" dirty="0"/>
              <a:t>Case of the Loose Transfer </a:t>
            </a:r>
            <a:r>
              <a:rPr lang="en-US" altLang="en-US" dirty="0" smtClean="0"/>
              <a:t>Tubes (2of </a:t>
            </a:r>
            <a:r>
              <a:rPr lang="en-US" altLang="en-US" dirty="0"/>
              <a:t>2) </a:t>
            </a:r>
          </a:p>
        </p:txBody>
      </p:sp>
      <p:pic>
        <p:nvPicPr>
          <p:cNvPr id="2754563" name="Picture 3" descr="realworldf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754564" name="Rectangle 4"/>
          <p:cNvSpPr>
            <a:spLocks noGrp="1" noChangeArrowheads="1"/>
          </p:cNvSpPr>
          <p:nvPr>
            <p:ph type="body" idx="1"/>
          </p:nvPr>
        </p:nvSpPr>
        <p:spPr>
          <a:xfrm>
            <a:off x="304800" y="1981200"/>
            <a:ext cx="8610600" cy="4191000"/>
          </a:xfrm>
          <a:noFill/>
          <a:ln/>
        </p:spPr>
        <p:txBody>
          <a:bodyPr/>
          <a:lstStyle/>
          <a:p>
            <a:r>
              <a:rPr lang="en-US" sz="3600" b="1" dirty="0">
                <a:solidFill>
                  <a:srgbClr val="0000FF"/>
                </a:solidFill>
              </a:rPr>
              <a:t>Summary</a:t>
            </a:r>
            <a:r>
              <a:rPr lang="en-US" sz="3600" b="1" dirty="0"/>
              <a:t>:</a:t>
            </a:r>
          </a:p>
          <a:p>
            <a:pPr lvl="1"/>
            <a:r>
              <a:rPr lang="en-US" sz="2800" b="1" dirty="0" smtClean="0">
                <a:solidFill>
                  <a:srgbClr val="0000FF"/>
                </a:solidFill>
              </a:rPr>
              <a:t>Complaint</a:t>
            </a:r>
            <a:r>
              <a:rPr lang="en-US" sz="2800" dirty="0" smtClean="0">
                <a:solidFill>
                  <a:srgbClr val="0000FF"/>
                </a:solidFill>
              </a:rPr>
              <a:t> </a:t>
            </a:r>
            <a:r>
              <a:rPr lang="en-US" sz="2800" dirty="0"/>
              <a:t>– The customer complained of a </a:t>
            </a:r>
            <a:r>
              <a:rPr lang="en-US" sz="2800" dirty="0" smtClean="0"/>
              <a:t>rough running </a:t>
            </a:r>
            <a:r>
              <a:rPr lang="en-US" sz="2800" dirty="0"/>
              <a:t>engine.</a:t>
            </a:r>
          </a:p>
          <a:p>
            <a:pPr lvl="1"/>
            <a:r>
              <a:rPr lang="en-US" sz="2800" b="1" dirty="0" smtClean="0">
                <a:solidFill>
                  <a:srgbClr val="0000FF"/>
                </a:solidFill>
              </a:rPr>
              <a:t>Cause</a:t>
            </a:r>
            <a:r>
              <a:rPr lang="en-US" sz="2800" dirty="0" smtClean="0">
                <a:solidFill>
                  <a:srgbClr val="0000FF"/>
                </a:solidFill>
              </a:rPr>
              <a:t> </a:t>
            </a:r>
            <a:r>
              <a:rPr lang="en-US" sz="2800" dirty="0"/>
              <a:t>– The #5 and #6 transfer tube retaining </a:t>
            </a:r>
            <a:r>
              <a:rPr lang="en-US" sz="2800" dirty="0" smtClean="0"/>
              <a:t>nuts were </a:t>
            </a:r>
            <a:r>
              <a:rPr lang="en-US" sz="2800" dirty="0"/>
              <a:t>under-torqued.</a:t>
            </a:r>
          </a:p>
          <a:p>
            <a:pPr lvl="1"/>
            <a:r>
              <a:rPr lang="en-US" sz="2800" b="1" dirty="0" smtClean="0">
                <a:solidFill>
                  <a:srgbClr val="0000FF"/>
                </a:solidFill>
              </a:rPr>
              <a:t>Correction</a:t>
            </a:r>
            <a:r>
              <a:rPr lang="en-US" sz="2800" dirty="0" smtClean="0">
                <a:solidFill>
                  <a:srgbClr val="0000FF"/>
                </a:solidFill>
              </a:rPr>
              <a:t> </a:t>
            </a:r>
            <a:r>
              <a:rPr lang="en-US" sz="2800" dirty="0"/>
              <a:t>– Re-torqued the transfer tube </a:t>
            </a:r>
            <a:r>
              <a:rPr lang="en-US" sz="2800" dirty="0" smtClean="0"/>
              <a:t>retaining nuts </a:t>
            </a:r>
            <a:r>
              <a:rPr lang="en-US" sz="2800" dirty="0"/>
              <a:t>to specifications.</a:t>
            </a:r>
            <a:endParaRPr lang="en-US" altLang="en-US" sz="2800" dirty="0"/>
          </a:p>
        </p:txBody>
      </p:sp>
    </p:spTree>
    <p:extLst>
      <p:ext uri="{BB962C8B-B14F-4D97-AF65-F5344CB8AC3E}">
        <p14:creationId xmlns:p14="http://schemas.microsoft.com/office/powerpoint/2010/main" val="480777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t>HIGH PRESSURE COMMON RAIL</a:t>
            </a:r>
            <a:r>
              <a:rPr lang="en-US" sz="3600" dirty="0"/>
              <a:t/>
            </a:r>
            <a:br>
              <a:rPr lang="en-US" sz="3600" dirty="0"/>
            </a:br>
            <a:r>
              <a:rPr lang="en-US" sz="3600" dirty="0" smtClean="0"/>
              <a:t>INJECTION (6 of 6)</a:t>
            </a:r>
            <a:endParaRPr lang="en-US" sz="3600" dirty="0"/>
          </a:p>
        </p:txBody>
      </p:sp>
      <p:sp>
        <p:nvSpPr>
          <p:cNvPr id="3" name="Content Placeholder 2"/>
          <p:cNvSpPr>
            <a:spLocks noGrp="1"/>
          </p:cNvSpPr>
          <p:nvPr>
            <p:ph idx="1"/>
          </p:nvPr>
        </p:nvSpPr>
        <p:spPr/>
        <p:txBody>
          <a:bodyPr/>
          <a:lstStyle/>
          <a:p>
            <a:r>
              <a:rPr lang="en-US" sz="3200" b="1" dirty="0" smtClean="0">
                <a:solidFill>
                  <a:srgbClr val="0000FF"/>
                </a:solidFill>
              </a:rPr>
              <a:t>Return Lines</a:t>
            </a:r>
          </a:p>
          <a:p>
            <a:pPr lvl="1"/>
            <a:r>
              <a:rPr lang="en-US" dirty="0" smtClean="0"/>
              <a:t>May be in various locations</a:t>
            </a:r>
          </a:p>
          <a:p>
            <a:pPr lvl="1"/>
            <a:r>
              <a:rPr lang="en-US" dirty="0" smtClean="0"/>
              <a:t>Based on high-pressure fuel system design</a:t>
            </a:r>
          </a:p>
          <a:p>
            <a:pPr lvl="1"/>
            <a:r>
              <a:rPr lang="en-US" dirty="0" smtClean="0"/>
              <a:t>Small amounts of fuel returned from injectors</a:t>
            </a:r>
          </a:p>
          <a:p>
            <a:pPr lvl="1"/>
            <a:r>
              <a:rPr lang="en-US" dirty="0" smtClean="0"/>
              <a:t>High-pressure pump, and the rail FIGURE </a:t>
            </a:r>
            <a:r>
              <a:rPr lang="en-US" dirty="0"/>
              <a:t>13–9.</a:t>
            </a:r>
          </a:p>
        </p:txBody>
      </p:sp>
      <p:pic>
        <p:nvPicPr>
          <p:cNvPr id="6" name="Picture 2" descr="A photo shows a fuel injector rear line installed at the rear of a cylinder head. The return line allows a small amount of fuel from the injectors and the high-pressure pump to be returned to the ta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767" y="3867151"/>
            <a:ext cx="3272033" cy="2519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0083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13–9 </a:t>
            </a:r>
            <a:r>
              <a:rPr lang="en-US" sz="2400" dirty="0" smtClean="0"/>
              <a:t>return </a:t>
            </a:r>
            <a:r>
              <a:rPr lang="en-US" sz="2400" dirty="0"/>
              <a:t>line allows a small amount of fuel</a:t>
            </a:r>
            <a:br>
              <a:rPr lang="en-US" sz="2400" dirty="0"/>
            </a:br>
            <a:r>
              <a:rPr lang="en-US" sz="2400" dirty="0"/>
              <a:t>from the injectors and the high-pressure pump to be returned</a:t>
            </a:r>
            <a:br>
              <a:rPr lang="en-US" sz="2400" dirty="0"/>
            </a:br>
            <a:r>
              <a:rPr lang="en-US" sz="2400" dirty="0"/>
              <a:t>to the tank.</a:t>
            </a:r>
          </a:p>
        </p:txBody>
      </p:sp>
      <p:pic>
        <p:nvPicPr>
          <p:cNvPr id="7" name="Picture 2" descr="A photo shows a fuel injector rear line installed at the rear of a cylinder head. The return line allows a small amount of fuel from the injectors and the high-pressure pump to be returned to the ta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00126"/>
            <a:ext cx="6477000" cy="4986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919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t>HIGH-PRESSURE </a:t>
            </a:r>
            <a:r>
              <a:rPr lang="en-US" sz="3600" dirty="0"/>
              <a:t>PUMP </a:t>
            </a:r>
            <a:r>
              <a:rPr lang="en-US" sz="3600" dirty="0" smtClean="0"/>
              <a:t>(1 of 5)</a:t>
            </a:r>
            <a:endParaRPr lang="en-US" sz="3600" dirty="0"/>
          </a:p>
        </p:txBody>
      </p:sp>
      <p:sp>
        <p:nvSpPr>
          <p:cNvPr id="3" name="Content Placeholder 2"/>
          <p:cNvSpPr>
            <a:spLocks noGrp="1"/>
          </p:cNvSpPr>
          <p:nvPr>
            <p:ph idx="1"/>
          </p:nvPr>
        </p:nvSpPr>
        <p:spPr/>
        <p:txBody>
          <a:bodyPr/>
          <a:lstStyle/>
          <a:p>
            <a:r>
              <a:rPr lang="en-US" sz="3200" b="1" dirty="0" smtClean="0">
                <a:solidFill>
                  <a:srgbClr val="0000FF"/>
                </a:solidFill>
              </a:rPr>
              <a:t>High-Pressure Pumps </a:t>
            </a:r>
          </a:p>
          <a:p>
            <a:pPr lvl="1"/>
            <a:r>
              <a:rPr lang="en-US" dirty="0" smtClean="0"/>
              <a:t>Developing pressure </a:t>
            </a:r>
            <a:r>
              <a:rPr lang="en-US" dirty="0"/>
              <a:t>required for </a:t>
            </a:r>
            <a:r>
              <a:rPr lang="en-US" dirty="0" smtClean="0"/>
              <a:t>injection</a:t>
            </a:r>
          </a:p>
          <a:p>
            <a:pPr lvl="1"/>
            <a:r>
              <a:rPr lang="en-US" dirty="0"/>
              <a:t>C</a:t>
            </a:r>
            <a:r>
              <a:rPr lang="en-US" dirty="0" smtClean="0"/>
              <a:t>reate </a:t>
            </a:r>
            <a:r>
              <a:rPr lang="en-US" dirty="0"/>
              <a:t>enough </a:t>
            </a:r>
            <a:r>
              <a:rPr lang="en-US" dirty="0" smtClean="0"/>
              <a:t>volume</a:t>
            </a:r>
          </a:p>
          <a:p>
            <a:pPr lvl="1"/>
            <a:r>
              <a:rPr lang="en-US" dirty="0"/>
              <a:t>vary with some pump pistons configured</a:t>
            </a:r>
          </a:p>
          <a:p>
            <a:pPr lvl="1"/>
            <a:r>
              <a:rPr lang="en-US" dirty="0"/>
              <a:t>inline and others in a radial </a:t>
            </a:r>
            <a:r>
              <a:rPr lang="en-US" dirty="0" smtClean="0"/>
              <a:t>configuration</a:t>
            </a:r>
          </a:p>
          <a:p>
            <a:pPr lvl="1"/>
            <a:r>
              <a:rPr lang="en-US" dirty="0" smtClean="0"/>
              <a:t>Older systems favor inline configuration</a:t>
            </a:r>
          </a:p>
          <a:p>
            <a:pPr lvl="1"/>
            <a:r>
              <a:rPr lang="en-US" dirty="0" smtClean="0"/>
              <a:t>Newer </a:t>
            </a:r>
            <a:r>
              <a:rPr lang="en-US" dirty="0"/>
              <a:t>systems </a:t>
            </a:r>
            <a:r>
              <a:rPr lang="en-US" dirty="0" smtClean="0"/>
              <a:t>radial configuration</a:t>
            </a:r>
            <a:endParaRPr lang="en-US" dirty="0"/>
          </a:p>
        </p:txBody>
      </p:sp>
    </p:spTree>
    <p:extLst>
      <p:ext uri="{BB962C8B-B14F-4D97-AF65-F5344CB8AC3E}">
        <p14:creationId xmlns:p14="http://schemas.microsoft.com/office/powerpoint/2010/main" val="4079453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13–11 </a:t>
            </a:r>
            <a:r>
              <a:rPr lang="en-US" sz="2800" dirty="0" smtClean="0"/>
              <a:t>example </a:t>
            </a:r>
            <a:r>
              <a:rPr lang="en-US" sz="2800" dirty="0"/>
              <a:t>of a multi-piston pump that uses a three-lobe cam as the actuator.</a:t>
            </a:r>
          </a:p>
        </p:txBody>
      </p:sp>
      <p:pic>
        <p:nvPicPr>
          <p:cNvPr id="10243" name="Picture 3" descr="A figure shows a multi-piston pump that uses a three-lobe cam as the actuator.&#10;The figure shows three piston pumps that are connected around a cam as the center. The three pistons are at equal distance to each other:&#10;• Each piston has a check valve at the top, which is connected to a return spring.&#10;• The return spring is connected to a piston.&#10;• The piston rests on the cam and follows the movement of the c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828800"/>
            <a:ext cx="5192486" cy="4129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9288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1097280"/>
          </a:xfrm>
        </p:spPr>
        <p:txBody>
          <a:bodyPr/>
          <a:lstStyle/>
          <a:p>
            <a:r>
              <a:rPr lang="en-US" sz="2800" dirty="0"/>
              <a:t>FIGURE 13–12 </a:t>
            </a:r>
            <a:r>
              <a:rPr lang="en-US" sz="2800" dirty="0" smtClean="0"/>
              <a:t>example </a:t>
            </a:r>
            <a:r>
              <a:rPr lang="en-US" sz="2800" dirty="0"/>
              <a:t>of how </a:t>
            </a:r>
            <a:r>
              <a:rPr lang="en-US" sz="2800" dirty="0" smtClean="0"/>
              <a:t>fuel </a:t>
            </a:r>
            <a:r>
              <a:rPr lang="en-US" sz="2800" dirty="0"/>
              <a:t>is fed into </a:t>
            </a:r>
            <a:r>
              <a:rPr lang="en-US" sz="2800" dirty="0" smtClean="0"/>
              <a:t>pumping </a:t>
            </a:r>
            <a:r>
              <a:rPr lang="en-US" sz="2800" dirty="0"/>
              <a:t>chamber and how it is delivered under high pressure. </a:t>
            </a:r>
            <a:r>
              <a:rPr lang="en-US" sz="2800" dirty="0" smtClean="0"/>
              <a:t>The lubrication </a:t>
            </a:r>
            <a:r>
              <a:rPr lang="en-US" sz="2800" dirty="0"/>
              <a:t>circuit is also depicted.</a:t>
            </a:r>
          </a:p>
        </p:txBody>
      </p:sp>
      <p:pic>
        <p:nvPicPr>
          <p:cNvPr id="11266" name="Picture 2" descr="A figure shows the fuel circuit of a multi-piston pump.&#10;The figure shows three piston pumps that are connected around a cam as the center. The three pistons are at equal distance to each other:&#10;• The cam rotates in clockwise direction and high-pressure fuel is directed to the piston through a check valve.&#10;• Fuel from quantity solenoid from a circuit around the cam is directed to the piston.&#10;• A separate fuel return line from the cylinder is facilitated by a return sp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4986" y="1828800"/>
            <a:ext cx="4474028" cy="3915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8101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t>HIGH-PRESSURE </a:t>
            </a:r>
            <a:r>
              <a:rPr lang="en-US" sz="3600" dirty="0"/>
              <a:t>PUMP </a:t>
            </a:r>
            <a:r>
              <a:rPr lang="en-US" sz="3600" dirty="0" smtClean="0"/>
              <a:t>(2 of 5)</a:t>
            </a:r>
            <a:endParaRPr lang="en-US" sz="3600" dirty="0"/>
          </a:p>
        </p:txBody>
      </p:sp>
      <p:sp>
        <p:nvSpPr>
          <p:cNvPr id="3" name="Content Placeholder 2"/>
          <p:cNvSpPr>
            <a:spLocks noGrp="1"/>
          </p:cNvSpPr>
          <p:nvPr>
            <p:ph idx="1"/>
          </p:nvPr>
        </p:nvSpPr>
        <p:spPr>
          <a:xfrm>
            <a:off x="228600" y="1371600"/>
            <a:ext cx="8839200" cy="4525963"/>
          </a:xfrm>
        </p:spPr>
        <p:txBody>
          <a:bodyPr/>
          <a:lstStyle/>
          <a:p>
            <a:r>
              <a:rPr lang="en-US" b="1" dirty="0">
                <a:solidFill>
                  <a:srgbClr val="0000FF"/>
                </a:solidFill>
              </a:rPr>
              <a:t>Single piston </a:t>
            </a:r>
            <a:r>
              <a:rPr lang="en-US" b="1" dirty="0" smtClean="0">
                <a:solidFill>
                  <a:srgbClr val="0000FF"/>
                </a:solidFill>
              </a:rPr>
              <a:t>pumps in </a:t>
            </a:r>
            <a:r>
              <a:rPr lang="en-US" b="1" dirty="0">
                <a:solidFill>
                  <a:srgbClr val="0000FF"/>
                </a:solidFill>
              </a:rPr>
              <a:t>smaller displacement</a:t>
            </a:r>
          </a:p>
          <a:p>
            <a:r>
              <a:rPr lang="en-US" b="1" dirty="0" smtClean="0">
                <a:solidFill>
                  <a:srgbClr val="0000FF"/>
                </a:solidFill>
              </a:rPr>
              <a:t>Multiple </a:t>
            </a:r>
            <a:r>
              <a:rPr lang="en-US" b="1" dirty="0">
                <a:solidFill>
                  <a:srgbClr val="0000FF"/>
                </a:solidFill>
              </a:rPr>
              <a:t>piston </a:t>
            </a:r>
            <a:r>
              <a:rPr lang="en-US" b="1" dirty="0" smtClean="0">
                <a:solidFill>
                  <a:srgbClr val="0000FF"/>
                </a:solidFill>
              </a:rPr>
              <a:t>pumps on larger displacement</a:t>
            </a:r>
          </a:p>
          <a:p>
            <a:pPr lvl="1"/>
            <a:r>
              <a:rPr lang="en-US" dirty="0" smtClean="0"/>
              <a:t>Driven </a:t>
            </a:r>
            <a:r>
              <a:rPr lang="en-US" dirty="0"/>
              <a:t>by </a:t>
            </a:r>
            <a:r>
              <a:rPr lang="en-US" dirty="0" smtClean="0"/>
              <a:t>camshaft </a:t>
            </a:r>
            <a:r>
              <a:rPr lang="en-US" dirty="0"/>
              <a:t>or crankshaft </a:t>
            </a:r>
            <a:r>
              <a:rPr lang="en-US" dirty="0" smtClean="0"/>
              <a:t>gear</a:t>
            </a:r>
          </a:p>
          <a:p>
            <a:pPr lvl="1"/>
            <a:r>
              <a:rPr lang="en-US" dirty="0" smtClean="0"/>
              <a:t>Timed for purpose </a:t>
            </a:r>
            <a:r>
              <a:rPr lang="en-US" dirty="0"/>
              <a:t>of fuel delivery or vibration </a:t>
            </a:r>
            <a:endParaRPr lang="en-US" dirty="0" smtClean="0"/>
          </a:p>
          <a:p>
            <a:pPr lvl="1"/>
            <a:r>
              <a:rPr lang="en-US" dirty="0"/>
              <a:t>E</a:t>
            </a:r>
            <a:r>
              <a:rPr lang="en-US" dirty="0" smtClean="0"/>
              <a:t>ach </a:t>
            </a:r>
            <a:r>
              <a:rPr lang="en-US" dirty="0"/>
              <a:t>high-pressure pump piston </a:t>
            </a:r>
            <a:endParaRPr lang="en-US" dirty="0" smtClean="0"/>
          </a:p>
          <a:p>
            <a:pPr lvl="2"/>
            <a:r>
              <a:rPr lang="en-US" dirty="0" smtClean="0"/>
              <a:t>Compressed </a:t>
            </a:r>
            <a:r>
              <a:rPr lang="en-US" dirty="0"/>
              <a:t>by an </a:t>
            </a:r>
            <a:r>
              <a:rPr lang="en-US" dirty="0" smtClean="0"/>
              <a:t>eccentric cam </a:t>
            </a:r>
          </a:p>
          <a:p>
            <a:pPr lvl="2"/>
            <a:r>
              <a:rPr lang="en-US" dirty="0" smtClean="0"/>
              <a:t>Return facilitated </a:t>
            </a:r>
            <a:r>
              <a:rPr lang="en-US" dirty="0"/>
              <a:t>by </a:t>
            </a:r>
            <a:r>
              <a:rPr lang="en-US" dirty="0" smtClean="0"/>
              <a:t>return spring</a:t>
            </a:r>
          </a:p>
          <a:p>
            <a:pPr lvl="2"/>
            <a:r>
              <a:rPr lang="en-US" dirty="0" smtClean="0"/>
              <a:t>Piston </a:t>
            </a:r>
            <a:r>
              <a:rPr lang="en-US" dirty="0"/>
              <a:t>chamber has </a:t>
            </a:r>
            <a:r>
              <a:rPr lang="en-US" dirty="0" smtClean="0"/>
              <a:t>inlet &amp; outlet </a:t>
            </a:r>
            <a:r>
              <a:rPr lang="en-US" dirty="0"/>
              <a:t>check valve </a:t>
            </a:r>
            <a:endParaRPr lang="en-US" dirty="0" smtClean="0"/>
          </a:p>
          <a:p>
            <a:pPr lvl="2"/>
            <a:r>
              <a:rPr lang="en-US" dirty="0" smtClean="0"/>
              <a:t>Controls the </a:t>
            </a:r>
            <a:r>
              <a:rPr lang="en-US" dirty="0"/>
              <a:t>flow of fuel into the </a:t>
            </a:r>
            <a:r>
              <a:rPr lang="en-US" dirty="0" smtClean="0"/>
              <a:t>cylinder</a:t>
            </a:r>
            <a:endParaRPr lang="en-US" dirty="0"/>
          </a:p>
        </p:txBody>
      </p:sp>
    </p:spTree>
    <p:extLst>
      <p:ext uri="{BB962C8B-B14F-4D97-AF65-F5344CB8AC3E}">
        <p14:creationId xmlns:p14="http://schemas.microsoft.com/office/powerpoint/2010/main" val="4131618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t>HIGH-PRESSURE </a:t>
            </a:r>
            <a:r>
              <a:rPr lang="en-US" sz="3600" dirty="0"/>
              <a:t>PUMP </a:t>
            </a:r>
            <a:r>
              <a:rPr lang="en-US" sz="3600" dirty="0" smtClean="0"/>
              <a:t>(3 of 5)</a:t>
            </a:r>
            <a:endParaRPr lang="en-US" sz="3600" dirty="0"/>
          </a:p>
        </p:txBody>
      </p:sp>
      <p:sp>
        <p:nvSpPr>
          <p:cNvPr id="3" name="Content Placeholder 2"/>
          <p:cNvSpPr>
            <a:spLocks noGrp="1"/>
          </p:cNvSpPr>
          <p:nvPr>
            <p:ph idx="1"/>
          </p:nvPr>
        </p:nvSpPr>
        <p:spPr>
          <a:xfrm>
            <a:off x="228600" y="1447800"/>
            <a:ext cx="4876800" cy="4953000"/>
          </a:xfrm>
        </p:spPr>
        <p:txBody>
          <a:bodyPr/>
          <a:lstStyle/>
          <a:p>
            <a:r>
              <a:rPr lang="en-US" sz="3600" b="1" dirty="0" smtClean="0">
                <a:solidFill>
                  <a:srgbClr val="0000FF"/>
                </a:solidFill>
              </a:rPr>
              <a:t>High-pressure Pump </a:t>
            </a:r>
          </a:p>
          <a:p>
            <a:r>
              <a:rPr lang="en-US" b="1" dirty="0" smtClean="0"/>
              <a:t>Depending </a:t>
            </a:r>
            <a:r>
              <a:rPr lang="en-US" b="1" dirty="0"/>
              <a:t>on </a:t>
            </a:r>
            <a:r>
              <a:rPr lang="en-US" b="1" dirty="0" smtClean="0"/>
              <a:t>Design, House: </a:t>
            </a:r>
          </a:p>
          <a:p>
            <a:pPr lvl="1"/>
            <a:r>
              <a:rPr lang="en-US" dirty="0" smtClean="0"/>
              <a:t>Fuel Quantity Solenoid,</a:t>
            </a:r>
          </a:p>
          <a:p>
            <a:pPr lvl="1"/>
            <a:r>
              <a:rPr lang="en-US" dirty="0" smtClean="0"/>
              <a:t>Volume Control Valve</a:t>
            </a:r>
          </a:p>
          <a:p>
            <a:pPr lvl="1"/>
            <a:r>
              <a:rPr lang="en-US" dirty="0" smtClean="0"/>
              <a:t>Electronic Fuel Control Actuator,</a:t>
            </a:r>
          </a:p>
          <a:p>
            <a:pPr lvl="1"/>
            <a:r>
              <a:rPr lang="en-US" dirty="0" smtClean="0"/>
              <a:t>Cascade Overflow Valve</a:t>
            </a:r>
          </a:p>
          <a:p>
            <a:pPr lvl="2"/>
            <a:r>
              <a:rPr lang="en-US" dirty="0" smtClean="0"/>
              <a:t>Regulate Amount Of Fuel Through Pump </a:t>
            </a:r>
          </a:p>
          <a:p>
            <a:pPr lvl="2"/>
            <a:r>
              <a:rPr lang="en-US" dirty="0" smtClean="0"/>
              <a:t>Minimize Parasitic Losses </a:t>
            </a:r>
            <a:endParaRPr lang="en-US" dirty="0"/>
          </a:p>
        </p:txBody>
      </p:sp>
      <p:pic>
        <p:nvPicPr>
          <p:cNvPr id="6" name="Picture 2" descr="A photo shows the volume control valve of a high-pressure fuel pump. The volume control valve is bolted below the high-pressure fuel pump and is connected to the powertrain control module through conn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057400"/>
            <a:ext cx="4676775"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6199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458200" cy="1097280"/>
          </a:xfrm>
        </p:spPr>
        <p:txBody>
          <a:bodyPr/>
          <a:lstStyle/>
          <a:p>
            <a:r>
              <a:rPr lang="en-US" sz="2400" dirty="0"/>
              <a:t>FIGURE </a:t>
            </a:r>
            <a:r>
              <a:rPr lang="en-US" sz="2400" dirty="0" smtClean="0"/>
              <a:t>13–13 </a:t>
            </a:r>
            <a:r>
              <a:rPr lang="en-US" sz="2400" dirty="0"/>
              <a:t>volume-control valve </a:t>
            </a:r>
            <a:r>
              <a:rPr lang="en-US" sz="2400" dirty="0" smtClean="0"/>
              <a:t>(</a:t>
            </a:r>
            <a:r>
              <a:rPr lang="en-US" sz="1800" dirty="0" smtClean="0">
                <a:latin typeface="Tahoma" panose="020B0604030504040204" pitchFamily="34" charset="0"/>
                <a:ea typeface="Tahoma" panose="020B0604030504040204" pitchFamily="34" charset="0"/>
                <a:cs typeface="Tahoma" panose="020B0604030504040204" pitchFamily="34" charset="0"/>
              </a:rPr>
              <a:t>Fuel </a:t>
            </a:r>
            <a:r>
              <a:rPr lang="en-US" sz="1800" dirty="0">
                <a:latin typeface="Tahoma" panose="020B0604030504040204" pitchFamily="34" charset="0"/>
                <a:ea typeface="Tahoma" panose="020B0604030504040204" pitchFamily="34" charset="0"/>
                <a:cs typeface="Tahoma" panose="020B0604030504040204" pitchFamily="34" charset="0"/>
              </a:rPr>
              <a:t>Pressure Control </a:t>
            </a:r>
            <a:r>
              <a:rPr lang="en-US" sz="1800" dirty="0" smtClean="0">
                <a:latin typeface="Tahoma" panose="020B0604030504040204" pitchFamily="34" charset="0"/>
                <a:ea typeface="Tahoma" panose="020B0604030504040204" pitchFamily="34" charset="0"/>
                <a:cs typeface="Tahoma" panose="020B0604030504040204" pitchFamily="34" charset="0"/>
              </a:rPr>
              <a:t>Valve</a:t>
            </a:r>
            <a:r>
              <a:rPr lang="en-US" sz="2400" dirty="0" smtClean="0"/>
              <a:t>) </a:t>
            </a:r>
            <a:r>
              <a:rPr lang="en-US" sz="2400" dirty="0"/>
              <a:t>meters </a:t>
            </a:r>
            <a:r>
              <a:rPr lang="en-US" sz="2400" dirty="0" smtClean="0"/>
              <a:t>fuel from low-pressure </a:t>
            </a:r>
            <a:r>
              <a:rPr lang="en-US" sz="2400" dirty="0"/>
              <a:t>system into </a:t>
            </a:r>
            <a:r>
              <a:rPr lang="en-US" sz="2400" dirty="0" smtClean="0"/>
              <a:t>high-pressure </a:t>
            </a:r>
            <a:r>
              <a:rPr lang="en-US" sz="2400" dirty="0"/>
              <a:t>pump </a:t>
            </a:r>
            <a:r>
              <a:rPr lang="en-US" sz="2400" dirty="0" smtClean="0"/>
              <a:t>to minimize </a:t>
            </a:r>
            <a:r>
              <a:rPr lang="en-US" sz="2400" dirty="0"/>
              <a:t>parasitic loss.</a:t>
            </a:r>
          </a:p>
        </p:txBody>
      </p:sp>
      <p:pic>
        <p:nvPicPr>
          <p:cNvPr id="9" name="Picture 2" descr="A photo shows the volume control valve of a high-pressure fuel pump. The volume control valve is bolted below the high-pressure fuel pump and is connected to the powertrain control module through conn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0"/>
            <a:ext cx="6244024" cy="4756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3135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t>HIGH-PRESSURE </a:t>
            </a:r>
            <a:r>
              <a:rPr lang="en-US" sz="3600" dirty="0"/>
              <a:t>PUMP </a:t>
            </a:r>
            <a:r>
              <a:rPr lang="en-US" sz="3600" dirty="0" smtClean="0"/>
              <a:t>(4 of 5)</a:t>
            </a:r>
            <a:endParaRPr lang="en-US" sz="3600" dirty="0"/>
          </a:p>
        </p:txBody>
      </p:sp>
      <p:sp>
        <p:nvSpPr>
          <p:cNvPr id="3" name="Content Placeholder 2"/>
          <p:cNvSpPr>
            <a:spLocks noGrp="1"/>
          </p:cNvSpPr>
          <p:nvPr>
            <p:ph idx="1"/>
          </p:nvPr>
        </p:nvSpPr>
        <p:spPr>
          <a:xfrm>
            <a:off x="228600" y="1447800"/>
            <a:ext cx="4800600" cy="4525963"/>
          </a:xfrm>
        </p:spPr>
        <p:txBody>
          <a:bodyPr/>
          <a:lstStyle/>
          <a:p>
            <a:pPr>
              <a:spcBef>
                <a:spcPts val="0"/>
              </a:spcBef>
            </a:pPr>
            <a:r>
              <a:rPr lang="en-US" sz="3200" b="1" dirty="0" smtClean="0">
                <a:solidFill>
                  <a:srgbClr val="0000FF"/>
                </a:solidFill>
              </a:rPr>
              <a:t>Volume Control Valve</a:t>
            </a:r>
          </a:p>
          <a:p>
            <a:pPr lvl="1">
              <a:spcBef>
                <a:spcPts val="0"/>
              </a:spcBef>
            </a:pPr>
            <a:r>
              <a:rPr lang="en-US" b="1" dirty="0" smtClean="0">
                <a:solidFill>
                  <a:srgbClr val="0000FF"/>
                </a:solidFill>
              </a:rPr>
              <a:t>Fuel Pump Actuator or Fuel Quantity Solenoid</a:t>
            </a:r>
            <a:r>
              <a:rPr lang="en-US" dirty="0" smtClean="0"/>
              <a:t>,</a:t>
            </a:r>
          </a:p>
          <a:p>
            <a:pPr lvl="1">
              <a:spcBef>
                <a:spcPts val="0"/>
              </a:spcBef>
            </a:pPr>
            <a:r>
              <a:rPr lang="en-US" dirty="0" smtClean="0"/>
              <a:t>Normally open, PWM controlled fuel volume </a:t>
            </a:r>
          </a:p>
          <a:p>
            <a:pPr lvl="1">
              <a:spcBef>
                <a:spcPts val="0"/>
              </a:spcBef>
            </a:pPr>
            <a:r>
              <a:rPr lang="en-US" dirty="0" smtClean="0"/>
              <a:t>From low-pressure system into high-pressure pump</a:t>
            </a:r>
          </a:p>
          <a:p>
            <a:pPr lvl="1">
              <a:spcBef>
                <a:spcPts val="0"/>
              </a:spcBef>
            </a:pPr>
            <a:r>
              <a:rPr lang="en-US" dirty="0" smtClean="0"/>
              <a:t>PCM controls operation of volume control valve</a:t>
            </a:r>
          </a:p>
          <a:p>
            <a:pPr lvl="1">
              <a:spcBef>
                <a:spcPts val="0"/>
              </a:spcBef>
            </a:pPr>
            <a:r>
              <a:rPr lang="en-US" dirty="0" smtClean="0"/>
              <a:t>Reduce/increase fuel amount </a:t>
            </a:r>
          </a:p>
          <a:p>
            <a:pPr lvl="1">
              <a:spcBef>
                <a:spcPts val="0"/>
              </a:spcBef>
            </a:pPr>
            <a:r>
              <a:rPr lang="en-US" dirty="0" smtClean="0"/>
              <a:t>Absence </a:t>
            </a:r>
            <a:r>
              <a:rPr lang="en-US" dirty="0"/>
              <a:t>of </a:t>
            </a:r>
            <a:r>
              <a:rPr lang="en-US" dirty="0" smtClean="0"/>
              <a:t>signal valve defaults </a:t>
            </a:r>
            <a:r>
              <a:rPr lang="en-US" dirty="0"/>
              <a:t>to wide open</a:t>
            </a:r>
          </a:p>
        </p:txBody>
      </p:sp>
      <p:pic>
        <p:nvPicPr>
          <p:cNvPr id="9" name="Picture 3" descr="A photo shows the volume control valve of a high-pressure fuel pump. The volume control valve is bolted below the high-pressure fuel pump and is connected to the powertrain control module through conn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209800"/>
            <a:ext cx="4097337" cy="312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8977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FUNCTIONS OF HIGHPRESSURE</a:t>
            </a:r>
            <a:br>
              <a:rPr lang="en-US" sz="3600" dirty="0"/>
            </a:br>
            <a:r>
              <a:rPr lang="en-US" sz="3600" dirty="0" smtClean="0"/>
              <a:t>INJECTION SYSTEMS (</a:t>
            </a:r>
            <a:r>
              <a:rPr lang="en-US" sz="3600" dirty="0"/>
              <a:t>1 </a:t>
            </a:r>
            <a:r>
              <a:rPr lang="en-US" sz="3600" dirty="0" smtClean="0"/>
              <a:t>of 3)</a:t>
            </a:r>
            <a:endParaRPr lang="en-US" sz="3600" dirty="0"/>
          </a:p>
        </p:txBody>
      </p:sp>
      <p:sp>
        <p:nvSpPr>
          <p:cNvPr id="25603" name="Content Placeholder 2"/>
          <p:cNvSpPr>
            <a:spLocks noGrp="1"/>
          </p:cNvSpPr>
          <p:nvPr>
            <p:ph idx="1"/>
          </p:nvPr>
        </p:nvSpPr>
        <p:spPr/>
        <p:txBody>
          <a:bodyPr/>
          <a:lstStyle/>
          <a:p>
            <a:r>
              <a:rPr lang="en-US" sz="3200" b="1" dirty="0" smtClean="0">
                <a:solidFill>
                  <a:srgbClr val="0000FF"/>
                </a:solidFill>
              </a:rPr>
              <a:t>High Pressure Common Rail (</a:t>
            </a:r>
            <a:r>
              <a:rPr lang="en-US" sz="3200" b="1" dirty="0">
                <a:solidFill>
                  <a:srgbClr val="0000FF"/>
                </a:solidFill>
              </a:rPr>
              <a:t>HPCR) </a:t>
            </a:r>
            <a:endParaRPr lang="en-US" sz="3200" b="1" dirty="0" smtClean="0">
              <a:solidFill>
                <a:srgbClr val="0000FF"/>
              </a:solidFill>
            </a:endParaRPr>
          </a:p>
          <a:p>
            <a:pPr lvl="1"/>
            <a:r>
              <a:rPr lang="en-US" dirty="0" smtClean="0"/>
              <a:t>Introduced on </a:t>
            </a:r>
            <a:r>
              <a:rPr lang="en-US" dirty="0"/>
              <a:t>light-duty diesel vehicles in </a:t>
            </a:r>
            <a:r>
              <a:rPr lang="en-US" dirty="0" smtClean="0"/>
              <a:t>1990s</a:t>
            </a:r>
          </a:p>
          <a:p>
            <a:pPr lvl="1"/>
            <a:r>
              <a:rPr lang="en-US" dirty="0" smtClean="0"/>
              <a:t>Emission </a:t>
            </a:r>
            <a:r>
              <a:rPr lang="en-US" dirty="0"/>
              <a:t>standards </a:t>
            </a:r>
            <a:r>
              <a:rPr lang="en-US" dirty="0" smtClean="0"/>
              <a:t>became </a:t>
            </a:r>
            <a:r>
              <a:rPr lang="en-US" dirty="0"/>
              <a:t>more </a:t>
            </a:r>
            <a:r>
              <a:rPr lang="en-US" dirty="0" smtClean="0"/>
              <a:t>stringent</a:t>
            </a:r>
          </a:p>
          <a:p>
            <a:pPr lvl="1"/>
            <a:r>
              <a:rPr lang="en-US" dirty="0" smtClean="0"/>
              <a:t>Fuel economy </a:t>
            </a:r>
            <a:r>
              <a:rPr lang="en-US" dirty="0"/>
              <a:t>expectations </a:t>
            </a:r>
            <a:r>
              <a:rPr lang="en-US" dirty="0" smtClean="0"/>
              <a:t>increased</a:t>
            </a:r>
          </a:p>
          <a:p>
            <a:endParaRPr lang="en-US" dirty="0"/>
          </a:p>
        </p:txBody>
      </p:sp>
      <p:pic>
        <p:nvPicPr>
          <p:cNvPr id="7" name="Picture 3" descr="A figure shows a typical high-pressure common rail (HPCR) diesel fuel system.&#10;The figure shows the following components:&#10;• A high-pressure pump is connected to a common rail. The common rail is connected to injectors and has a high-pressure sensor installed on it. A line from the common rail connects to the injector if an engine.&#10;• The injector is controlled by an ECU.&#10;• A furl return line from the injector connects to a return fuel cooler. A line from the common rail and a separate line from the high-pressure pump is also connected to the return fuel cooler.&#10;• The return fuel cooler is connected to a fuel tank.&#10;• The fuel tank has an intake lift pump that pumps fuel to the high-pressure pump through a fuel filter/water separa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267" y="3505200"/>
            <a:ext cx="4732107" cy="2788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5523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t>HIGH-PRESSURE </a:t>
            </a:r>
            <a:r>
              <a:rPr lang="en-US" sz="3600" dirty="0"/>
              <a:t>PUMP </a:t>
            </a:r>
            <a:r>
              <a:rPr lang="en-US" sz="3600" dirty="0" smtClean="0"/>
              <a:t>(5 of 5)</a:t>
            </a:r>
            <a:endParaRPr lang="en-US" sz="3600" dirty="0"/>
          </a:p>
        </p:txBody>
      </p:sp>
      <p:sp>
        <p:nvSpPr>
          <p:cNvPr id="3" name="Content Placeholder 2"/>
          <p:cNvSpPr>
            <a:spLocks noGrp="1"/>
          </p:cNvSpPr>
          <p:nvPr>
            <p:ph idx="1"/>
          </p:nvPr>
        </p:nvSpPr>
        <p:spPr/>
        <p:txBody>
          <a:bodyPr/>
          <a:lstStyle/>
          <a:p>
            <a:r>
              <a:rPr lang="en-US" sz="3200" b="1" dirty="0" smtClean="0">
                <a:solidFill>
                  <a:srgbClr val="0000FF"/>
                </a:solidFill>
              </a:rPr>
              <a:t>Cascade Overflow Valve </a:t>
            </a:r>
          </a:p>
          <a:p>
            <a:pPr lvl="1"/>
            <a:r>
              <a:rPr lang="en-US" dirty="0" smtClean="0"/>
              <a:t>Regulates fuel pressure to volume </a:t>
            </a:r>
            <a:r>
              <a:rPr lang="en-US" dirty="0"/>
              <a:t>control </a:t>
            </a:r>
            <a:r>
              <a:rPr lang="en-US" dirty="0" smtClean="0"/>
              <a:t>valve</a:t>
            </a:r>
          </a:p>
          <a:p>
            <a:pPr lvl="1"/>
            <a:r>
              <a:rPr lang="en-US" dirty="0" smtClean="0"/>
              <a:t>Diverts excess fuel back </a:t>
            </a:r>
            <a:r>
              <a:rPr lang="en-US" dirty="0"/>
              <a:t>to </a:t>
            </a:r>
            <a:r>
              <a:rPr lang="en-US" dirty="0" smtClean="0"/>
              <a:t>tank </a:t>
            </a:r>
          </a:p>
          <a:p>
            <a:pPr lvl="1"/>
            <a:r>
              <a:rPr lang="en-US" dirty="0" smtClean="0"/>
              <a:t>Via low-pressure </a:t>
            </a:r>
            <a:r>
              <a:rPr lang="en-US" dirty="0"/>
              <a:t>return system</a:t>
            </a:r>
          </a:p>
        </p:txBody>
      </p:sp>
    </p:spTree>
    <p:extLst>
      <p:ext uri="{BB962C8B-B14F-4D97-AF65-F5344CB8AC3E}">
        <p14:creationId xmlns:p14="http://schemas.microsoft.com/office/powerpoint/2010/main" val="2774363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13–14 </a:t>
            </a:r>
            <a:r>
              <a:rPr lang="en-US" sz="2400" dirty="0" smtClean="0"/>
              <a:t>cascade </a:t>
            </a:r>
            <a:r>
              <a:rPr lang="en-US" sz="2400" dirty="0"/>
              <a:t>overflow valve is a </a:t>
            </a:r>
            <a:r>
              <a:rPr lang="en-US" sz="2400" dirty="0" smtClean="0"/>
              <a:t>serviceable component </a:t>
            </a:r>
            <a:r>
              <a:rPr lang="en-US" sz="2400" dirty="0"/>
              <a:t>of the high-pressure pump that determines </a:t>
            </a:r>
            <a:r>
              <a:rPr lang="en-US" sz="2400" dirty="0" smtClean="0"/>
              <a:t>flow rate </a:t>
            </a:r>
            <a:r>
              <a:rPr lang="en-US" sz="2400" dirty="0"/>
              <a:t>and allows for lubrication of internal pump components.</a:t>
            </a:r>
          </a:p>
        </p:txBody>
      </p:sp>
      <p:pic>
        <p:nvPicPr>
          <p:cNvPr id="14338" name="Picture 2" descr="A figure shows a cascade overflow valve.&#10;The cascade overflow valve consists of the following components:&#10;• The fuel inlet is at the top of the valve and a fuel return line is placed horizontally below the fuel inlet.&#10;• A calibrated spring holds a circular steel plug in place at the bottom of the valve.&#10;• A lubrication circuit runs horizontally before the calibrated sp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228" y="1676400"/>
            <a:ext cx="2329544" cy="443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3021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7686"/>
            <a:ext cx="8229600" cy="1097280"/>
          </a:xfrm>
        </p:spPr>
        <p:txBody>
          <a:bodyPr/>
          <a:lstStyle/>
          <a:p>
            <a:r>
              <a:rPr lang="en-US" sz="3600" dirty="0"/>
              <a:t>COMMON </a:t>
            </a:r>
            <a:r>
              <a:rPr lang="en-US" sz="3600" dirty="0" smtClean="0"/>
              <a:t>RAIL INJECTOR (1 of 4)</a:t>
            </a:r>
            <a:endParaRPr lang="en-US" sz="3600" dirty="0"/>
          </a:p>
        </p:txBody>
      </p:sp>
      <p:sp>
        <p:nvSpPr>
          <p:cNvPr id="3" name="Content Placeholder 2"/>
          <p:cNvSpPr>
            <a:spLocks noGrp="1"/>
          </p:cNvSpPr>
          <p:nvPr>
            <p:ph idx="1"/>
          </p:nvPr>
        </p:nvSpPr>
        <p:spPr>
          <a:xfrm>
            <a:off x="228600" y="1524000"/>
            <a:ext cx="8610600" cy="4525963"/>
          </a:xfrm>
        </p:spPr>
        <p:txBody>
          <a:bodyPr/>
          <a:lstStyle/>
          <a:p>
            <a:r>
              <a:rPr lang="en-US" b="1" dirty="0" smtClean="0">
                <a:solidFill>
                  <a:srgbClr val="0000FF"/>
                </a:solidFill>
              </a:rPr>
              <a:t>Meet Injection Requirements Of Diesel Engine</a:t>
            </a:r>
          </a:p>
          <a:p>
            <a:pPr lvl="1"/>
            <a:r>
              <a:rPr lang="en-US" sz="2800" dirty="0" smtClean="0"/>
              <a:t>Number of manufacturers </a:t>
            </a:r>
          </a:p>
          <a:p>
            <a:pPr lvl="1"/>
            <a:r>
              <a:rPr lang="en-US" sz="2800" dirty="0" smtClean="0"/>
              <a:t>Fall </a:t>
            </a:r>
            <a:r>
              <a:rPr lang="en-US" sz="2800" dirty="0"/>
              <a:t>into one of two designs:</a:t>
            </a:r>
          </a:p>
          <a:p>
            <a:pPr lvl="2"/>
            <a:r>
              <a:rPr lang="en-US" sz="3200" b="1" dirty="0">
                <a:solidFill>
                  <a:srgbClr val="0000FF"/>
                </a:solidFill>
              </a:rPr>
              <a:t>1. Solenoid </a:t>
            </a:r>
            <a:r>
              <a:rPr lang="en-US" sz="3200" b="1" dirty="0" smtClean="0">
                <a:solidFill>
                  <a:srgbClr val="0000FF"/>
                </a:solidFill>
              </a:rPr>
              <a:t>Controlled</a:t>
            </a:r>
            <a:endParaRPr lang="en-US" sz="3200" b="1" dirty="0">
              <a:solidFill>
                <a:srgbClr val="0000FF"/>
              </a:solidFill>
            </a:endParaRPr>
          </a:p>
          <a:p>
            <a:pPr lvl="2"/>
            <a:r>
              <a:rPr lang="en-US" sz="3200" b="1" dirty="0">
                <a:solidFill>
                  <a:srgbClr val="0000FF"/>
                </a:solidFill>
              </a:rPr>
              <a:t>2. Piezoelectric </a:t>
            </a:r>
            <a:r>
              <a:rPr lang="en-US" sz="3200" b="1" dirty="0" smtClean="0">
                <a:solidFill>
                  <a:srgbClr val="0000FF"/>
                </a:solidFill>
              </a:rPr>
              <a:t>Actuated</a:t>
            </a:r>
            <a:endParaRPr lang="en-US" sz="3200" b="1" dirty="0">
              <a:solidFill>
                <a:srgbClr val="0000FF"/>
              </a:solidFill>
            </a:endParaRPr>
          </a:p>
        </p:txBody>
      </p:sp>
    </p:spTree>
    <p:extLst>
      <p:ext uri="{BB962C8B-B14F-4D97-AF65-F5344CB8AC3E}">
        <p14:creationId xmlns:p14="http://schemas.microsoft.com/office/powerpoint/2010/main" val="4099728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a:t>COMMON </a:t>
            </a:r>
            <a:r>
              <a:rPr lang="en-US" sz="3600" dirty="0" smtClean="0"/>
              <a:t>RAIL INJECTOR (2 of 4)</a:t>
            </a:r>
            <a:endParaRPr lang="en-US" sz="3600" dirty="0"/>
          </a:p>
        </p:txBody>
      </p:sp>
      <p:sp>
        <p:nvSpPr>
          <p:cNvPr id="3" name="Content Placeholder 2"/>
          <p:cNvSpPr>
            <a:spLocks noGrp="1"/>
          </p:cNvSpPr>
          <p:nvPr>
            <p:ph idx="1"/>
          </p:nvPr>
        </p:nvSpPr>
        <p:spPr/>
        <p:txBody>
          <a:bodyPr/>
          <a:lstStyle/>
          <a:p>
            <a:r>
              <a:rPr lang="en-US" b="1" dirty="0" smtClean="0">
                <a:solidFill>
                  <a:srgbClr val="0000FF"/>
                </a:solidFill>
              </a:rPr>
              <a:t>Deliver fuel to meet torque and horsepower </a:t>
            </a:r>
          </a:p>
          <a:p>
            <a:r>
              <a:rPr lang="en-US" b="1" dirty="0" smtClean="0">
                <a:solidFill>
                  <a:srgbClr val="0000FF"/>
                </a:solidFill>
              </a:rPr>
              <a:t>Deliver clean tailpipe emissions</a:t>
            </a:r>
          </a:p>
          <a:p>
            <a:pPr lvl="1"/>
            <a:r>
              <a:rPr lang="en-US" dirty="0" smtClean="0"/>
              <a:t>Range 19,000 </a:t>
            </a:r>
            <a:r>
              <a:rPr lang="en-US" dirty="0"/>
              <a:t>to 23,000 PSI (13,000 to 159,000 kPa</a:t>
            </a:r>
            <a:r>
              <a:rPr lang="en-US" dirty="0" smtClean="0"/>
              <a:t>)</a:t>
            </a:r>
          </a:p>
          <a:p>
            <a:pPr lvl="1"/>
            <a:r>
              <a:rPr lang="en-US" dirty="0" smtClean="0"/>
              <a:t>Versions </a:t>
            </a:r>
            <a:r>
              <a:rPr lang="en-US" dirty="0"/>
              <a:t>delivered fuel </a:t>
            </a:r>
            <a:r>
              <a:rPr lang="en-US" dirty="0" smtClean="0"/>
              <a:t>at </a:t>
            </a:r>
            <a:r>
              <a:rPr lang="en-US" dirty="0"/>
              <a:t>pressures that exceed</a:t>
            </a:r>
          </a:p>
          <a:p>
            <a:pPr lvl="1"/>
            <a:r>
              <a:rPr lang="en-US" dirty="0"/>
              <a:t>35,000 PSI (240,000 kPa).</a:t>
            </a:r>
          </a:p>
        </p:txBody>
      </p:sp>
    </p:spTree>
    <p:extLst>
      <p:ext uri="{BB962C8B-B14F-4D97-AF65-F5344CB8AC3E}">
        <p14:creationId xmlns:p14="http://schemas.microsoft.com/office/powerpoint/2010/main" val="3051522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a:t>COMMON </a:t>
            </a:r>
            <a:r>
              <a:rPr lang="en-US" sz="3600" dirty="0" smtClean="0"/>
              <a:t>RAIL INJECTOR (3 of 4)</a:t>
            </a:r>
            <a:endParaRPr lang="en-US" sz="3600" dirty="0"/>
          </a:p>
        </p:txBody>
      </p:sp>
      <p:sp>
        <p:nvSpPr>
          <p:cNvPr id="3" name="Content Placeholder 2"/>
          <p:cNvSpPr>
            <a:spLocks noGrp="1"/>
          </p:cNvSpPr>
          <p:nvPr>
            <p:ph idx="1"/>
          </p:nvPr>
        </p:nvSpPr>
        <p:spPr/>
        <p:txBody>
          <a:bodyPr/>
          <a:lstStyle/>
          <a:p>
            <a:r>
              <a:rPr lang="en-US" sz="3200" b="1" dirty="0" smtClean="0">
                <a:solidFill>
                  <a:srgbClr val="0000FF"/>
                </a:solidFill>
              </a:rPr>
              <a:t>Solenoid Injector</a:t>
            </a:r>
          </a:p>
          <a:p>
            <a:pPr lvl="1"/>
            <a:r>
              <a:rPr lang="en-US" dirty="0" smtClean="0"/>
              <a:t>Uses electromagnetic field generated by solenoid and</a:t>
            </a:r>
          </a:p>
          <a:p>
            <a:pPr lvl="1"/>
            <a:r>
              <a:rPr lang="en-US" dirty="0" smtClean="0"/>
              <a:t>Hydraulic pressure of fuel to open and close injector</a:t>
            </a:r>
          </a:p>
          <a:p>
            <a:endParaRPr lang="en-US" dirty="0"/>
          </a:p>
        </p:txBody>
      </p:sp>
    </p:spTree>
    <p:extLst>
      <p:ext uri="{BB962C8B-B14F-4D97-AF65-F5344CB8AC3E}">
        <p14:creationId xmlns:p14="http://schemas.microsoft.com/office/powerpoint/2010/main" val="3448344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a:t>COMMON </a:t>
            </a:r>
            <a:r>
              <a:rPr lang="en-US" sz="3600" dirty="0" smtClean="0"/>
              <a:t>RAIL INJECTOR (4 of 5)</a:t>
            </a:r>
            <a:endParaRPr lang="en-US" sz="3600" dirty="0"/>
          </a:p>
        </p:txBody>
      </p:sp>
      <p:sp>
        <p:nvSpPr>
          <p:cNvPr id="3" name="Content Placeholder 2"/>
          <p:cNvSpPr>
            <a:spLocks noGrp="1"/>
          </p:cNvSpPr>
          <p:nvPr>
            <p:ph idx="1"/>
          </p:nvPr>
        </p:nvSpPr>
        <p:spPr>
          <a:xfrm>
            <a:off x="457200" y="1600200"/>
            <a:ext cx="8686800" cy="4525963"/>
          </a:xfrm>
        </p:spPr>
        <p:txBody>
          <a:bodyPr/>
          <a:lstStyle/>
          <a:p>
            <a:r>
              <a:rPr lang="en-US" sz="3200" b="1" dirty="0" smtClean="0">
                <a:solidFill>
                  <a:srgbClr val="0000FF"/>
                </a:solidFill>
              </a:rPr>
              <a:t>Piezoelectric Injectors</a:t>
            </a:r>
          </a:p>
          <a:p>
            <a:pPr lvl="1"/>
            <a:r>
              <a:rPr lang="en-US" dirty="0" smtClean="0"/>
              <a:t>Require electrical current, high-pressure fuel</a:t>
            </a:r>
          </a:p>
          <a:p>
            <a:pPr lvl="1"/>
            <a:r>
              <a:rPr lang="en-US" dirty="0" smtClean="0"/>
              <a:t>Reversed electrical current to inject fuel</a:t>
            </a:r>
          </a:p>
          <a:p>
            <a:pPr lvl="1"/>
            <a:r>
              <a:rPr lang="en-US" dirty="0" smtClean="0"/>
              <a:t>Solenoid replaced with stack of piezo ceramic discs</a:t>
            </a:r>
          </a:p>
          <a:p>
            <a:pPr lvl="1"/>
            <a:r>
              <a:rPr lang="en-US" dirty="0" smtClean="0"/>
              <a:t>Changes shape when electrical current introduced</a:t>
            </a:r>
          </a:p>
        </p:txBody>
      </p:sp>
    </p:spTree>
    <p:extLst>
      <p:ext uri="{BB962C8B-B14F-4D97-AF65-F5344CB8AC3E}">
        <p14:creationId xmlns:p14="http://schemas.microsoft.com/office/powerpoint/2010/main" val="3643946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a:t>COMMON </a:t>
            </a:r>
            <a:r>
              <a:rPr lang="en-US" sz="3600" dirty="0" smtClean="0"/>
              <a:t>RAIL INJECTOR (5 of 5)</a:t>
            </a:r>
            <a:endParaRPr lang="en-US" sz="3600" dirty="0"/>
          </a:p>
        </p:txBody>
      </p:sp>
      <p:sp>
        <p:nvSpPr>
          <p:cNvPr id="3" name="Content Placeholder 2"/>
          <p:cNvSpPr>
            <a:spLocks noGrp="1"/>
          </p:cNvSpPr>
          <p:nvPr>
            <p:ph idx="1"/>
          </p:nvPr>
        </p:nvSpPr>
        <p:spPr>
          <a:xfrm>
            <a:off x="228600" y="1600200"/>
            <a:ext cx="8915400" cy="4525963"/>
          </a:xfrm>
        </p:spPr>
        <p:txBody>
          <a:bodyPr/>
          <a:lstStyle/>
          <a:p>
            <a:r>
              <a:rPr lang="en-US" sz="3200" b="1" dirty="0" smtClean="0">
                <a:solidFill>
                  <a:srgbClr val="0000FF"/>
                </a:solidFill>
              </a:rPr>
              <a:t>Piezoelectric Injectors</a:t>
            </a:r>
          </a:p>
          <a:p>
            <a:pPr lvl="1"/>
            <a:r>
              <a:rPr lang="en-US" dirty="0" smtClean="0"/>
              <a:t>When energized, piezo stack becomes shorter</a:t>
            </a:r>
          </a:p>
          <a:p>
            <a:pPr lvl="1"/>
            <a:r>
              <a:rPr lang="en-US" dirty="0" smtClean="0"/>
              <a:t>Reduces hydraulic pressure on top of nozzle valve</a:t>
            </a:r>
          </a:p>
          <a:p>
            <a:pPr lvl="1"/>
            <a:r>
              <a:rPr lang="en-US" dirty="0" smtClean="0"/>
              <a:t>Allows injector to open and fuel be delivered.</a:t>
            </a:r>
          </a:p>
          <a:p>
            <a:pPr lvl="1"/>
            <a:r>
              <a:rPr lang="en-US" dirty="0" smtClean="0"/>
              <a:t>Piezo stack de-energized, stack returns to original height, </a:t>
            </a:r>
          </a:p>
          <a:p>
            <a:pPr lvl="1"/>
            <a:r>
              <a:rPr lang="en-US" dirty="0" smtClean="0"/>
              <a:t>Closes hydraulic leak, allowing pressure to equalize </a:t>
            </a:r>
            <a:endParaRPr lang="en-US" dirty="0"/>
          </a:p>
        </p:txBody>
      </p:sp>
    </p:spTree>
    <p:extLst>
      <p:ext uri="{BB962C8B-B14F-4D97-AF65-F5344CB8AC3E}">
        <p14:creationId xmlns:p14="http://schemas.microsoft.com/office/powerpoint/2010/main" val="1293959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13-1 </a:t>
            </a:r>
            <a:r>
              <a:rPr lang="en-US" dirty="0" smtClean="0"/>
              <a:t>type </a:t>
            </a:r>
            <a:r>
              <a:rPr lang="en-US" dirty="0"/>
              <a:t>of fuel injector used, sorted by manufacturer </a:t>
            </a:r>
            <a:r>
              <a:rPr lang="en-US" dirty="0" smtClean="0"/>
              <a:t>and model </a:t>
            </a:r>
            <a:r>
              <a:rPr lang="en-US" dirty="0"/>
              <a:t>year.</a:t>
            </a:r>
          </a:p>
        </p:txBody>
      </p:sp>
      <p:pic>
        <p:nvPicPr>
          <p:cNvPr id="15362" name="Picture 2" descr="A slide shows “CHART 13-1 type of fuel injector used, sorted by manufacturer and model year.”&#10;The details depicted in the slide are as follows: &#10;Diesel Injector-Solenoid Versus Piezoelectric: &#10;Manufacturer and Engine: Ford: 2008-2010 6.4 liter Powerstroke; Type: Piezoelectric; Manufacturer and Engine: Ford: 2011-Current 6.7 Liter Powerstroke; Type: Piezoelectric&#10;Manufacturer and Engine: Nissan: 2016-Current 5.0 liter Cummins; Type: Piezoelectric&#10;Manufacturer and Engine: Dodge/Fiat: 2003-2007 5.9 liter Cummins; Type: Solenoid; Manufacturer and Engine: Dodge/Fiat: 2007.5-Current 6.7 liter Cummins; Type: Solenoid; Manufacturer and Engine: Dodge/Fiat: 2014-Current 3.0 liter Ecoboost; Type: Solenoid&#10;Manufacturer and Engine: Chevrolet/GMC: 2001-2010 6.6 liter Duramax; Type: Solenoid; Manufacturer and Engine: Chevrolet/GMC: 2011-2016 6.6 liter Duramax; Type: Piezoelectric; Manufacturer and Engine: Chevrolet/GMC: 2017-6.6 liter Duramax; Type: Soleno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8340" y="1524000"/>
            <a:ext cx="4227706" cy="4473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1224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13–15 Sequence of a solenoid high-pressure</a:t>
            </a:r>
            <a:br>
              <a:rPr lang="en-US" sz="2800" dirty="0"/>
            </a:br>
            <a:r>
              <a:rPr lang="en-US" sz="2800" dirty="0" smtClean="0"/>
              <a:t>common rail </a:t>
            </a:r>
            <a:r>
              <a:rPr lang="en-US" sz="2800" dirty="0"/>
              <a:t>injector going through an injection cycle.</a:t>
            </a:r>
          </a:p>
        </p:txBody>
      </p:sp>
      <p:pic>
        <p:nvPicPr>
          <p:cNvPr id="16386" name="Picture 2" descr="A figure shows the sequence of a solenoid high-pressure common rail injector going through an injection cycle.&#10;The figure shows the following components of the injector:&#10;• An electric connector is connected to a solenoid of the injector.&#10;• A fuel return line at the top of the injector connects to armature through a return spring.&#10;• A valve ball is installed below the armature, which in turn is connected to a bleed orifice.&#10;• A feed orifice is connected to the bleed orifice and leads to the valve control chamber.&#10;• A separate fuel inlet circuit connects to the feed orifice from the left.&#10;• A control plunger below the valve control chamber connects to the needle pressure shoulder through a return spring in the nozzle feed passage.&#10;The figure shows the following sequence:&#10;• The hydraulic pressure on either end of the nozzle valve holds the injector in the closed position.&#10;• When the solenoid is energized through an electric current at the electrical connector, the injector opens and fuel is delivered to the cylinder.&#10;• When the solenoid is de-energized, the nozzle valve closes and fuel does not flow from the nozz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3582" y="1409700"/>
            <a:ext cx="1966401" cy="4977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9523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458200" cy="1097280"/>
          </a:xfrm>
        </p:spPr>
        <p:txBody>
          <a:bodyPr/>
          <a:lstStyle/>
          <a:p>
            <a:r>
              <a:rPr lang="en-US" sz="2800" dirty="0"/>
              <a:t>FIGURE 13–16 Sequence of </a:t>
            </a:r>
            <a:r>
              <a:rPr lang="en-US" sz="2800" dirty="0" smtClean="0"/>
              <a:t>piezoelectric high-pressure common rail </a:t>
            </a:r>
            <a:r>
              <a:rPr lang="en-US" sz="2800" dirty="0"/>
              <a:t>injector going through a fuel cycle.</a:t>
            </a:r>
          </a:p>
        </p:txBody>
      </p:sp>
      <p:pic>
        <p:nvPicPr>
          <p:cNvPr id="17410" name="Picture 2" descr="A figure shows the fuel cycle of a piezoelectric high-pressure common rail injector.&#10;The figure shows the following:&#10;• An electric connector is connected to a piezo stack.&#10;• The piezo stack is seated over the actuator and return spring.&#10;• A fuel inlet connects to the injector below the return spring, below which a control valve is placed.&#10;• When energized, the piezo stack becomes shorter and allows the injector to open and fuel to be delivered.&#10;• When the piezo stack is de-energized, the stack returns to its original height, and closes the hydraulic leak.&#10;• The return spring closes the inj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2714" y="1752600"/>
            <a:ext cx="4898572" cy="4019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0311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FUNCTIONS OF HIGHPRESSURE</a:t>
            </a:r>
            <a:br>
              <a:rPr lang="en-US" sz="3600" dirty="0"/>
            </a:br>
            <a:r>
              <a:rPr lang="en-US" sz="3600" dirty="0" smtClean="0"/>
              <a:t>INJECTION SYSTEMS (2 of 3)</a:t>
            </a:r>
            <a:endParaRPr lang="en-US" sz="3600" dirty="0"/>
          </a:p>
        </p:txBody>
      </p:sp>
      <p:sp>
        <p:nvSpPr>
          <p:cNvPr id="25603" name="Content Placeholder 2"/>
          <p:cNvSpPr>
            <a:spLocks noGrp="1"/>
          </p:cNvSpPr>
          <p:nvPr>
            <p:ph idx="1"/>
          </p:nvPr>
        </p:nvSpPr>
        <p:spPr>
          <a:xfrm>
            <a:off x="457200" y="1600200"/>
            <a:ext cx="8534400" cy="4525963"/>
          </a:xfrm>
        </p:spPr>
        <p:txBody>
          <a:bodyPr/>
          <a:lstStyle/>
          <a:p>
            <a:r>
              <a:rPr lang="en-US" b="1" dirty="0" smtClean="0">
                <a:solidFill>
                  <a:srgbClr val="0000FF"/>
                </a:solidFill>
              </a:rPr>
              <a:t>HPCR REASONS</a:t>
            </a:r>
          </a:p>
          <a:p>
            <a:pPr lvl="1"/>
            <a:r>
              <a:rPr lang="en-US" dirty="0" smtClean="0"/>
              <a:t>Fuel must be injected with enough velocity</a:t>
            </a:r>
          </a:p>
          <a:p>
            <a:pPr lvl="1"/>
            <a:r>
              <a:rPr lang="en-US" dirty="0" smtClean="0"/>
              <a:t>Mix with dense air mass</a:t>
            </a:r>
          </a:p>
          <a:p>
            <a:pPr lvl="1"/>
            <a:r>
              <a:rPr lang="en-US" dirty="0" smtClean="0"/>
              <a:t>As pressure continues to climb, fuel distribution difficult.</a:t>
            </a:r>
          </a:p>
          <a:p>
            <a:pPr lvl="1"/>
            <a:r>
              <a:rPr lang="en-US" dirty="0" smtClean="0"/>
              <a:t>At higher engine speeds, time available decreases</a:t>
            </a:r>
          </a:p>
          <a:p>
            <a:pPr lvl="1"/>
            <a:r>
              <a:rPr lang="en-US" dirty="0" smtClean="0"/>
              <a:t>High pressure allows for adequate fuel distributed</a:t>
            </a:r>
            <a:endParaRPr lang="en-US" dirty="0"/>
          </a:p>
        </p:txBody>
      </p:sp>
      <p:pic>
        <p:nvPicPr>
          <p:cNvPr id="6" name="Picture 3" descr="A figure shows a typical high-pressure common rail (HPCR) diesel fuel system.&#10;The figure shows the following components:&#10;• A high-pressure pump is connected to a common rail. The common rail is connected to injectors and has a high-pressure sensor installed on it. A line from the common rail connects to the injector if an engine.&#10;• The injector is controlled by an ECU.&#10;• A furl return line from the injector connects to a return fuel cooler. A line from the common rail and a separate line from the high-pressure pump is also connected to the return fuel cooler.&#10;• The return fuel cooler is connected to a fuel tank.&#10;• The fuel tank has an intake lift pump that pumps fuel to the high-pressure pump through a fuel filter/water separa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934" y="4212771"/>
            <a:ext cx="3560804" cy="2097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71847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POWERTRAIN CONTROL</a:t>
            </a:r>
            <a:br>
              <a:rPr lang="en-US" dirty="0"/>
            </a:br>
            <a:r>
              <a:rPr lang="en-US" dirty="0" smtClean="0"/>
              <a:t>MODULE (1 of 2)</a:t>
            </a:r>
            <a:endParaRPr lang="en-US" dirty="0"/>
          </a:p>
        </p:txBody>
      </p:sp>
      <p:sp>
        <p:nvSpPr>
          <p:cNvPr id="3" name="Content Placeholder 2"/>
          <p:cNvSpPr>
            <a:spLocks noGrp="1"/>
          </p:cNvSpPr>
          <p:nvPr>
            <p:ph idx="1"/>
          </p:nvPr>
        </p:nvSpPr>
        <p:spPr>
          <a:xfrm>
            <a:off x="76200" y="1371600"/>
            <a:ext cx="5715000" cy="4525963"/>
          </a:xfrm>
        </p:spPr>
        <p:txBody>
          <a:bodyPr/>
          <a:lstStyle/>
          <a:p>
            <a:pPr>
              <a:spcBef>
                <a:spcPts val="0"/>
              </a:spcBef>
            </a:pPr>
            <a:r>
              <a:rPr lang="en-US" sz="3200" b="1" dirty="0" smtClean="0">
                <a:solidFill>
                  <a:srgbClr val="0000FF"/>
                </a:solidFill>
              </a:rPr>
              <a:t>Contains Driver Circuits Needed </a:t>
            </a:r>
          </a:p>
          <a:p>
            <a:pPr lvl="1">
              <a:spcBef>
                <a:spcPts val="0"/>
              </a:spcBef>
            </a:pPr>
            <a:r>
              <a:rPr lang="en-US" dirty="0" smtClean="0"/>
              <a:t>Operate HPCR </a:t>
            </a:r>
            <a:r>
              <a:rPr lang="en-US" dirty="0"/>
              <a:t>rail </a:t>
            </a:r>
            <a:r>
              <a:rPr lang="en-US" dirty="0" smtClean="0"/>
              <a:t>injector</a:t>
            </a:r>
          </a:p>
          <a:p>
            <a:pPr lvl="1">
              <a:spcBef>
                <a:spcPts val="0"/>
              </a:spcBef>
            </a:pPr>
            <a:r>
              <a:rPr lang="en-US" dirty="0"/>
              <a:t>M</a:t>
            </a:r>
            <a:r>
              <a:rPr lang="en-US" dirty="0" smtClean="0"/>
              <a:t>ay contain DC-DC </a:t>
            </a:r>
            <a:r>
              <a:rPr lang="en-US" dirty="0"/>
              <a:t>converter </a:t>
            </a:r>
            <a:endParaRPr lang="en-US" dirty="0" smtClean="0"/>
          </a:p>
          <a:p>
            <a:pPr lvl="1">
              <a:spcBef>
                <a:spcPts val="0"/>
              </a:spcBef>
            </a:pPr>
            <a:r>
              <a:rPr lang="en-US" dirty="0" smtClean="0"/>
              <a:t>Step </a:t>
            </a:r>
            <a:r>
              <a:rPr lang="en-US" dirty="0"/>
              <a:t>up </a:t>
            </a:r>
            <a:r>
              <a:rPr lang="en-US" dirty="0" smtClean="0"/>
              <a:t>system voltage to </a:t>
            </a:r>
            <a:r>
              <a:rPr lang="en-US" dirty="0"/>
              <a:t>operate </a:t>
            </a:r>
            <a:r>
              <a:rPr lang="en-US" dirty="0" smtClean="0"/>
              <a:t>injectors</a:t>
            </a:r>
          </a:p>
          <a:p>
            <a:pPr lvl="1">
              <a:spcBef>
                <a:spcPts val="0"/>
              </a:spcBef>
            </a:pPr>
            <a:r>
              <a:rPr lang="en-US" dirty="0"/>
              <a:t>V</a:t>
            </a:r>
            <a:r>
              <a:rPr lang="en-US" dirty="0" smtClean="0"/>
              <a:t>oltage as </a:t>
            </a:r>
            <a:r>
              <a:rPr lang="en-US" dirty="0"/>
              <a:t>high as 250 </a:t>
            </a:r>
            <a:r>
              <a:rPr lang="en-US" dirty="0" smtClean="0"/>
              <a:t>volts </a:t>
            </a:r>
          </a:p>
          <a:p>
            <a:pPr lvl="2">
              <a:spcBef>
                <a:spcPts val="0"/>
              </a:spcBef>
            </a:pPr>
            <a:r>
              <a:rPr lang="en-US" dirty="0" smtClean="0"/>
              <a:t>19 amps</a:t>
            </a:r>
          </a:p>
          <a:p>
            <a:pPr lvl="1">
              <a:spcBef>
                <a:spcPts val="0"/>
              </a:spcBef>
            </a:pPr>
            <a:r>
              <a:rPr lang="en-US" dirty="0" smtClean="0"/>
              <a:t>Monitors operation of injectors</a:t>
            </a:r>
          </a:p>
          <a:p>
            <a:pPr lvl="1">
              <a:spcBef>
                <a:spcPts val="0"/>
              </a:spcBef>
            </a:pPr>
            <a:r>
              <a:rPr lang="en-US" dirty="0" smtClean="0"/>
              <a:t>Store codes</a:t>
            </a:r>
          </a:p>
          <a:p>
            <a:pPr lvl="1">
              <a:spcBef>
                <a:spcPts val="0"/>
              </a:spcBef>
            </a:pPr>
            <a:r>
              <a:rPr lang="en-US" dirty="0" smtClean="0"/>
              <a:t>Freeze </a:t>
            </a:r>
            <a:r>
              <a:rPr lang="en-US" dirty="0"/>
              <a:t>frame data if </a:t>
            </a:r>
            <a:r>
              <a:rPr lang="en-US" dirty="0" smtClean="0"/>
              <a:t>failure occurs</a:t>
            </a:r>
            <a:endParaRPr lang="en-US" dirty="0"/>
          </a:p>
        </p:txBody>
      </p:sp>
      <p:pic>
        <p:nvPicPr>
          <p:cNvPr id="6" name="Picture 2" descr="A photo shows a Bosch engine control unit with a connector on 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728107"/>
            <a:ext cx="3505200"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4782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534400" cy="1097280"/>
          </a:xfrm>
        </p:spPr>
        <p:txBody>
          <a:bodyPr/>
          <a:lstStyle/>
          <a:p>
            <a:r>
              <a:rPr lang="en-US" sz="2800" dirty="0"/>
              <a:t>FIGURE 13–17 </a:t>
            </a:r>
            <a:r>
              <a:rPr lang="en-US" sz="2800" dirty="0" smtClean="0"/>
              <a:t>powertrain </a:t>
            </a:r>
            <a:r>
              <a:rPr lang="en-US" sz="2800" dirty="0"/>
              <a:t>control module </a:t>
            </a:r>
            <a:r>
              <a:rPr lang="en-US" sz="2800" dirty="0" smtClean="0"/>
              <a:t>contains driver </a:t>
            </a:r>
            <a:r>
              <a:rPr lang="en-US" sz="2800" dirty="0"/>
              <a:t>circuits and </a:t>
            </a:r>
            <a:r>
              <a:rPr lang="en-US" sz="2800" dirty="0" smtClean="0"/>
              <a:t>DC-DC </a:t>
            </a:r>
            <a:r>
              <a:rPr lang="en-US" sz="2800" dirty="0"/>
              <a:t>converter needed to </a:t>
            </a:r>
            <a:r>
              <a:rPr lang="en-US" sz="2800" dirty="0" smtClean="0"/>
              <a:t>operate injectors</a:t>
            </a:r>
            <a:r>
              <a:rPr lang="en-US" sz="2800" dirty="0"/>
              <a:t>.</a:t>
            </a:r>
          </a:p>
        </p:txBody>
      </p:sp>
      <p:pic>
        <p:nvPicPr>
          <p:cNvPr id="6" name="Picture 2" descr="A photo shows a Bosch engine control unit with a connector on 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584" y="1394125"/>
            <a:ext cx="5572486" cy="4951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7146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POWERTRAIN CONTROL</a:t>
            </a:r>
            <a:br>
              <a:rPr lang="en-US" dirty="0"/>
            </a:br>
            <a:r>
              <a:rPr lang="en-US" dirty="0"/>
              <a:t>MODULE </a:t>
            </a:r>
            <a:r>
              <a:rPr lang="en-US" dirty="0" smtClean="0"/>
              <a:t>(2 </a:t>
            </a:r>
            <a:r>
              <a:rPr lang="en-US" dirty="0"/>
              <a:t>of 2)</a:t>
            </a:r>
            <a:endParaRPr lang="en-US" dirty="0"/>
          </a:p>
        </p:txBody>
      </p:sp>
      <p:sp>
        <p:nvSpPr>
          <p:cNvPr id="3" name="Content Placeholder 2"/>
          <p:cNvSpPr>
            <a:spLocks noGrp="1"/>
          </p:cNvSpPr>
          <p:nvPr>
            <p:ph idx="1"/>
          </p:nvPr>
        </p:nvSpPr>
        <p:spPr>
          <a:xfrm>
            <a:off x="76200" y="1371600"/>
            <a:ext cx="5715000" cy="4525963"/>
          </a:xfrm>
        </p:spPr>
        <p:txBody>
          <a:bodyPr/>
          <a:lstStyle/>
          <a:p>
            <a:pPr>
              <a:spcBef>
                <a:spcPts val="0"/>
              </a:spcBef>
            </a:pPr>
            <a:r>
              <a:rPr lang="en-US" sz="3200" b="1" dirty="0">
                <a:solidFill>
                  <a:srgbClr val="0000FF"/>
                </a:solidFill>
              </a:rPr>
              <a:t>DC-to-DC C</a:t>
            </a:r>
            <a:r>
              <a:rPr lang="en-US" sz="3200" b="1" dirty="0" smtClean="0">
                <a:solidFill>
                  <a:srgbClr val="0000FF"/>
                </a:solidFill>
              </a:rPr>
              <a:t>onverters</a:t>
            </a:r>
          </a:p>
          <a:p>
            <a:pPr lvl="1">
              <a:spcBef>
                <a:spcPts val="0"/>
              </a:spcBef>
            </a:pPr>
            <a:r>
              <a:rPr lang="en-US" dirty="0" smtClean="0"/>
              <a:t>Transform </a:t>
            </a:r>
            <a:r>
              <a:rPr lang="en-US" dirty="0"/>
              <a:t>DC voltage from one level of DC voltage to </a:t>
            </a:r>
            <a:r>
              <a:rPr lang="en-US" dirty="0" smtClean="0"/>
              <a:t>another higher </a:t>
            </a:r>
            <a:r>
              <a:rPr lang="en-US" dirty="0"/>
              <a:t>or lower </a:t>
            </a:r>
            <a:r>
              <a:rPr lang="en-US" dirty="0" smtClean="0"/>
              <a:t>level</a:t>
            </a:r>
          </a:p>
          <a:p>
            <a:pPr lvl="2">
              <a:spcBef>
                <a:spcPts val="0"/>
              </a:spcBef>
            </a:pPr>
            <a:r>
              <a:rPr lang="en-US" dirty="0" smtClean="0"/>
              <a:t>Converts </a:t>
            </a:r>
            <a:r>
              <a:rPr lang="en-US" dirty="0"/>
              <a:t>14 volts to 5 </a:t>
            </a:r>
            <a:r>
              <a:rPr lang="en-US" dirty="0" smtClean="0"/>
              <a:t>volts V-Ref </a:t>
            </a:r>
          </a:p>
          <a:p>
            <a:pPr lvl="2">
              <a:spcBef>
                <a:spcPts val="0"/>
              </a:spcBef>
            </a:pPr>
            <a:r>
              <a:rPr lang="en-US" dirty="0" smtClean="0"/>
              <a:t>Transformer </a:t>
            </a:r>
            <a:r>
              <a:rPr lang="en-US" dirty="0"/>
              <a:t>isolates </a:t>
            </a:r>
            <a:r>
              <a:rPr lang="en-US" dirty="0" smtClean="0"/>
              <a:t>input </a:t>
            </a:r>
            <a:r>
              <a:rPr lang="en-US" dirty="0"/>
              <a:t>(42 V) from </a:t>
            </a:r>
            <a:r>
              <a:rPr lang="en-US" dirty="0" smtClean="0"/>
              <a:t>output </a:t>
            </a:r>
            <a:r>
              <a:rPr lang="en-US" dirty="0"/>
              <a:t>(14 V</a:t>
            </a:r>
            <a:r>
              <a:rPr lang="en-US" dirty="0" smtClean="0"/>
              <a:t>)</a:t>
            </a:r>
          </a:p>
          <a:p>
            <a:pPr lvl="3">
              <a:spcBef>
                <a:spcPts val="0"/>
              </a:spcBef>
            </a:pPr>
            <a:r>
              <a:rPr lang="en-US" dirty="0"/>
              <a:t>P</a:t>
            </a:r>
            <a:r>
              <a:rPr lang="en-US" dirty="0" smtClean="0"/>
              <a:t>ower </a:t>
            </a:r>
            <a:r>
              <a:rPr lang="en-US" dirty="0"/>
              <a:t>transistor pulses </a:t>
            </a:r>
            <a:r>
              <a:rPr lang="en-US" dirty="0" smtClean="0"/>
              <a:t>high-voltage </a:t>
            </a:r>
            <a:r>
              <a:rPr lang="en-US" dirty="0"/>
              <a:t>coil of </a:t>
            </a:r>
            <a:r>
              <a:rPr lang="en-US" dirty="0" smtClean="0"/>
              <a:t>transformer</a:t>
            </a:r>
          </a:p>
          <a:p>
            <a:pPr lvl="3">
              <a:spcBef>
                <a:spcPts val="0"/>
              </a:spcBef>
            </a:pPr>
            <a:r>
              <a:rPr lang="en-US" dirty="0" smtClean="0"/>
              <a:t>Resulting </a:t>
            </a:r>
            <a:r>
              <a:rPr lang="en-US" dirty="0"/>
              <a:t>changing magnetic field induces </a:t>
            </a:r>
            <a:r>
              <a:rPr lang="en-US" dirty="0" smtClean="0"/>
              <a:t>voltage in coil </a:t>
            </a:r>
            <a:r>
              <a:rPr lang="en-US" dirty="0"/>
              <a:t>windings of </a:t>
            </a:r>
            <a:r>
              <a:rPr lang="en-US" dirty="0" smtClean="0"/>
              <a:t>lower-voltage </a:t>
            </a:r>
            <a:r>
              <a:rPr lang="en-US" dirty="0"/>
              <a:t>side of </a:t>
            </a:r>
            <a:r>
              <a:rPr lang="en-US" dirty="0" smtClean="0"/>
              <a:t>transformer</a:t>
            </a:r>
            <a:endParaRPr lang="en-US" dirty="0"/>
          </a:p>
        </p:txBody>
      </p:sp>
      <p:pic>
        <p:nvPicPr>
          <p:cNvPr id="7" name="Picture 2" descr="A photo shows a Bosch engine control unit with a connector on 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7020" y="1858565"/>
            <a:ext cx="3490780" cy="3186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4429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13–18 </a:t>
            </a:r>
            <a:r>
              <a:rPr lang="en-US" sz="2400" dirty="0" smtClean="0"/>
              <a:t>DC-DC </a:t>
            </a:r>
            <a:r>
              <a:rPr lang="en-US" sz="2400" dirty="0"/>
              <a:t>converter in this example is used</a:t>
            </a:r>
            <a:br>
              <a:rPr lang="en-US" sz="2400" dirty="0"/>
            </a:br>
            <a:r>
              <a:rPr lang="en-US" sz="2400" dirty="0"/>
              <a:t>to create the 5 volts used for the v-reference signal.</a:t>
            </a:r>
          </a:p>
        </p:txBody>
      </p:sp>
      <p:pic>
        <p:nvPicPr>
          <p:cNvPr id="20482" name="Picture 2" descr="A circuit diagram shows a DC-DC converter in the schematic of a typical 5-volt V-ref interfacing with the TP sensor circuit.&#10;The circuit shows the following:&#10;• A throttle position sensor has three paths labeled A, B, and C. Path A is the reference voltage, B is the signal, and C is the ground.&#10;• A 5V DC-to-DC converter has three terminals. The left terminal is connected to 14V B positive, the middle terminal is connected to the path A of throttle position sensor through a resistor, the right terminal is connected to ground.&#10;• Path B and C of the throttle position sensor are connected to the PCM. The DC-to-DC converter, resistance, and ground are together labeled as PC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8" y="1981200"/>
            <a:ext cx="5686425"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362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458200" cy="1097280"/>
          </a:xfrm>
        </p:spPr>
        <p:txBody>
          <a:bodyPr/>
          <a:lstStyle/>
          <a:p>
            <a:r>
              <a:rPr lang="en-US" sz="2800" dirty="0"/>
              <a:t>FIGURE 13–19 </a:t>
            </a:r>
            <a:r>
              <a:rPr lang="en-US" sz="2800" dirty="0" smtClean="0"/>
              <a:t>DC </a:t>
            </a:r>
            <a:r>
              <a:rPr lang="en-US" sz="2800" dirty="0"/>
              <a:t>converter is used to convert system</a:t>
            </a:r>
            <a:br>
              <a:rPr lang="en-US" sz="2800" dirty="0"/>
            </a:br>
            <a:r>
              <a:rPr lang="en-US" sz="2800" dirty="0"/>
              <a:t>voltage (14 volts) to the 42 volts needed for operation.</a:t>
            </a:r>
          </a:p>
        </p:txBody>
      </p:sp>
      <p:pic>
        <p:nvPicPr>
          <p:cNvPr id="21506" name="Picture 2" descr="A circuit diagram shows a high-power DC–DC converter schematic.&#10;The circuit shows the following:&#10;• A transformer isolates the input 42 volts and the output 14 volts. A load is connected to the output.&#10;• The transfer is connected to the input on the left through a capacitance in parallel and connected to the output through a capacitance in parallel and two resistances connected in series in parallel.&#10;• A feedback control circuit is connected to the input from the two resistances through a transistor.&#10;• The output from feedback circuit is a digital sig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978" y="1905000"/>
            <a:ext cx="7198044" cy="3118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323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5372"/>
            <a:ext cx="8534400" cy="1097280"/>
          </a:xfrm>
        </p:spPr>
        <p:txBody>
          <a:bodyPr/>
          <a:lstStyle/>
          <a:p>
            <a:r>
              <a:rPr lang="en-US" sz="2800" dirty="0"/>
              <a:t>HIGH-PRESSURE </a:t>
            </a:r>
            <a:r>
              <a:rPr lang="en-US" sz="2800" dirty="0" smtClean="0"/>
              <a:t>COMMON RAIL </a:t>
            </a:r>
            <a:r>
              <a:rPr lang="en-US" sz="2800" dirty="0"/>
              <a:t>(HPCR) FUEL </a:t>
            </a:r>
            <a:r>
              <a:rPr lang="en-US" sz="2800" dirty="0" smtClean="0"/>
              <a:t>SYSTEM SERVICE PROCEDURES ( 1 of 2)</a:t>
            </a:r>
            <a:endParaRPr lang="en-US" sz="2800" dirty="0"/>
          </a:p>
        </p:txBody>
      </p:sp>
      <p:sp>
        <p:nvSpPr>
          <p:cNvPr id="3" name="Content Placeholder 2"/>
          <p:cNvSpPr>
            <a:spLocks noGrp="1"/>
          </p:cNvSpPr>
          <p:nvPr>
            <p:ph idx="1"/>
          </p:nvPr>
        </p:nvSpPr>
        <p:spPr/>
        <p:txBody>
          <a:bodyPr/>
          <a:lstStyle/>
          <a:p>
            <a:r>
              <a:rPr lang="en-US" b="1" dirty="0" smtClean="0">
                <a:solidFill>
                  <a:srgbClr val="0000FF"/>
                </a:solidFill>
              </a:rPr>
              <a:t>Many Fuel &amp; Air Management System OEMS</a:t>
            </a:r>
          </a:p>
          <a:p>
            <a:pPr lvl="1"/>
            <a:r>
              <a:rPr lang="en-US" dirty="0" smtClean="0"/>
              <a:t>Kits that provide caps and covers </a:t>
            </a:r>
          </a:p>
          <a:p>
            <a:pPr lvl="1"/>
            <a:r>
              <a:rPr lang="en-US" dirty="0" smtClean="0"/>
              <a:t>For fuel and air management systems that</a:t>
            </a:r>
          </a:p>
          <a:p>
            <a:pPr lvl="1"/>
            <a:r>
              <a:rPr lang="en-US" dirty="0" smtClean="0"/>
              <a:t>Open due to testing by service technician</a:t>
            </a:r>
            <a:endParaRPr lang="en-US" dirty="0"/>
          </a:p>
        </p:txBody>
      </p:sp>
      <p:pic>
        <p:nvPicPr>
          <p:cNvPr id="4" name="Picture 3" descr="A photo shows a Cummins air handling system clean care kit with various components inside the box."/>
          <p:cNvPicPr>
            <a:picLocks noChangeAspect="1"/>
          </p:cNvPicPr>
          <p:nvPr/>
        </p:nvPicPr>
        <p:blipFill>
          <a:blip r:embed="rId2"/>
          <a:stretch>
            <a:fillRect/>
          </a:stretch>
        </p:blipFill>
        <p:spPr>
          <a:xfrm>
            <a:off x="654907" y="3428999"/>
            <a:ext cx="3984445" cy="2984711"/>
          </a:xfrm>
          <a:prstGeom prst="rect">
            <a:avLst/>
          </a:prstGeom>
        </p:spPr>
      </p:pic>
      <p:pic>
        <p:nvPicPr>
          <p:cNvPr id="5" name="Picture 4" descr="A photo shows a Cummins fuel system clean care kit with various components inside the box."/>
          <p:cNvPicPr>
            <a:picLocks noChangeAspect="1"/>
          </p:cNvPicPr>
          <p:nvPr/>
        </p:nvPicPr>
        <p:blipFill>
          <a:blip r:embed="rId3"/>
          <a:stretch>
            <a:fillRect/>
          </a:stretch>
        </p:blipFill>
        <p:spPr>
          <a:xfrm>
            <a:off x="4626996" y="3428721"/>
            <a:ext cx="3983604" cy="2984989"/>
          </a:xfrm>
          <a:prstGeom prst="rect">
            <a:avLst/>
          </a:prstGeom>
        </p:spPr>
      </p:pic>
    </p:spTree>
    <p:extLst>
      <p:ext uri="{BB962C8B-B14F-4D97-AF65-F5344CB8AC3E}">
        <p14:creationId xmlns:p14="http://schemas.microsoft.com/office/powerpoint/2010/main" val="1787971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534400" cy="1097280"/>
          </a:xfrm>
        </p:spPr>
        <p:txBody>
          <a:bodyPr/>
          <a:lstStyle/>
          <a:p>
            <a:r>
              <a:rPr lang="en-US" sz="2800" dirty="0"/>
              <a:t>FIGURE 13–20 </a:t>
            </a:r>
            <a:r>
              <a:rPr lang="en-US" sz="2800" dirty="0" smtClean="0"/>
              <a:t>Cummins </a:t>
            </a:r>
            <a:r>
              <a:rPr lang="en-US" sz="2800" dirty="0"/>
              <a:t>Clean Care kit. </a:t>
            </a:r>
            <a:r>
              <a:rPr lang="en-US" sz="2800" dirty="0" smtClean="0"/>
              <a:t>Kit </a:t>
            </a:r>
            <a:r>
              <a:rPr lang="en-US" sz="2800" dirty="0"/>
              <a:t>is used </a:t>
            </a:r>
            <a:r>
              <a:rPr lang="en-US" sz="2800" dirty="0" smtClean="0"/>
              <a:t>to seal air </a:t>
            </a:r>
            <a:r>
              <a:rPr lang="en-US" sz="2800" dirty="0"/>
              <a:t>management system during testing.</a:t>
            </a:r>
          </a:p>
        </p:txBody>
      </p:sp>
      <p:pic>
        <p:nvPicPr>
          <p:cNvPr id="4" name="Picture 3" descr="A photo shows a Cummins air handling system clean care kit with various components inside the box."/>
          <p:cNvPicPr>
            <a:picLocks noChangeAspect="1"/>
          </p:cNvPicPr>
          <p:nvPr/>
        </p:nvPicPr>
        <p:blipFill>
          <a:blip r:embed="rId2"/>
          <a:stretch>
            <a:fillRect/>
          </a:stretch>
        </p:blipFill>
        <p:spPr>
          <a:xfrm>
            <a:off x="1447800" y="1371600"/>
            <a:ext cx="6705600" cy="5024710"/>
          </a:xfrm>
          <a:prstGeom prst="rect">
            <a:avLst/>
          </a:prstGeom>
        </p:spPr>
      </p:pic>
    </p:spTree>
    <p:extLst>
      <p:ext uri="{BB962C8B-B14F-4D97-AF65-F5344CB8AC3E}">
        <p14:creationId xmlns:p14="http://schemas.microsoft.com/office/powerpoint/2010/main" val="2601821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5372"/>
            <a:ext cx="8686800" cy="1097280"/>
          </a:xfrm>
        </p:spPr>
        <p:txBody>
          <a:bodyPr/>
          <a:lstStyle/>
          <a:p>
            <a:r>
              <a:rPr lang="en-US" sz="2800" dirty="0"/>
              <a:t>FIGURE 13–21 </a:t>
            </a:r>
            <a:r>
              <a:rPr lang="en-US" sz="2800" dirty="0" smtClean="0"/>
              <a:t>Cummins </a:t>
            </a:r>
            <a:r>
              <a:rPr lang="en-US" sz="2800" dirty="0"/>
              <a:t>Clean Care kit. </a:t>
            </a:r>
            <a:r>
              <a:rPr lang="en-US" sz="2800" dirty="0" smtClean="0"/>
              <a:t>Kit </a:t>
            </a:r>
            <a:r>
              <a:rPr lang="en-US" sz="2800" dirty="0"/>
              <a:t>is used </a:t>
            </a:r>
            <a:r>
              <a:rPr lang="en-US" sz="2800" dirty="0" smtClean="0"/>
              <a:t>to seal </a:t>
            </a:r>
            <a:r>
              <a:rPr lang="en-US" sz="2800" dirty="0"/>
              <a:t>openings in </a:t>
            </a:r>
            <a:r>
              <a:rPr lang="en-US" sz="2800" dirty="0" smtClean="0"/>
              <a:t>fuel </a:t>
            </a:r>
            <a:r>
              <a:rPr lang="en-US" sz="2800" dirty="0"/>
              <a:t>management system during testing.</a:t>
            </a:r>
          </a:p>
        </p:txBody>
      </p:sp>
      <p:pic>
        <p:nvPicPr>
          <p:cNvPr id="4" name="Picture 3" descr="A photo shows a Cummins fuel system clean care kit with various components inside the box."/>
          <p:cNvPicPr>
            <a:picLocks noChangeAspect="1"/>
          </p:cNvPicPr>
          <p:nvPr/>
        </p:nvPicPr>
        <p:blipFill>
          <a:blip r:embed="rId2"/>
          <a:stretch>
            <a:fillRect/>
          </a:stretch>
        </p:blipFill>
        <p:spPr>
          <a:xfrm>
            <a:off x="1295400" y="1371601"/>
            <a:ext cx="6711592" cy="5029200"/>
          </a:xfrm>
          <a:prstGeom prst="rect">
            <a:avLst/>
          </a:prstGeom>
        </p:spPr>
      </p:pic>
    </p:spTree>
    <p:extLst>
      <p:ext uri="{BB962C8B-B14F-4D97-AF65-F5344CB8AC3E}">
        <p14:creationId xmlns:p14="http://schemas.microsoft.com/office/powerpoint/2010/main" val="3364615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62" name="Title"/>
          <p:cNvSpPr>
            <a:spLocks noGrp="1" noChangeArrowheads="1"/>
          </p:cNvSpPr>
          <p:nvPr>
            <p:ph type="title"/>
          </p:nvPr>
        </p:nvSpPr>
        <p:spPr>
          <a:noFill/>
          <a:ln/>
        </p:spPr>
        <p:txBody>
          <a:bodyPr/>
          <a:lstStyle/>
          <a:p>
            <a:r>
              <a:rPr lang="en-US" altLang="en-US" dirty="0"/>
              <a:t>Case of </a:t>
            </a:r>
            <a:r>
              <a:rPr lang="en-US" altLang="en-US" dirty="0" smtClean="0"/>
              <a:t>High-Pressure </a:t>
            </a:r>
            <a:r>
              <a:rPr lang="en-US" altLang="en-US" dirty="0"/>
              <a:t>Fuel System</a:t>
            </a:r>
            <a:br>
              <a:rPr lang="en-US" altLang="en-US" dirty="0"/>
            </a:br>
            <a:r>
              <a:rPr lang="en-US" altLang="en-US" dirty="0"/>
              <a:t>Components </a:t>
            </a:r>
            <a:r>
              <a:rPr lang="en-US" altLang="en-US" dirty="0" smtClean="0"/>
              <a:t>Failure (</a:t>
            </a:r>
            <a:r>
              <a:rPr lang="en-US" altLang="en-US" dirty="0"/>
              <a:t>1 </a:t>
            </a:r>
            <a:r>
              <a:rPr lang="en-US" altLang="en-US" dirty="0" smtClean="0"/>
              <a:t>of </a:t>
            </a:r>
            <a:r>
              <a:rPr lang="en-US" altLang="en-US" dirty="0"/>
              <a:t>3</a:t>
            </a:r>
            <a:r>
              <a:rPr lang="en-US" altLang="en-US" dirty="0" smtClean="0"/>
              <a:t>) </a:t>
            </a:r>
            <a:endParaRPr lang="en-US" altLang="en-US" dirty="0"/>
          </a:p>
        </p:txBody>
      </p:sp>
      <p:pic>
        <p:nvPicPr>
          <p:cNvPr id="2754563" name="Picture 3" descr="realworldf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754564" name="Rectangle 4"/>
          <p:cNvSpPr>
            <a:spLocks noGrp="1" noChangeArrowheads="1"/>
          </p:cNvSpPr>
          <p:nvPr>
            <p:ph type="body" idx="1"/>
          </p:nvPr>
        </p:nvSpPr>
        <p:spPr>
          <a:xfrm>
            <a:off x="304800" y="1981200"/>
            <a:ext cx="8610600" cy="4191000"/>
          </a:xfrm>
          <a:noFill/>
          <a:ln/>
        </p:spPr>
        <p:txBody>
          <a:bodyPr/>
          <a:lstStyle/>
          <a:p>
            <a:pPr marL="0" indent="0">
              <a:lnSpc>
                <a:spcPct val="90000"/>
              </a:lnSpc>
              <a:buNone/>
            </a:pPr>
            <a:r>
              <a:rPr lang="en-US" altLang="en-US" sz="2400" dirty="0"/>
              <a:t>2012 Ford </a:t>
            </a:r>
            <a:r>
              <a:rPr lang="en-US" altLang="en-US" sz="2400" dirty="0" smtClean="0"/>
              <a:t>with </a:t>
            </a:r>
            <a:r>
              <a:rPr lang="en-US" altLang="en-US" sz="2400" dirty="0"/>
              <a:t>a 6.7 liter </a:t>
            </a:r>
            <a:r>
              <a:rPr lang="en-US" altLang="en-US" sz="2400" dirty="0" smtClean="0"/>
              <a:t>Power  Stroke </a:t>
            </a:r>
            <a:r>
              <a:rPr lang="en-US" altLang="en-US" sz="2400" dirty="0"/>
              <a:t>diesel engine </a:t>
            </a:r>
            <a:r>
              <a:rPr lang="en-US" altLang="en-US" sz="2400" dirty="0" smtClean="0"/>
              <a:t>in </a:t>
            </a:r>
            <a:r>
              <a:rPr lang="en-US" altLang="en-US" sz="2400" dirty="0"/>
              <a:t>the shop </a:t>
            </a:r>
            <a:r>
              <a:rPr lang="en-US" altLang="en-US" sz="2400" dirty="0" smtClean="0"/>
              <a:t>with complaint </a:t>
            </a:r>
            <a:r>
              <a:rPr lang="en-US" altLang="en-US" sz="2400" dirty="0"/>
              <a:t>of being hard to start and </a:t>
            </a:r>
            <a:r>
              <a:rPr lang="en-US" altLang="en-US" sz="2400" dirty="0" smtClean="0"/>
              <a:t>running rough</a:t>
            </a:r>
            <a:r>
              <a:rPr lang="en-US" altLang="en-US" sz="2400" dirty="0"/>
              <a:t>. </a:t>
            </a:r>
            <a:r>
              <a:rPr lang="en-US" altLang="en-US" sz="2400" dirty="0" smtClean="0"/>
              <a:t>MIL illuminated. DTC P1292 (</a:t>
            </a:r>
            <a:r>
              <a:rPr lang="en-US" altLang="en-US" sz="2400" dirty="0"/>
              <a:t>injector shorted to voltage or ground</a:t>
            </a:r>
            <a:r>
              <a:rPr lang="en-US" altLang="en-US" sz="2400" dirty="0" smtClean="0"/>
              <a:t>) found. </a:t>
            </a:r>
            <a:r>
              <a:rPr lang="en-US" altLang="en-US" sz="2400" dirty="0"/>
              <a:t>A test of </a:t>
            </a:r>
            <a:r>
              <a:rPr lang="en-US" altLang="en-US" sz="2400" dirty="0" smtClean="0"/>
              <a:t>the high-pressure </a:t>
            </a:r>
            <a:r>
              <a:rPr lang="en-US" altLang="en-US" sz="2400" dirty="0"/>
              <a:t>fuel system return volume to </a:t>
            </a:r>
            <a:r>
              <a:rPr lang="en-US" altLang="en-US" sz="2400" dirty="0" smtClean="0"/>
              <a:t>tank revealed </a:t>
            </a:r>
            <a:r>
              <a:rPr lang="en-US" altLang="en-US" sz="2400" dirty="0"/>
              <a:t>an amount above specifications. It </a:t>
            </a:r>
            <a:r>
              <a:rPr lang="en-US" altLang="en-US" sz="2400" dirty="0" smtClean="0"/>
              <a:t>was determined </a:t>
            </a:r>
            <a:r>
              <a:rPr lang="en-US" altLang="en-US" sz="2400" dirty="0"/>
              <a:t>that the high-return volume was a </a:t>
            </a:r>
            <a:r>
              <a:rPr lang="en-US" altLang="en-US" sz="2400" dirty="0" smtClean="0"/>
              <a:t>result of </a:t>
            </a:r>
            <a:r>
              <a:rPr lang="en-US" altLang="en-US" sz="2400" dirty="0"/>
              <a:t>internal wear in the numerous injectors. </a:t>
            </a:r>
            <a:r>
              <a:rPr lang="en-US" altLang="en-US" sz="2400" dirty="0" smtClean="0"/>
              <a:t>Further investigation </a:t>
            </a:r>
            <a:r>
              <a:rPr lang="en-US" altLang="en-US" sz="2400" dirty="0"/>
              <a:t>revealed that the wear was due to </a:t>
            </a:r>
            <a:r>
              <a:rPr lang="en-US" altLang="en-US" sz="2400" dirty="0" smtClean="0"/>
              <a:t>fuel contamination </a:t>
            </a:r>
            <a:r>
              <a:rPr lang="en-US" altLang="en-US" sz="2400" dirty="0"/>
              <a:t>by </a:t>
            </a:r>
            <a:r>
              <a:rPr lang="en-US" altLang="en-US" sz="2400" dirty="0" smtClean="0"/>
              <a:t>DEF) The presence </a:t>
            </a:r>
            <a:r>
              <a:rPr lang="en-US" altLang="en-US" sz="2400" dirty="0"/>
              <a:t>of DEF in the injectors was also </a:t>
            </a:r>
            <a:r>
              <a:rPr lang="en-US" altLang="en-US" sz="2400" dirty="0" smtClean="0"/>
              <a:t>responsible for </a:t>
            </a:r>
            <a:r>
              <a:rPr lang="en-US" altLang="en-US" sz="2400" dirty="0"/>
              <a:t>the P1292 code. DEF crystals were </a:t>
            </a:r>
            <a:r>
              <a:rPr lang="en-US" altLang="en-US" sz="2400" dirty="0" smtClean="0"/>
              <a:t>found in </a:t>
            </a:r>
            <a:r>
              <a:rPr lang="en-US" altLang="en-US" sz="2400" dirty="0"/>
              <a:t>the primary fuel filter. To correct the condition</a:t>
            </a:r>
            <a:r>
              <a:rPr lang="en-US" altLang="en-US" sz="2400" dirty="0" smtClean="0"/>
              <a:t>, fuel </a:t>
            </a:r>
            <a:r>
              <a:rPr lang="en-US" altLang="en-US" sz="2400" dirty="0"/>
              <a:t>system was cleaned, the fuel filters </a:t>
            </a:r>
            <a:r>
              <a:rPr lang="en-US" altLang="en-US" sz="2400" dirty="0" smtClean="0"/>
              <a:t>were replaced, and </a:t>
            </a:r>
            <a:r>
              <a:rPr lang="en-US" altLang="en-US" sz="2400" dirty="0"/>
              <a:t>all eight injectors were replaced </a:t>
            </a:r>
            <a:r>
              <a:rPr lang="en-US" altLang="en-US" sz="2400" dirty="0" smtClean="0"/>
              <a:t>per the </a:t>
            </a:r>
            <a:r>
              <a:rPr lang="en-US" altLang="en-US" sz="2400" dirty="0"/>
              <a:t>Ford Technical Service Bulletin # 11-10-10.</a:t>
            </a:r>
          </a:p>
        </p:txBody>
      </p:sp>
    </p:spTree>
    <p:extLst>
      <p:ext uri="{BB962C8B-B14F-4D97-AF65-F5344CB8AC3E}">
        <p14:creationId xmlns:p14="http://schemas.microsoft.com/office/powerpoint/2010/main" val="1056967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62" name="Title"/>
          <p:cNvSpPr>
            <a:spLocks noGrp="1" noChangeArrowheads="1"/>
          </p:cNvSpPr>
          <p:nvPr>
            <p:ph type="title"/>
          </p:nvPr>
        </p:nvSpPr>
        <p:spPr>
          <a:noFill/>
          <a:ln/>
        </p:spPr>
        <p:txBody>
          <a:bodyPr/>
          <a:lstStyle/>
          <a:p>
            <a:r>
              <a:rPr lang="en-US" altLang="en-US" dirty="0"/>
              <a:t>Case of </a:t>
            </a:r>
            <a:r>
              <a:rPr lang="en-US" altLang="en-US" dirty="0" smtClean="0"/>
              <a:t>High-Pressure </a:t>
            </a:r>
            <a:r>
              <a:rPr lang="en-US" altLang="en-US" dirty="0"/>
              <a:t>Fuel System</a:t>
            </a:r>
            <a:br>
              <a:rPr lang="en-US" altLang="en-US" dirty="0"/>
            </a:br>
            <a:r>
              <a:rPr lang="en-US" altLang="en-US" dirty="0"/>
              <a:t>Components Failure (</a:t>
            </a:r>
            <a:r>
              <a:rPr lang="en-US" altLang="en-US" dirty="0" smtClean="0"/>
              <a:t>2 of </a:t>
            </a:r>
            <a:r>
              <a:rPr lang="en-US" altLang="en-US" dirty="0"/>
              <a:t>2) </a:t>
            </a:r>
          </a:p>
        </p:txBody>
      </p:sp>
      <p:pic>
        <p:nvPicPr>
          <p:cNvPr id="2754563" name="Picture 3" descr="realworldf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754564" name="Rectangle 4"/>
          <p:cNvSpPr>
            <a:spLocks noGrp="1" noChangeArrowheads="1"/>
          </p:cNvSpPr>
          <p:nvPr>
            <p:ph type="body" idx="1"/>
          </p:nvPr>
        </p:nvSpPr>
        <p:spPr>
          <a:xfrm>
            <a:off x="304800" y="1981200"/>
            <a:ext cx="8610600" cy="4191000"/>
          </a:xfrm>
          <a:noFill/>
          <a:ln/>
        </p:spPr>
        <p:txBody>
          <a:bodyPr/>
          <a:lstStyle/>
          <a:p>
            <a:r>
              <a:rPr lang="en-US" sz="3600" b="1" dirty="0">
                <a:solidFill>
                  <a:srgbClr val="0000FF"/>
                </a:solidFill>
              </a:rPr>
              <a:t>Summary</a:t>
            </a:r>
            <a:r>
              <a:rPr lang="en-US" sz="3600" b="1" dirty="0"/>
              <a:t>:</a:t>
            </a:r>
          </a:p>
          <a:p>
            <a:pPr lvl="1"/>
            <a:r>
              <a:rPr lang="en-US" b="1" dirty="0">
                <a:solidFill>
                  <a:srgbClr val="0000FF"/>
                </a:solidFill>
              </a:rPr>
              <a:t>Complaint</a:t>
            </a:r>
            <a:r>
              <a:rPr lang="en-US" dirty="0">
                <a:solidFill>
                  <a:srgbClr val="0000FF"/>
                </a:solidFill>
              </a:rPr>
              <a:t> </a:t>
            </a:r>
            <a:r>
              <a:rPr lang="en-US" dirty="0"/>
              <a:t>– The customer complained </a:t>
            </a:r>
            <a:r>
              <a:rPr lang="en-US" dirty="0" smtClean="0"/>
              <a:t>vehicle was </a:t>
            </a:r>
            <a:r>
              <a:rPr lang="en-US" dirty="0"/>
              <a:t>hard to start, the engine ran rough, and </a:t>
            </a:r>
            <a:r>
              <a:rPr lang="en-US" dirty="0" smtClean="0"/>
              <a:t>the MIL </a:t>
            </a:r>
            <a:r>
              <a:rPr lang="en-US" dirty="0"/>
              <a:t>was illuminated.</a:t>
            </a:r>
          </a:p>
          <a:p>
            <a:pPr lvl="1"/>
            <a:r>
              <a:rPr lang="en-US" b="1" dirty="0" smtClean="0">
                <a:solidFill>
                  <a:srgbClr val="0000FF"/>
                </a:solidFill>
              </a:rPr>
              <a:t>Cause</a:t>
            </a:r>
            <a:r>
              <a:rPr lang="en-US" dirty="0" smtClean="0">
                <a:solidFill>
                  <a:srgbClr val="0000FF"/>
                </a:solidFill>
              </a:rPr>
              <a:t> </a:t>
            </a:r>
            <a:r>
              <a:rPr lang="en-US" dirty="0"/>
              <a:t>– The failure was a result of diesel </a:t>
            </a:r>
            <a:r>
              <a:rPr lang="en-US" dirty="0" smtClean="0"/>
              <a:t>exhaust fluid </a:t>
            </a:r>
            <a:r>
              <a:rPr lang="en-US" dirty="0"/>
              <a:t>(DEF) in the fuel system.</a:t>
            </a:r>
          </a:p>
          <a:p>
            <a:pPr lvl="1"/>
            <a:r>
              <a:rPr lang="en-US" b="1" dirty="0" smtClean="0">
                <a:solidFill>
                  <a:srgbClr val="0000FF"/>
                </a:solidFill>
              </a:rPr>
              <a:t>Correction</a:t>
            </a:r>
            <a:r>
              <a:rPr lang="en-US" dirty="0" smtClean="0"/>
              <a:t> </a:t>
            </a:r>
            <a:r>
              <a:rPr lang="en-US" dirty="0"/>
              <a:t>– Per the Ford TSB #11-10-10, </a:t>
            </a:r>
            <a:r>
              <a:rPr lang="en-US" dirty="0" smtClean="0"/>
              <a:t>fuel system </a:t>
            </a:r>
            <a:r>
              <a:rPr lang="en-US" dirty="0"/>
              <a:t>was cleaned, the fuel filters were replaced</a:t>
            </a:r>
            <a:r>
              <a:rPr lang="en-US" dirty="0" smtClean="0"/>
              <a:t>, and </a:t>
            </a:r>
            <a:r>
              <a:rPr lang="en-US" dirty="0"/>
              <a:t>all eight injectors were replaced.</a:t>
            </a:r>
            <a:endParaRPr lang="en-US" altLang="en-US" sz="8000" dirty="0"/>
          </a:p>
        </p:txBody>
      </p:sp>
    </p:spTree>
    <p:extLst>
      <p:ext uri="{BB962C8B-B14F-4D97-AF65-F5344CB8AC3E}">
        <p14:creationId xmlns:p14="http://schemas.microsoft.com/office/powerpoint/2010/main" val="1458499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13–1 </a:t>
            </a:r>
            <a:r>
              <a:rPr lang="en-US" dirty="0" smtClean="0"/>
              <a:t>typical </a:t>
            </a:r>
            <a:r>
              <a:rPr lang="en-US" dirty="0"/>
              <a:t>high-pressure common rail (HPCR) diesel fuel system.</a:t>
            </a:r>
          </a:p>
        </p:txBody>
      </p:sp>
      <p:pic>
        <p:nvPicPr>
          <p:cNvPr id="6" name="Picture 3" descr="A figure shows a typical high-pressure common rail (HPCR) diesel fuel system.&#10;The figure shows the following components:&#10;• A high-pressure pump is connected to a common rail. The common rail is connected to injectors and has a high-pressure sensor installed on it. A line from the common rail connects to the injector if an engine.&#10;• The injector is controlled by an ECU.&#10;• A furl return line from the injector connects to a return fuel cooler. A line from the common rail and a separate line from the high-pressure pump is also connected to the return fuel cooler.&#10;• The return fuel cooler is connected to a fuel tank.&#10;• The fuel tank has an intake lift pump that pumps fuel to the high-pressure pump through a fuel filter/water separa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8147992"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2184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WARNING (2 of 2)</a:t>
            </a:r>
            <a:endParaRPr lang="en-US" sz="4800" dirty="0"/>
          </a:p>
        </p:txBody>
      </p:sp>
      <p:sp>
        <p:nvSpPr>
          <p:cNvPr id="3" name="Content Placeholder 2"/>
          <p:cNvSpPr>
            <a:spLocks noGrp="1"/>
          </p:cNvSpPr>
          <p:nvPr>
            <p:ph idx="1"/>
          </p:nvPr>
        </p:nvSpPr>
        <p:spPr>
          <a:xfrm>
            <a:off x="457200" y="1600200"/>
            <a:ext cx="8610600" cy="4525963"/>
          </a:xfrm>
        </p:spPr>
        <p:txBody>
          <a:bodyPr/>
          <a:lstStyle/>
          <a:p>
            <a:pPr marL="0" indent="0">
              <a:buNone/>
            </a:pPr>
            <a:r>
              <a:rPr lang="en-US" sz="3600" b="1" dirty="0" smtClean="0">
                <a:solidFill>
                  <a:srgbClr val="FF0000"/>
                </a:solidFill>
              </a:rPr>
              <a:t>Duel </a:t>
            </a:r>
            <a:r>
              <a:rPr lang="en-US" sz="3600" b="1" dirty="0">
                <a:solidFill>
                  <a:srgbClr val="FF0000"/>
                </a:solidFill>
              </a:rPr>
              <a:t>system may be under extreme </a:t>
            </a:r>
            <a:r>
              <a:rPr lang="en-US" sz="3600" b="1" dirty="0" smtClean="0">
                <a:solidFill>
                  <a:srgbClr val="FF0000"/>
                </a:solidFill>
              </a:rPr>
              <a:t>pressure 30,000 </a:t>
            </a:r>
            <a:r>
              <a:rPr lang="en-US" sz="3600" b="1" dirty="0">
                <a:solidFill>
                  <a:srgbClr val="FF0000"/>
                </a:solidFill>
              </a:rPr>
              <a:t>PSI (2,086 BAR). Do not open </a:t>
            </a:r>
            <a:r>
              <a:rPr lang="en-US" sz="3600" b="1" dirty="0" smtClean="0">
                <a:solidFill>
                  <a:srgbClr val="FF0000"/>
                </a:solidFill>
              </a:rPr>
              <a:t>high pressure fuel </a:t>
            </a:r>
            <a:r>
              <a:rPr lang="en-US" sz="3600" b="1" dirty="0">
                <a:solidFill>
                  <a:srgbClr val="FF0000"/>
                </a:solidFill>
              </a:rPr>
              <a:t>system with </a:t>
            </a:r>
            <a:r>
              <a:rPr lang="en-US" sz="3600" b="1" dirty="0" smtClean="0">
                <a:solidFill>
                  <a:srgbClr val="FF0000"/>
                </a:solidFill>
              </a:rPr>
              <a:t>engine </a:t>
            </a:r>
            <a:r>
              <a:rPr lang="en-US" sz="3600" b="1" dirty="0">
                <a:solidFill>
                  <a:srgbClr val="FF0000"/>
                </a:solidFill>
              </a:rPr>
              <a:t>running</a:t>
            </a:r>
            <a:r>
              <a:rPr lang="en-US" sz="3600" b="1" dirty="0" smtClean="0">
                <a:solidFill>
                  <a:srgbClr val="FF0000"/>
                </a:solidFill>
              </a:rPr>
              <a:t>.  Engine </a:t>
            </a:r>
            <a:r>
              <a:rPr lang="en-US" sz="3600" b="1" dirty="0">
                <a:solidFill>
                  <a:srgbClr val="FF0000"/>
                </a:solidFill>
              </a:rPr>
              <a:t>operation causes high-fuel pressure</a:t>
            </a:r>
            <a:r>
              <a:rPr lang="en-US" sz="3600" b="1" dirty="0" smtClean="0">
                <a:solidFill>
                  <a:srgbClr val="FF0000"/>
                </a:solidFill>
              </a:rPr>
              <a:t>.  High-pressure </a:t>
            </a:r>
            <a:r>
              <a:rPr lang="en-US" sz="3600" b="1" dirty="0">
                <a:solidFill>
                  <a:srgbClr val="FF0000"/>
                </a:solidFill>
              </a:rPr>
              <a:t>fuel spray can cause </a:t>
            </a:r>
            <a:r>
              <a:rPr lang="en-US" sz="3600" b="1" dirty="0" smtClean="0">
                <a:solidFill>
                  <a:srgbClr val="FF0000"/>
                </a:solidFill>
              </a:rPr>
              <a:t>serious injury or </a:t>
            </a:r>
            <a:r>
              <a:rPr lang="en-US" sz="3600" b="1" dirty="0">
                <a:solidFill>
                  <a:srgbClr val="FF0000"/>
                </a:solidFill>
              </a:rPr>
              <a:t>death. </a:t>
            </a:r>
          </a:p>
        </p:txBody>
      </p:sp>
    </p:spTree>
    <p:extLst>
      <p:ext uri="{BB962C8B-B14F-4D97-AF65-F5344CB8AC3E}">
        <p14:creationId xmlns:p14="http://schemas.microsoft.com/office/powerpoint/2010/main" val="3625419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2800" dirty="0"/>
              <a:t>HIGH-PRESSURE </a:t>
            </a:r>
            <a:r>
              <a:rPr lang="en-US" sz="2800" dirty="0" smtClean="0"/>
              <a:t>COMMON RAIL </a:t>
            </a:r>
            <a:r>
              <a:rPr lang="en-US" sz="2800" dirty="0"/>
              <a:t>(HPCR) FUEL </a:t>
            </a:r>
            <a:r>
              <a:rPr lang="en-US" sz="2800" dirty="0" smtClean="0"/>
              <a:t>SYSTEM SERVICE PROCEDURES ( 2 of 2)</a:t>
            </a:r>
            <a:endParaRPr lang="en-US" sz="2800" dirty="0"/>
          </a:p>
        </p:txBody>
      </p:sp>
      <p:sp>
        <p:nvSpPr>
          <p:cNvPr id="3" name="Content Placeholder 2"/>
          <p:cNvSpPr>
            <a:spLocks noGrp="1"/>
          </p:cNvSpPr>
          <p:nvPr>
            <p:ph idx="1"/>
          </p:nvPr>
        </p:nvSpPr>
        <p:spPr>
          <a:xfrm>
            <a:off x="457200" y="1600200"/>
            <a:ext cx="5029200" cy="4525963"/>
          </a:xfrm>
        </p:spPr>
        <p:txBody>
          <a:bodyPr/>
          <a:lstStyle/>
          <a:p>
            <a:r>
              <a:rPr lang="en-US" b="1" dirty="0" smtClean="0">
                <a:solidFill>
                  <a:srgbClr val="0000FF"/>
                </a:solidFill>
              </a:rPr>
              <a:t>High-Pressure Fuel System Leaks </a:t>
            </a:r>
          </a:p>
          <a:p>
            <a:pPr lvl="1"/>
            <a:r>
              <a:rPr lang="en-US" dirty="0" smtClean="0"/>
              <a:t>Difficult &amp; dangerous to locate</a:t>
            </a:r>
          </a:p>
          <a:p>
            <a:pPr lvl="2"/>
            <a:r>
              <a:rPr lang="en-US" dirty="0"/>
              <a:t>Diagnostic </a:t>
            </a:r>
            <a:r>
              <a:rPr lang="en-US" dirty="0" smtClean="0"/>
              <a:t>Process </a:t>
            </a:r>
            <a:r>
              <a:rPr lang="en-US" dirty="0"/>
              <a:t>#1: Many manufacturers’ instructions </a:t>
            </a:r>
            <a:r>
              <a:rPr lang="en-US" dirty="0" smtClean="0"/>
              <a:t>recommend using </a:t>
            </a:r>
            <a:r>
              <a:rPr lang="en-US" dirty="0"/>
              <a:t>a piece of cardboard to find the </a:t>
            </a:r>
            <a:r>
              <a:rPr lang="en-US" dirty="0" smtClean="0"/>
              <a:t>fuel leak</a:t>
            </a:r>
          </a:p>
          <a:p>
            <a:pPr lvl="2"/>
            <a:r>
              <a:rPr lang="en-US" dirty="0" smtClean="0"/>
              <a:t>Diagnostic </a:t>
            </a:r>
            <a:r>
              <a:rPr lang="en-US" dirty="0"/>
              <a:t>Process #2:dye should be added to </a:t>
            </a:r>
            <a:r>
              <a:rPr lang="en-US" dirty="0" smtClean="0"/>
              <a:t>fuel </a:t>
            </a:r>
            <a:r>
              <a:rPr lang="en-US" dirty="0"/>
              <a:t>system.</a:t>
            </a:r>
          </a:p>
          <a:p>
            <a:pPr lvl="2"/>
            <a:endParaRPr lang="en-US" dirty="0"/>
          </a:p>
        </p:txBody>
      </p:sp>
      <p:pic>
        <p:nvPicPr>
          <p:cNvPr id="5" name="Picture 4" descr="A photo shows an AutoPRO oil and fuel systems UV dye bottle. "/>
          <p:cNvPicPr>
            <a:picLocks noChangeAspect="1"/>
          </p:cNvPicPr>
          <p:nvPr/>
        </p:nvPicPr>
        <p:blipFill>
          <a:blip r:embed="rId2"/>
          <a:stretch>
            <a:fillRect/>
          </a:stretch>
        </p:blipFill>
        <p:spPr>
          <a:xfrm>
            <a:off x="6096000" y="1447800"/>
            <a:ext cx="2666042" cy="4876800"/>
          </a:xfrm>
          <a:prstGeom prst="rect">
            <a:avLst/>
          </a:prstGeom>
        </p:spPr>
      </p:pic>
    </p:spTree>
    <p:extLst>
      <p:ext uri="{BB962C8B-B14F-4D97-AF65-F5344CB8AC3E}">
        <p14:creationId xmlns:p14="http://schemas.microsoft.com/office/powerpoint/2010/main" val="1648921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13–22 Fuel system fluorescent dye is readily available</a:t>
            </a:r>
            <a:r>
              <a:rPr lang="en-US" sz="2400" dirty="0" smtClean="0"/>
              <a:t>. In </a:t>
            </a:r>
            <a:r>
              <a:rPr lang="en-US" sz="2400" dirty="0"/>
              <a:t>many cases, the dye can be used for more than </a:t>
            </a:r>
            <a:r>
              <a:rPr lang="en-US" sz="2400" dirty="0" smtClean="0"/>
              <a:t>one system</a:t>
            </a:r>
            <a:r>
              <a:rPr lang="en-US" sz="2400" dirty="0"/>
              <a:t>.</a:t>
            </a:r>
          </a:p>
        </p:txBody>
      </p:sp>
      <p:pic>
        <p:nvPicPr>
          <p:cNvPr id="4" name="Picture 3" descr="A photo shows an AutoPRO oil and fuel systems UV dye bottle. "/>
          <p:cNvPicPr>
            <a:picLocks noChangeAspect="1"/>
          </p:cNvPicPr>
          <p:nvPr/>
        </p:nvPicPr>
        <p:blipFill>
          <a:blip r:embed="rId2"/>
          <a:stretch>
            <a:fillRect/>
          </a:stretch>
        </p:blipFill>
        <p:spPr>
          <a:xfrm>
            <a:off x="3048000" y="1371600"/>
            <a:ext cx="2749357" cy="5029200"/>
          </a:xfrm>
          <a:prstGeom prst="rect">
            <a:avLst/>
          </a:prstGeom>
        </p:spPr>
      </p:pic>
    </p:spTree>
    <p:extLst>
      <p:ext uri="{BB962C8B-B14F-4D97-AF65-F5344CB8AC3E}">
        <p14:creationId xmlns:p14="http://schemas.microsoft.com/office/powerpoint/2010/main" val="4024462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13–23 Using a black light, </a:t>
            </a:r>
            <a:r>
              <a:rPr lang="en-US" sz="2800" dirty="0" smtClean="0"/>
              <a:t>fluorescent </a:t>
            </a:r>
            <a:r>
              <a:rPr lang="en-US" sz="2800" dirty="0"/>
              <a:t>dye is </a:t>
            </a:r>
            <a:r>
              <a:rPr lang="en-US" sz="2800" dirty="0" smtClean="0"/>
              <a:t>visible at </a:t>
            </a:r>
            <a:r>
              <a:rPr lang="en-US" sz="2800" dirty="0"/>
              <a:t>the location of </a:t>
            </a:r>
            <a:r>
              <a:rPr lang="en-US" sz="2800" dirty="0" smtClean="0"/>
              <a:t>high-pressure </a:t>
            </a:r>
            <a:r>
              <a:rPr lang="en-US" sz="2800" dirty="0"/>
              <a:t>fuel leak.</a:t>
            </a:r>
          </a:p>
        </p:txBody>
      </p:sp>
      <p:pic>
        <p:nvPicPr>
          <p:cNvPr id="22530" name="Picture 2" descr="A photo shows high-pressure fuel leak in a high-pressure common rail. The photo shows fluorescent dye visible at the location of leak under a black 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623" y="1417864"/>
            <a:ext cx="3362325"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1736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62" name="Title"/>
          <p:cNvSpPr>
            <a:spLocks noGrp="1" noChangeArrowheads="1"/>
          </p:cNvSpPr>
          <p:nvPr>
            <p:ph type="title"/>
          </p:nvPr>
        </p:nvSpPr>
        <p:spPr>
          <a:noFill/>
          <a:ln/>
        </p:spPr>
        <p:txBody>
          <a:bodyPr/>
          <a:lstStyle/>
          <a:p>
            <a:r>
              <a:rPr lang="en-US" altLang="en-US" dirty="0"/>
              <a:t>Case of </a:t>
            </a:r>
            <a:r>
              <a:rPr lang="en-US" altLang="en-US" dirty="0" smtClean="0"/>
              <a:t>High-Pressure </a:t>
            </a:r>
            <a:r>
              <a:rPr lang="en-US" altLang="en-US" dirty="0"/>
              <a:t>Fuel System</a:t>
            </a:r>
            <a:br>
              <a:rPr lang="en-US" altLang="en-US" dirty="0"/>
            </a:br>
            <a:r>
              <a:rPr lang="en-US" altLang="en-US" dirty="0"/>
              <a:t>Components </a:t>
            </a:r>
            <a:r>
              <a:rPr lang="en-US" altLang="en-US" dirty="0" smtClean="0"/>
              <a:t>Failure </a:t>
            </a:r>
            <a:r>
              <a:rPr lang="en-US" altLang="en-US" dirty="0" smtClean="0"/>
              <a:t>(</a:t>
            </a:r>
            <a:r>
              <a:rPr lang="en-US" altLang="en-US" dirty="0"/>
              <a:t>2</a:t>
            </a:r>
            <a:r>
              <a:rPr lang="en-US" altLang="en-US" dirty="0" smtClean="0"/>
              <a:t> </a:t>
            </a:r>
            <a:r>
              <a:rPr lang="en-US" altLang="en-US" dirty="0" smtClean="0"/>
              <a:t>of </a:t>
            </a:r>
            <a:r>
              <a:rPr lang="en-US" altLang="en-US" dirty="0"/>
              <a:t>3</a:t>
            </a:r>
            <a:r>
              <a:rPr lang="en-US" altLang="en-US" dirty="0" smtClean="0"/>
              <a:t>) </a:t>
            </a:r>
            <a:endParaRPr lang="en-US" altLang="en-US" dirty="0"/>
          </a:p>
        </p:txBody>
      </p:sp>
      <p:pic>
        <p:nvPicPr>
          <p:cNvPr id="2754563" name="Picture 3" descr="realworldf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754564" name="Rectangle 4"/>
          <p:cNvSpPr>
            <a:spLocks noGrp="1" noChangeArrowheads="1"/>
          </p:cNvSpPr>
          <p:nvPr>
            <p:ph type="body" idx="1"/>
          </p:nvPr>
        </p:nvSpPr>
        <p:spPr>
          <a:xfrm>
            <a:off x="304800" y="1981200"/>
            <a:ext cx="8610600" cy="4191000"/>
          </a:xfrm>
          <a:noFill/>
          <a:ln/>
        </p:spPr>
        <p:txBody>
          <a:bodyPr/>
          <a:lstStyle/>
          <a:p>
            <a:pPr marL="0" indent="0">
              <a:lnSpc>
                <a:spcPct val="90000"/>
              </a:lnSpc>
              <a:buNone/>
            </a:pPr>
            <a:r>
              <a:rPr lang="en-US" altLang="en-US" sz="2400" dirty="0"/>
              <a:t>2012 Ford </a:t>
            </a:r>
            <a:r>
              <a:rPr lang="en-US" altLang="en-US" sz="2400" dirty="0" smtClean="0"/>
              <a:t>with </a:t>
            </a:r>
            <a:r>
              <a:rPr lang="en-US" altLang="en-US" sz="2400" dirty="0"/>
              <a:t>a 6.7 liter </a:t>
            </a:r>
            <a:r>
              <a:rPr lang="en-US" altLang="en-US" sz="2400" dirty="0" smtClean="0"/>
              <a:t>Power  Stroke </a:t>
            </a:r>
            <a:r>
              <a:rPr lang="en-US" altLang="en-US" sz="2400" dirty="0"/>
              <a:t>diesel engine </a:t>
            </a:r>
            <a:r>
              <a:rPr lang="en-US" altLang="en-US" sz="2400" dirty="0" smtClean="0"/>
              <a:t>in </a:t>
            </a:r>
            <a:r>
              <a:rPr lang="en-US" altLang="en-US" sz="2400" dirty="0"/>
              <a:t>the shop </a:t>
            </a:r>
            <a:r>
              <a:rPr lang="en-US" altLang="en-US" sz="2400" dirty="0" smtClean="0"/>
              <a:t>with complaint </a:t>
            </a:r>
            <a:r>
              <a:rPr lang="en-US" altLang="en-US" sz="2400" dirty="0"/>
              <a:t>of being hard to start and </a:t>
            </a:r>
            <a:r>
              <a:rPr lang="en-US" altLang="en-US" sz="2400" dirty="0" smtClean="0"/>
              <a:t>running rough</a:t>
            </a:r>
            <a:r>
              <a:rPr lang="en-US" altLang="en-US" sz="2400" dirty="0"/>
              <a:t>. </a:t>
            </a:r>
            <a:r>
              <a:rPr lang="en-US" altLang="en-US" sz="2400" dirty="0" smtClean="0"/>
              <a:t>MIL illuminated. DTC P1292 (</a:t>
            </a:r>
            <a:r>
              <a:rPr lang="en-US" altLang="en-US" sz="2400" dirty="0"/>
              <a:t>injector shorted to voltage or ground</a:t>
            </a:r>
            <a:r>
              <a:rPr lang="en-US" altLang="en-US" sz="2400" dirty="0" smtClean="0"/>
              <a:t>) found. </a:t>
            </a:r>
            <a:r>
              <a:rPr lang="en-US" altLang="en-US" sz="2400" dirty="0"/>
              <a:t>A test of </a:t>
            </a:r>
            <a:r>
              <a:rPr lang="en-US" altLang="en-US" sz="2400" dirty="0" smtClean="0"/>
              <a:t>the high-pressure </a:t>
            </a:r>
            <a:r>
              <a:rPr lang="en-US" altLang="en-US" sz="2400" dirty="0"/>
              <a:t>fuel system return volume to </a:t>
            </a:r>
            <a:r>
              <a:rPr lang="en-US" altLang="en-US" sz="2400" dirty="0" smtClean="0"/>
              <a:t>tank revealed </a:t>
            </a:r>
            <a:r>
              <a:rPr lang="en-US" altLang="en-US" sz="2400" dirty="0"/>
              <a:t>an amount above specifications. It </a:t>
            </a:r>
            <a:r>
              <a:rPr lang="en-US" altLang="en-US" sz="2400" dirty="0" smtClean="0"/>
              <a:t>was determined </a:t>
            </a:r>
            <a:r>
              <a:rPr lang="en-US" altLang="en-US" sz="2400" dirty="0"/>
              <a:t>that the high-return volume was a </a:t>
            </a:r>
            <a:r>
              <a:rPr lang="en-US" altLang="en-US" sz="2400" dirty="0" smtClean="0"/>
              <a:t>result of </a:t>
            </a:r>
            <a:r>
              <a:rPr lang="en-US" altLang="en-US" sz="2400" dirty="0"/>
              <a:t>internal wear in the numerous injectors. </a:t>
            </a:r>
            <a:r>
              <a:rPr lang="en-US" altLang="en-US" sz="2400" dirty="0" smtClean="0"/>
              <a:t>Further investigation </a:t>
            </a:r>
            <a:r>
              <a:rPr lang="en-US" altLang="en-US" sz="2400" dirty="0"/>
              <a:t>revealed that the wear was due to </a:t>
            </a:r>
            <a:r>
              <a:rPr lang="en-US" altLang="en-US" sz="2400" dirty="0" smtClean="0"/>
              <a:t>fuel contamination </a:t>
            </a:r>
            <a:r>
              <a:rPr lang="en-US" altLang="en-US" sz="2400" dirty="0"/>
              <a:t>by </a:t>
            </a:r>
            <a:r>
              <a:rPr lang="en-US" altLang="en-US" sz="2400" dirty="0" smtClean="0"/>
              <a:t>DEF) The presence </a:t>
            </a:r>
            <a:r>
              <a:rPr lang="en-US" altLang="en-US" sz="2400" dirty="0"/>
              <a:t>of DEF in the injectors was also </a:t>
            </a:r>
            <a:r>
              <a:rPr lang="en-US" altLang="en-US" sz="2400" dirty="0" smtClean="0"/>
              <a:t>responsible for </a:t>
            </a:r>
            <a:r>
              <a:rPr lang="en-US" altLang="en-US" sz="2400" dirty="0"/>
              <a:t>the P1292 code. DEF crystals were </a:t>
            </a:r>
            <a:r>
              <a:rPr lang="en-US" altLang="en-US" sz="2400" dirty="0" smtClean="0"/>
              <a:t>found in </a:t>
            </a:r>
            <a:r>
              <a:rPr lang="en-US" altLang="en-US" sz="2400" dirty="0"/>
              <a:t>the primary fuel filter. To correct the condition</a:t>
            </a:r>
            <a:r>
              <a:rPr lang="en-US" altLang="en-US" sz="2400" dirty="0" smtClean="0"/>
              <a:t>, fuel </a:t>
            </a:r>
            <a:r>
              <a:rPr lang="en-US" altLang="en-US" sz="2400" dirty="0"/>
              <a:t>system was cleaned, the fuel filters </a:t>
            </a:r>
            <a:r>
              <a:rPr lang="en-US" altLang="en-US" sz="2400" dirty="0" smtClean="0"/>
              <a:t>were replaced, and </a:t>
            </a:r>
            <a:r>
              <a:rPr lang="en-US" altLang="en-US" sz="2400" dirty="0"/>
              <a:t>all eight injectors were replaced </a:t>
            </a:r>
            <a:r>
              <a:rPr lang="en-US" altLang="en-US" sz="2400" dirty="0" smtClean="0"/>
              <a:t>per the </a:t>
            </a:r>
            <a:r>
              <a:rPr lang="en-US" altLang="en-US" sz="2400" dirty="0"/>
              <a:t>Ford Technical Service Bulletin # 11-10-10.</a:t>
            </a:r>
          </a:p>
        </p:txBody>
      </p:sp>
    </p:spTree>
    <p:extLst>
      <p:ext uri="{BB962C8B-B14F-4D97-AF65-F5344CB8AC3E}">
        <p14:creationId xmlns:p14="http://schemas.microsoft.com/office/powerpoint/2010/main" val="1847851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62" name="Title"/>
          <p:cNvSpPr>
            <a:spLocks noGrp="1" noChangeArrowheads="1"/>
          </p:cNvSpPr>
          <p:nvPr>
            <p:ph type="title"/>
          </p:nvPr>
        </p:nvSpPr>
        <p:spPr>
          <a:noFill/>
          <a:ln/>
        </p:spPr>
        <p:txBody>
          <a:bodyPr/>
          <a:lstStyle/>
          <a:p>
            <a:r>
              <a:rPr lang="en-US" altLang="en-US" dirty="0"/>
              <a:t>Case of </a:t>
            </a:r>
            <a:r>
              <a:rPr lang="en-US" altLang="en-US" dirty="0" smtClean="0"/>
              <a:t>High-Pressure </a:t>
            </a:r>
            <a:r>
              <a:rPr lang="en-US" altLang="en-US" dirty="0"/>
              <a:t>Fuel System</a:t>
            </a:r>
            <a:br>
              <a:rPr lang="en-US" altLang="en-US" dirty="0"/>
            </a:br>
            <a:r>
              <a:rPr lang="en-US" altLang="en-US" dirty="0"/>
              <a:t>Components Failure </a:t>
            </a:r>
            <a:r>
              <a:rPr lang="en-US" altLang="en-US" dirty="0" smtClean="0"/>
              <a:t>(</a:t>
            </a:r>
            <a:r>
              <a:rPr lang="en-US" altLang="en-US" dirty="0"/>
              <a:t>3</a:t>
            </a:r>
            <a:r>
              <a:rPr lang="en-US" altLang="en-US" dirty="0" smtClean="0"/>
              <a:t> of </a:t>
            </a:r>
            <a:r>
              <a:rPr lang="en-US" altLang="en-US" dirty="0"/>
              <a:t>3</a:t>
            </a:r>
            <a:r>
              <a:rPr lang="en-US" altLang="en-US" dirty="0" smtClean="0"/>
              <a:t>) </a:t>
            </a:r>
            <a:endParaRPr lang="en-US" altLang="en-US" dirty="0"/>
          </a:p>
        </p:txBody>
      </p:sp>
      <p:pic>
        <p:nvPicPr>
          <p:cNvPr id="2754563" name="Picture 3" descr="realworldf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754564" name="Rectangle 4"/>
          <p:cNvSpPr>
            <a:spLocks noGrp="1" noChangeArrowheads="1"/>
          </p:cNvSpPr>
          <p:nvPr>
            <p:ph type="body" idx="1"/>
          </p:nvPr>
        </p:nvSpPr>
        <p:spPr>
          <a:xfrm>
            <a:off x="304800" y="1981200"/>
            <a:ext cx="8610600" cy="4191000"/>
          </a:xfrm>
          <a:noFill/>
          <a:ln/>
        </p:spPr>
        <p:txBody>
          <a:bodyPr/>
          <a:lstStyle/>
          <a:p>
            <a:r>
              <a:rPr lang="en-US" sz="3600" b="1" dirty="0">
                <a:solidFill>
                  <a:srgbClr val="0000FF"/>
                </a:solidFill>
              </a:rPr>
              <a:t>Summary</a:t>
            </a:r>
            <a:r>
              <a:rPr lang="en-US" sz="3600" b="1" dirty="0"/>
              <a:t>:</a:t>
            </a:r>
          </a:p>
          <a:p>
            <a:pPr lvl="1"/>
            <a:r>
              <a:rPr lang="en-US" b="1" dirty="0">
                <a:solidFill>
                  <a:srgbClr val="0000FF"/>
                </a:solidFill>
              </a:rPr>
              <a:t>Complaint</a:t>
            </a:r>
            <a:r>
              <a:rPr lang="en-US" dirty="0">
                <a:solidFill>
                  <a:srgbClr val="0000FF"/>
                </a:solidFill>
              </a:rPr>
              <a:t> </a:t>
            </a:r>
            <a:r>
              <a:rPr lang="en-US" dirty="0"/>
              <a:t>– The customer complained </a:t>
            </a:r>
            <a:r>
              <a:rPr lang="en-US" dirty="0" smtClean="0"/>
              <a:t>vehicle was </a:t>
            </a:r>
            <a:r>
              <a:rPr lang="en-US" dirty="0"/>
              <a:t>hard to start, the engine ran rough, and </a:t>
            </a:r>
            <a:r>
              <a:rPr lang="en-US" dirty="0" smtClean="0"/>
              <a:t>the MIL </a:t>
            </a:r>
            <a:r>
              <a:rPr lang="en-US" dirty="0"/>
              <a:t>was illuminated.</a:t>
            </a:r>
          </a:p>
          <a:p>
            <a:pPr lvl="1"/>
            <a:r>
              <a:rPr lang="en-US" b="1" dirty="0" smtClean="0">
                <a:solidFill>
                  <a:srgbClr val="0000FF"/>
                </a:solidFill>
              </a:rPr>
              <a:t>Cause</a:t>
            </a:r>
            <a:r>
              <a:rPr lang="en-US" dirty="0" smtClean="0">
                <a:solidFill>
                  <a:srgbClr val="0000FF"/>
                </a:solidFill>
              </a:rPr>
              <a:t> </a:t>
            </a:r>
            <a:r>
              <a:rPr lang="en-US" dirty="0"/>
              <a:t>– The failure was a result of diesel </a:t>
            </a:r>
            <a:r>
              <a:rPr lang="en-US" dirty="0" smtClean="0"/>
              <a:t>exhaust fluid </a:t>
            </a:r>
            <a:r>
              <a:rPr lang="en-US" dirty="0"/>
              <a:t>(DEF) in the fuel system.</a:t>
            </a:r>
          </a:p>
          <a:p>
            <a:pPr lvl="1"/>
            <a:r>
              <a:rPr lang="en-US" b="1" dirty="0" smtClean="0">
                <a:solidFill>
                  <a:srgbClr val="0000FF"/>
                </a:solidFill>
              </a:rPr>
              <a:t>Correction</a:t>
            </a:r>
            <a:r>
              <a:rPr lang="en-US" dirty="0" smtClean="0"/>
              <a:t> </a:t>
            </a:r>
            <a:r>
              <a:rPr lang="en-US" dirty="0"/>
              <a:t>– Per the Ford TSB #11-10-10, </a:t>
            </a:r>
            <a:r>
              <a:rPr lang="en-US" dirty="0" smtClean="0"/>
              <a:t>fuel system </a:t>
            </a:r>
            <a:r>
              <a:rPr lang="en-US" dirty="0"/>
              <a:t>was cleaned, the fuel filters were replaced</a:t>
            </a:r>
            <a:r>
              <a:rPr lang="en-US" dirty="0" smtClean="0"/>
              <a:t>, and </a:t>
            </a:r>
            <a:r>
              <a:rPr lang="en-US" dirty="0"/>
              <a:t>all eight injectors were replaced.</a:t>
            </a:r>
            <a:endParaRPr lang="en-US" altLang="en-US" sz="8000" dirty="0"/>
          </a:p>
        </p:txBody>
      </p:sp>
    </p:spTree>
    <p:extLst>
      <p:ext uri="{BB962C8B-B14F-4D97-AF65-F5344CB8AC3E}">
        <p14:creationId xmlns:p14="http://schemas.microsoft.com/office/powerpoint/2010/main" val="4266650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62" name="Title"/>
          <p:cNvSpPr>
            <a:spLocks noGrp="1" noChangeArrowheads="1"/>
          </p:cNvSpPr>
          <p:nvPr>
            <p:ph type="title"/>
          </p:nvPr>
        </p:nvSpPr>
        <p:spPr>
          <a:xfrm>
            <a:off x="457200" y="215372"/>
            <a:ext cx="8610600" cy="1097280"/>
          </a:xfrm>
          <a:noFill/>
          <a:ln/>
        </p:spPr>
        <p:txBody>
          <a:bodyPr/>
          <a:lstStyle/>
          <a:p>
            <a:r>
              <a:rPr lang="en-US" altLang="en-US" dirty="0"/>
              <a:t>Case of the Multiple Injector Washers (1 </a:t>
            </a:r>
            <a:r>
              <a:rPr lang="en-US" altLang="en-US" dirty="0" smtClean="0"/>
              <a:t>of </a:t>
            </a:r>
            <a:r>
              <a:rPr lang="en-US" altLang="en-US" dirty="0"/>
              <a:t>2) </a:t>
            </a:r>
          </a:p>
        </p:txBody>
      </p:sp>
      <p:pic>
        <p:nvPicPr>
          <p:cNvPr id="2754563" name="Picture 3" descr="realworldf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754564" name="Rectangle 4"/>
          <p:cNvSpPr>
            <a:spLocks noGrp="1" noChangeArrowheads="1"/>
          </p:cNvSpPr>
          <p:nvPr>
            <p:ph type="body" idx="1"/>
          </p:nvPr>
        </p:nvSpPr>
        <p:spPr>
          <a:xfrm>
            <a:off x="304800" y="1981200"/>
            <a:ext cx="8610600" cy="4191000"/>
          </a:xfrm>
          <a:noFill/>
          <a:ln/>
        </p:spPr>
        <p:txBody>
          <a:bodyPr/>
          <a:lstStyle/>
          <a:p>
            <a:pPr marL="0" indent="0">
              <a:lnSpc>
                <a:spcPct val="90000"/>
              </a:lnSpc>
              <a:buNone/>
            </a:pPr>
            <a:r>
              <a:rPr lang="en-US" altLang="en-US" sz="2500" dirty="0"/>
              <a:t>2009 Dodge Ram with </a:t>
            </a:r>
            <a:r>
              <a:rPr lang="en-US" altLang="en-US" sz="2500" dirty="0" smtClean="0"/>
              <a:t>5.9 </a:t>
            </a:r>
            <a:r>
              <a:rPr lang="en-US" altLang="en-US" sz="2500" dirty="0"/>
              <a:t>liter </a:t>
            </a:r>
            <a:r>
              <a:rPr lang="en-US" altLang="en-US" sz="2500" dirty="0" smtClean="0"/>
              <a:t>Cummins in </a:t>
            </a:r>
            <a:r>
              <a:rPr lang="en-US" altLang="en-US" sz="2500" dirty="0"/>
              <a:t>the shop with a complaint of hard to start </a:t>
            </a:r>
            <a:r>
              <a:rPr lang="en-US" altLang="en-US" sz="2500" dirty="0" smtClean="0"/>
              <a:t>and lack </a:t>
            </a:r>
            <a:r>
              <a:rPr lang="en-US" altLang="en-US" sz="2500" dirty="0"/>
              <a:t>of power on acceleration. The vehicle had </a:t>
            </a:r>
            <a:r>
              <a:rPr lang="en-US" altLang="en-US" sz="2500" dirty="0" smtClean="0"/>
              <a:t>all 6 </a:t>
            </a:r>
            <a:r>
              <a:rPr lang="en-US" altLang="en-US" sz="2500" dirty="0"/>
              <a:t>injectors replaced recently at another shop. A </a:t>
            </a:r>
            <a:r>
              <a:rPr lang="en-US" altLang="en-US" sz="2500" dirty="0" smtClean="0"/>
              <a:t>test of fuel </a:t>
            </a:r>
            <a:r>
              <a:rPr lang="en-US" altLang="en-US" sz="2500" dirty="0"/>
              <a:t>return volume indicated an abnormally </a:t>
            </a:r>
            <a:r>
              <a:rPr lang="en-US" altLang="en-US" sz="2500" dirty="0" smtClean="0"/>
              <a:t>high return </a:t>
            </a:r>
            <a:r>
              <a:rPr lang="en-US" altLang="en-US" sz="2500" dirty="0"/>
              <a:t>volume. After removing all six of the </a:t>
            </a:r>
            <a:r>
              <a:rPr lang="en-US" altLang="en-US" sz="2500" dirty="0" smtClean="0"/>
              <a:t>previously installed </a:t>
            </a:r>
            <a:r>
              <a:rPr lang="en-US" altLang="en-US" sz="2500" dirty="0"/>
              <a:t>injectors, the number five injector was </a:t>
            </a:r>
            <a:r>
              <a:rPr lang="en-US" altLang="en-US" sz="2500" dirty="0" smtClean="0"/>
              <a:t>found to </a:t>
            </a:r>
            <a:r>
              <a:rPr lang="en-US" altLang="en-US" sz="2500" dirty="0"/>
              <a:t>have </a:t>
            </a:r>
            <a:r>
              <a:rPr lang="en-US" altLang="en-US" sz="2500" dirty="0" smtClean="0"/>
              <a:t>2 sealing </a:t>
            </a:r>
            <a:r>
              <a:rPr lang="en-US" altLang="en-US" sz="2500" dirty="0"/>
              <a:t>washers at the tip. One of </a:t>
            </a:r>
            <a:r>
              <a:rPr lang="en-US" altLang="en-US" sz="2500" dirty="0" smtClean="0"/>
              <a:t>the washers </a:t>
            </a:r>
            <a:r>
              <a:rPr lang="en-US" altLang="en-US" sz="2500" dirty="0"/>
              <a:t>was new and the other washer was </a:t>
            </a:r>
            <a:r>
              <a:rPr lang="en-US" altLang="en-US" sz="2500" dirty="0" smtClean="0"/>
              <a:t>original to </a:t>
            </a:r>
            <a:r>
              <a:rPr lang="en-US" altLang="en-US" sz="2500" dirty="0"/>
              <a:t>the engine and was not removed when the </a:t>
            </a:r>
            <a:r>
              <a:rPr lang="en-US" altLang="en-US" sz="2500" dirty="0" smtClean="0"/>
              <a:t>injector was </a:t>
            </a:r>
            <a:r>
              <a:rPr lang="en-US" altLang="en-US" sz="2500" dirty="0"/>
              <a:t>replaced. The additional washer caused </a:t>
            </a:r>
            <a:r>
              <a:rPr lang="en-US" altLang="en-US" sz="2500" dirty="0" smtClean="0"/>
              <a:t>damage to </a:t>
            </a:r>
            <a:r>
              <a:rPr lang="en-US" altLang="en-US" sz="2500" dirty="0"/>
              <a:t>the new injector and the cylinder head. Both </a:t>
            </a:r>
            <a:r>
              <a:rPr lang="en-US" altLang="en-US" sz="2500" dirty="0" smtClean="0"/>
              <a:t>the cylinder </a:t>
            </a:r>
            <a:r>
              <a:rPr lang="en-US" altLang="en-US" sz="2500" dirty="0"/>
              <a:t>head and the new injector had to be </a:t>
            </a:r>
            <a:r>
              <a:rPr lang="en-US" altLang="en-US" sz="2500" dirty="0" smtClean="0"/>
              <a:t>replaced to </a:t>
            </a:r>
            <a:r>
              <a:rPr lang="en-US" altLang="en-US" sz="2500" dirty="0"/>
              <a:t>solve the customer </a:t>
            </a:r>
            <a:r>
              <a:rPr lang="en-US" altLang="en-US" sz="2500" dirty="0" smtClean="0"/>
              <a:t>concern: </a:t>
            </a:r>
            <a:r>
              <a:rPr lang="en-US" altLang="en-US" sz="2400" b="1" dirty="0" smtClean="0">
                <a:solidFill>
                  <a:srgbClr val="0000FF"/>
                </a:solidFill>
              </a:rPr>
              <a:t>FIGURE 13-24</a:t>
            </a:r>
            <a:endParaRPr lang="en-US" altLang="en-US" sz="2400" b="1" dirty="0">
              <a:solidFill>
                <a:srgbClr val="0000FF"/>
              </a:solidFill>
            </a:endParaRPr>
          </a:p>
        </p:txBody>
      </p:sp>
    </p:spTree>
    <p:extLst>
      <p:ext uri="{BB962C8B-B14F-4D97-AF65-F5344CB8AC3E}">
        <p14:creationId xmlns:p14="http://schemas.microsoft.com/office/powerpoint/2010/main" val="1631962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62" name="Title"/>
          <p:cNvSpPr>
            <a:spLocks noGrp="1" noChangeArrowheads="1"/>
          </p:cNvSpPr>
          <p:nvPr>
            <p:ph type="title"/>
          </p:nvPr>
        </p:nvSpPr>
        <p:spPr>
          <a:xfrm>
            <a:off x="457200" y="215372"/>
            <a:ext cx="8458200" cy="1097280"/>
          </a:xfrm>
          <a:noFill/>
          <a:ln/>
        </p:spPr>
        <p:txBody>
          <a:bodyPr/>
          <a:lstStyle/>
          <a:p>
            <a:r>
              <a:rPr lang="en-US" altLang="en-US" dirty="0"/>
              <a:t>Case of the Multiple Injector </a:t>
            </a:r>
            <a:r>
              <a:rPr lang="en-US" altLang="en-US" dirty="0" smtClean="0"/>
              <a:t>Washers (</a:t>
            </a:r>
            <a:r>
              <a:rPr lang="en-US" altLang="en-US" dirty="0"/>
              <a:t>2</a:t>
            </a:r>
            <a:r>
              <a:rPr lang="en-US" altLang="en-US" dirty="0" smtClean="0"/>
              <a:t>of </a:t>
            </a:r>
            <a:r>
              <a:rPr lang="en-US" altLang="en-US" dirty="0"/>
              <a:t>2) </a:t>
            </a:r>
          </a:p>
        </p:txBody>
      </p:sp>
      <p:pic>
        <p:nvPicPr>
          <p:cNvPr id="2754563" name="Picture 3" descr="realworldf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754564" name="Rectangle 4"/>
          <p:cNvSpPr>
            <a:spLocks noGrp="1" noChangeArrowheads="1"/>
          </p:cNvSpPr>
          <p:nvPr>
            <p:ph type="body" idx="1"/>
          </p:nvPr>
        </p:nvSpPr>
        <p:spPr>
          <a:xfrm>
            <a:off x="304800" y="1981200"/>
            <a:ext cx="8610600" cy="4191000"/>
          </a:xfrm>
          <a:noFill/>
          <a:ln/>
        </p:spPr>
        <p:txBody>
          <a:bodyPr/>
          <a:lstStyle/>
          <a:p>
            <a:r>
              <a:rPr lang="en-US" sz="3600" b="1" dirty="0">
                <a:solidFill>
                  <a:srgbClr val="0000FF"/>
                </a:solidFill>
              </a:rPr>
              <a:t>Summary</a:t>
            </a:r>
            <a:r>
              <a:rPr lang="en-US" sz="3600" b="1" dirty="0"/>
              <a:t>:</a:t>
            </a:r>
          </a:p>
          <a:p>
            <a:pPr lvl="1"/>
            <a:r>
              <a:rPr lang="en-US" sz="2800" b="1" dirty="0">
                <a:solidFill>
                  <a:srgbClr val="0000FF"/>
                </a:solidFill>
              </a:rPr>
              <a:t>Complaint</a:t>
            </a:r>
            <a:r>
              <a:rPr lang="en-US" sz="2800" dirty="0">
                <a:solidFill>
                  <a:srgbClr val="0000FF"/>
                </a:solidFill>
              </a:rPr>
              <a:t> </a:t>
            </a:r>
            <a:r>
              <a:rPr lang="en-US" sz="2800" dirty="0"/>
              <a:t>– customer </a:t>
            </a:r>
            <a:r>
              <a:rPr lang="en-US" sz="2800" dirty="0" smtClean="0"/>
              <a:t>complained vehicle was </a:t>
            </a:r>
            <a:r>
              <a:rPr lang="en-US" sz="2800" dirty="0"/>
              <a:t>hard to start and lacked power </a:t>
            </a:r>
            <a:r>
              <a:rPr lang="en-US" sz="2800" dirty="0" smtClean="0"/>
              <a:t>on acceleration</a:t>
            </a:r>
            <a:endParaRPr lang="en-US" sz="2800" dirty="0"/>
          </a:p>
          <a:p>
            <a:pPr lvl="1"/>
            <a:r>
              <a:rPr lang="en-US" sz="2800" b="1" dirty="0" smtClean="0">
                <a:solidFill>
                  <a:srgbClr val="0000FF"/>
                </a:solidFill>
              </a:rPr>
              <a:t>Cause</a:t>
            </a:r>
            <a:r>
              <a:rPr lang="en-US" sz="2800" dirty="0" smtClean="0">
                <a:solidFill>
                  <a:srgbClr val="0000FF"/>
                </a:solidFill>
              </a:rPr>
              <a:t> </a:t>
            </a:r>
            <a:r>
              <a:rPr lang="en-US" sz="2800" dirty="0"/>
              <a:t>– number five replacement injector </a:t>
            </a:r>
            <a:r>
              <a:rPr lang="en-US" sz="2800" dirty="0" smtClean="0"/>
              <a:t>was installed </a:t>
            </a:r>
            <a:r>
              <a:rPr lang="en-US" sz="2800" dirty="0"/>
              <a:t>with two sealing washers (the original </a:t>
            </a:r>
            <a:r>
              <a:rPr lang="en-US" sz="2800" dirty="0" smtClean="0"/>
              <a:t>and replacement</a:t>
            </a:r>
            <a:r>
              <a:rPr lang="en-US" sz="2800" dirty="0"/>
              <a:t>), causing damage to the </a:t>
            </a:r>
            <a:r>
              <a:rPr lang="en-US" sz="2800" dirty="0" smtClean="0"/>
              <a:t>cylinder head </a:t>
            </a:r>
            <a:r>
              <a:rPr lang="en-US" sz="2800" dirty="0"/>
              <a:t>and the </a:t>
            </a:r>
            <a:r>
              <a:rPr lang="en-US" sz="2800" dirty="0" smtClean="0"/>
              <a:t>injector</a:t>
            </a:r>
            <a:endParaRPr lang="en-US" sz="2800" dirty="0"/>
          </a:p>
          <a:p>
            <a:pPr lvl="1"/>
            <a:r>
              <a:rPr lang="en-US" sz="2800" b="1" dirty="0" smtClean="0">
                <a:solidFill>
                  <a:srgbClr val="0000FF"/>
                </a:solidFill>
              </a:rPr>
              <a:t>Correction</a:t>
            </a:r>
            <a:r>
              <a:rPr lang="en-US" sz="2800" dirty="0" smtClean="0"/>
              <a:t> </a:t>
            </a:r>
            <a:r>
              <a:rPr lang="en-US" sz="2800" dirty="0"/>
              <a:t>– cylinder head and the </a:t>
            </a:r>
            <a:r>
              <a:rPr lang="en-US" sz="2800" dirty="0" smtClean="0"/>
              <a:t>injector were </a:t>
            </a:r>
            <a:r>
              <a:rPr lang="en-US" sz="2800" dirty="0"/>
              <a:t>both </a:t>
            </a:r>
            <a:r>
              <a:rPr lang="en-US" sz="2800" dirty="0" smtClean="0"/>
              <a:t>replaced</a:t>
            </a:r>
            <a:endParaRPr lang="en-US" altLang="en-US" sz="8000" dirty="0"/>
          </a:p>
        </p:txBody>
      </p:sp>
    </p:spTree>
    <p:extLst>
      <p:ext uri="{BB962C8B-B14F-4D97-AF65-F5344CB8AC3E}">
        <p14:creationId xmlns:p14="http://schemas.microsoft.com/office/powerpoint/2010/main" val="3884232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13–24 </a:t>
            </a:r>
            <a:r>
              <a:rPr lang="en-US" sz="2400" dirty="0" smtClean="0"/>
              <a:t> failure </a:t>
            </a:r>
            <a:r>
              <a:rPr lang="en-US" sz="2400" dirty="0"/>
              <a:t>to install </a:t>
            </a:r>
            <a:r>
              <a:rPr lang="en-US" sz="2400" dirty="0" smtClean="0"/>
              <a:t>injector </a:t>
            </a:r>
            <a:r>
              <a:rPr lang="en-US" sz="2400" dirty="0"/>
              <a:t>with its </a:t>
            </a:r>
            <a:r>
              <a:rPr lang="en-US" sz="2400" dirty="0" smtClean="0"/>
              <a:t>sealing washers </a:t>
            </a:r>
            <a:r>
              <a:rPr lang="en-US" sz="2400" dirty="0"/>
              <a:t>properly can lead to leakage and system </a:t>
            </a:r>
            <a:r>
              <a:rPr lang="en-US" sz="2400" dirty="0" smtClean="0"/>
              <a:t>performance problems</a:t>
            </a:r>
            <a:r>
              <a:rPr lang="en-US" sz="2400" dirty="0"/>
              <a:t>.</a:t>
            </a:r>
          </a:p>
        </p:txBody>
      </p:sp>
      <p:pic>
        <p:nvPicPr>
          <p:cNvPr id="23554" name="Picture 2" descr="A photo shows the parts of an injector. An injector resembles a stepped cylinder and has an injector body at the middle and a pointed injector nozzle at the right tip. A new sealing washer is placed along the old sealing washer before the injector nozz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17" y="1526722"/>
            <a:ext cx="7497766" cy="380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7357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2800" dirty="0"/>
              <a:t>HIGH-PRESSURE </a:t>
            </a:r>
            <a:r>
              <a:rPr lang="en-US" sz="2800" dirty="0" smtClean="0"/>
              <a:t>COMMON RAIL </a:t>
            </a:r>
            <a:r>
              <a:rPr lang="en-US" sz="2800" dirty="0"/>
              <a:t>(HPCR) FUEL </a:t>
            </a:r>
            <a:r>
              <a:rPr lang="en-US" sz="2800" dirty="0" smtClean="0"/>
              <a:t>SYSTEM SERVICE PROCEDURES ( 3 of 3)</a:t>
            </a:r>
            <a:endParaRPr lang="en-US" sz="2800" dirty="0"/>
          </a:p>
        </p:txBody>
      </p:sp>
      <p:sp>
        <p:nvSpPr>
          <p:cNvPr id="3" name="Content Placeholder 2"/>
          <p:cNvSpPr>
            <a:spLocks noGrp="1"/>
          </p:cNvSpPr>
          <p:nvPr>
            <p:ph idx="1"/>
          </p:nvPr>
        </p:nvSpPr>
        <p:spPr>
          <a:xfrm>
            <a:off x="457200" y="1600200"/>
            <a:ext cx="8610600" cy="4525963"/>
          </a:xfrm>
        </p:spPr>
        <p:txBody>
          <a:bodyPr/>
          <a:lstStyle/>
          <a:p>
            <a:r>
              <a:rPr lang="en-US" b="1" dirty="0" smtClean="0">
                <a:solidFill>
                  <a:srgbClr val="0000FF"/>
                </a:solidFill>
              </a:rPr>
              <a:t>Injector Replacement</a:t>
            </a:r>
          </a:p>
          <a:p>
            <a:r>
              <a:rPr lang="en-US" b="1" dirty="0" smtClean="0">
                <a:solidFill>
                  <a:srgbClr val="0000FF"/>
                </a:solidFill>
              </a:rPr>
              <a:t>Injector Quantity Adjustment </a:t>
            </a:r>
          </a:p>
          <a:p>
            <a:pPr lvl="1"/>
            <a:r>
              <a:rPr lang="en-US" dirty="0" smtClean="0"/>
              <a:t>Many HPCR </a:t>
            </a:r>
            <a:r>
              <a:rPr lang="en-US" dirty="0"/>
              <a:t>injectors have </a:t>
            </a:r>
            <a:r>
              <a:rPr lang="en-US" dirty="0" smtClean="0"/>
              <a:t>injector classification code </a:t>
            </a:r>
          </a:p>
          <a:p>
            <a:pPr lvl="1"/>
            <a:r>
              <a:rPr lang="en-US" dirty="0" smtClean="0"/>
              <a:t>Assigned </a:t>
            </a:r>
            <a:r>
              <a:rPr lang="en-US" dirty="0"/>
              <a:t>to them at </a:t>
            </a:r>
            <a:r>
              <a:rPr lang="en-US" dirty="0" smtClean="0"/>
              <a:t>time </a:t>
            </a:r>
            <a:r>
              <a:rPr lang="en-US" dirty="0"/>
              <a:t>of manufacturing. </a:t>
            </a:r>
            <a:endParaRPr lang="en-US" dirty="0" smtClean="0"/>
          </a:p>
          <a:p>
            <a:pPr lvl="2"/>
            <a:r>
              <a:rPr lang="en-US" dirty="0" smtClean="0"/>
              <a:t>SEE FIGURE 13–25</a:t>
            </a:r>
          </a:p>
          <a:p>
            <a:r>
              <a:rPr lang="en-US" b="1" dirty="0" smtClean="0">
                <a:solidFill>
                  <a:srgbClr val="0000FF"/>
                </a:solidFill>
              </a:rPr>
              <a:t>HP Pump Replacement </a:t>
            </a:r>
            <a:r>
              <a:rPr lang="en-US" b="1" dirty="0" smtClean="0">
                <a:solidFill>
                  <a:srgbClr val="FF0000"/>
                </a:solidFill>
              </a:rPr>
              <a:t>Page 154 </a:t>
            </a:r>
          </a:p>
          <a:p>
            <a:pPr lvl="1"/>
            <a:r>
              <a:rPr lang="en-US" b="1" dirty="0">
                <a:solidFill>
                  <a:srgbClr val="FF0000"/>
                </a:solidFill>
              </a:rPr>
              <a:t>CAUTION: When servicing </a:t>
            </a:r>
            <a:r>
              <a:rPr lang="en-US" b="1" dirty="0" smtClean="0">
                <a:solidFill>
                  <a:srgbClr val="FF0000"/>
                </a:solidFill>
              </a:rPr>
              <a:t>high-pressure </a:t>
            </a:r>
            <a:r>
              <a:rPr lang="en-US" b="1" dirty="0">
                <a:solidFill>
                  <a:srgbClr val="FF0000"/>
                </a:solidFill>
              </a:rPr>
              <a:t>fuel </a:t>
            </a:r>
            <a:r>
              <a:rPr lang="en-US" b="1" dirty="0" smtClean="0">
                <a:solidFill>
                  <a:srgbClr val="FF0000"/>
                </a:solidFill>
              </a:rPr>
              <a:t>system components</a:t>
            </a:r>
            <a:r>
              <a:rPr lang="en-US" b="1" dirty="0">
                <a:solidFill>
                  <a:srgbClr val="FF0000"/>
                </a:solidFill>
              </a:rPr>
              <a:t>, refer to </a:t>
            </a:r>
            <a:r>
              <a:rPr lang="en-US" b="1" dirty="0" smtClean="0">
                <a:solidFill>
                  <a:srgbClr val="FF0000"/>
                </a:solidFill>
              </a:rPr>
              <a:t>service </a:t>
            </a:r>
            <a:r>
              <a:rPr lang="en-US" b="1" dirty="0">
                <a:solidFill>
                  <a:srgbClr val="FF0000"/>
                </a:solidFill>
              </a:rPr>
              <a:t>information for </a:t>
            </a:r>
            <a:r>
              <a:rPr lang="en-US" b="1" dirty="0" smtClean="0">
                <a:solidFill>
                  <a:srgbClr val="FF0000"/>
                </a:solidFill>
              </a:rPr>
              <a:t>correct reuse </a:t>
            </a:r>
            <a:r>
              <a:rPr lang="en-US" b="1" dirty="0">
                <a:solidFill>
                  <a:srgbClr val="FF0000"/>
                </a:solidFill>
              </a:rPr>
              <a:t>policy. Many components must be replaced </a:t>
            </a:r>
            <a:r>
              <a:rPr lang="en-US" b="1" dirty="0" smtClean="0">
                <a:solidFill>
                  <a:srgbClr val="FF0000"/>
                </a:solidFill>
              </a:rPr>
              <a:t>and cannot </a:t>
            </a:r>
            <a:r>
              <a:rPr lang="en-US" b="1" dirty="0">
                <a:solidFill>
                  <a:srgbClr val="FF0000"/>
                </a:solidFill>
              </a:rPr>
              <a:t>be reused even when no visible damage is noted.</a:t>
            </a:r>
          </a:p>
        </p:txBody>
      </p:sp>
    </p:spTree>
    <p:extLst>
      <p:ext uri="{BB962C8B-B14F-4D97-AF65-F5344CB8AC3E}">
        <p14:creationId xmlns:p14="http://schemas.microsoft.com/office/powerpoint/2010/main" val="252874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WARNING (1 of 2)</a:t>
            </a:r>
            <a:endParaRPr lang="en-US" sz="4800" dirty="0"/>
          </a:p>
        </p:txBody>
      </p:sp>
      <p:sp>
        <p:nvSpPr>
          <p:cNvPr id="3" name="Content Placeholder 2"/>
          <p:cNvSpPr>
            <a:spLocks noGrp="1"/>
          </p:cNvSpPr>
          <p:nvPr>
            <p:ph idx="1"/>
          </p:nvPr>
        </p:nvSpPr>
        <p:spPr>
          <a:xfrm>
            <a:off x="457200" y="1600200"/>
            <a:ext cx="8610600" cy="4525963"/>
          </a:xfrm>
        </p:spPr>
        <p:txBody>
          <a:bodyPr/>
          <a:lstStyle/>
          <a:p>
            <a:pPr marL="0" indent="0">
              <a:buNone/>
            </a:pPr>
            <a:r>
              <a:rPr lang="en-US" sz="3600" b="1" dirty="0" smtClean="0">
                <a:solidFill>
                  <a:srgbClr val="FF0000"/>
                </a:solidFill>
              </a:rPr>
              <a:t>Duel </a:t>
            </a:r>
            <a:r>
              <a:rPr lang="en-US" sz="3600" b="1" dirty="0">
                <a:solidFill>
                  <a:srgbClr val="FF0000"/>
                </a:solidFill>
              </a:rPr>
              <a:t>system may be under extreme </a:t>
            </a:r>
            <a:r>
              <a:rPr lang="en-US" sz="3600" b="1" dirty="0" smtClean="0">
                <a:solidFill>
                  <a:srgbClr val="FF0000"/>
                </a:solidFill>
              </a:rPr>
              <a:t>pressure 30,000 </a:t>
            </a:r>
            <a:r>
              <a:rPr lang="en-US" sz="3600" b="1" dirty="0">
                <a:solidFill>
                  <a:srgbClr val="FF0000"/>
                </a:solidFill>
              </a:rPr>
              <a:t>PSI (2,086 BAR). Do not open </a:t>
            </a:r>
            <a:r>
              <a:rPr lang="en-US" sz="3600" b="1" dirty="0" smtClean="0">
                <a:solidFill>
                  <a:srgbClr val="FF0000"/>
                </a:solidFill>
              </a:rPr>
              <a:t>high pressure fuel </a:t>
            </a:r>
            <a:r>
              <a:rPr lang="en-US" sz="3600" b="1" dirty="0">
                <a:solidFill>
                  <a:srgbClr val="FF0000"/>
                </a:solidFill>
              </a:rPr>
              <a:t>system with </a:t>
            </a:r>
            <a:r>
              <a:rPr lang="en-US" sz="3600" b="1" dirty="0" smtClean="0">
                <a:solidFill>
                  <a:srgbClr val="FF0000"/>
                </a:solidFill>
              </a:rPr>
              <a:t>engine </a:t>
            </a:r>
            <a:r>
              <a:rPr lang="en-US" sz="3600" b="1" dirty="0">
                <a:solidFill>
                  <a:srgbClr val="FF0000"/>
                </a:solidFill>
              </a:rPr>
              <a:t>running</a:t>
            </a:r>
            <a:r>
              <a:rPr lang="en-US" sz="3600" b="1" dirty="0" smtClean="0">
                <a:solidFill>
                  <a:srgbClr val="FF0000"/>
                </a:solidFill>
              </a:rPr>
              <a:t>.  Engine </a:t>
            </a:r>
            <a:r>
              <a:rPr lang="en-US" sz="3600" b="1" dirty="0">
                <a:solidFill>
                  <a:srgbClr val="FF0000"/>
                </a:solidFill>
              </a:rPr>
              <a:t>operation causes high-fuel pressure</a:t>
            </a:r>
            <a:r>
              <a:rPr lang="en-US" sz="3600" b="1" dirty="0" smtClean="0">
                <a:solidFill>
                  <a:srgbClr val="FF0000"/>
                </a:solidFill>
              </a:rPr>
              <a:t>.  High-pressure </a:t>
            </a:r>
            <a:r>
              <a:rPr lang="en-US" sz="3600" b="1" dirty="0">
                <a:solidFill>
                  <a:srgbClr val="FF0000"/>
                </a:solidFill>
              </a:rPr>
              <a:t>fuel spray can cause </a:t>
            </a:r>
            <a:r>
              <a:rPr lang="en-US" sz="3600" b="1" dirty="0" smtClean="0">
                <a:solidFill>
                  <a:srgbClr val="FF0000"/>
                </a:solidFill>
              </a:rPr>
              <a:t>serious injury or </a:t>
            </a:r>
            <a:r>
              <a:rPr lang="en-US" sz="3600" b="1" dirty="0">
                <a:solidFill>
                  <a:srgbClr val="FF0000"/>
                </a:solidFill>
              </a:rPr>
              <a:t>death. </a:t>
            </a:r>
            <a:r>
              <a:rPr lang="en-US" sz="3600" b="1" dirty="0" smtClean="0">
                <a:solidFill>
                  <a:srgbClr val="FF0000"/>
                </a:solidFill>
              </a:rPr>
              <a:t>SEE </a:t>
            </a:r>
            <a:r>
              <a:rPr lang="en-US" sz="3600" b="1" dirty="0">
                <a:solidFill>
                  <a:srgbClr val="FF0000"/>
                </a:solidFill>
              </a:rPr>
              <a:t>FIGURE 13–2.</a:t>
            </a:r>
          </a:p>
        </p:txBody>
      </p:sp>
    </p:spTree>
    <p:extLst>
      <p:ext uri="{BB962C8B-B14F-4D97-AF65-F5344CB8AC3E}">
        <p14:creationId xmlns:p14="http://schemas.microsoft.com/office/powerpoint/2010/main" val="2553197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13–25 </a:t>
            </a:r>
            <a:r>
              <a:rPr lang="en-US" sz="2000" dirty="0" smtClean="0"/>
              <a:t>calibration </a:t>
            </a:r>
            <a:r>
              <a:rPr lang="en-US" sz="2000" dirty="0"/>
              <a:t>code must be </a:t>
            </a:r>
            <a:r>
              <a:rPr lang="en-US" sz="2000" dirty="0" smtClean="0"/>
              <a:t>programmed into PCM </a:t>
            </a:r>
            <a:r>
              <a:rPr lang="en-US" sz="2000" dirty="0"/>
              <a:t>when </a:t>
            </a:r>
            <a:r>
              <a:rPr lang="en-US" sz="2000" dirty="0" smtClean="0"/>
              <a:t>injector is replaced</a:t>
            </a:r>
            <a:r>
              <a:rPr lang="en-US" sz="2000" dirty="0"/>
              <a:t>. The calibration allows </a:t>
            </a:r>
            <a:r>
              <a:rPr lang="en-US" sz="2000" dirty="0" smtClean="0"/>
              <a:t>PCM </a:t>
            </a:r>
            <a:r>
              <a:rPr lang="en-US" sz="2000" dirty="0"/>
              <a:t>to make the </a:t>
            </a:r>
            <a:r>
              <a:rPr lang="en-US" sz="2000" dirty="0" smtClean="0"/>
              <a:t>proper adjustments </a:t>
            </a:r>
            <a:r>
              <a:rPr lang="en-US" sz="2000" dirty="0"/>
              <a:t>to </a:t>
            </a:r>
            <a:r>
              <a:rPr lang="en-US" sz="2000" dirty="0" smtClean="0"/>
              <a:t>fuel </a:t>
            </a:r>
            <a:r>
              <a:rPr lang="en-US" sz="2000" dirty="0"/>
              <a:t>delivery of that cylinder, resulting in </a:t>
            </a:r>
            <a:r>
              <a:rPr lang="en-US" sz="2000" dirty="0" smtClean="0"/>
              <a:t>smoother </a:t>
            </a:r>
            <a:r>
              <a:rPr lang="en-US" sz="2000" dirty="0"/>
              <a:t>operating engine.</a:t>
            </a:r>
          </a:p>
        </p:txBody>
      </p:sp>
      <p:pic>
        <p:nvPicPr>
          <p:cNvPr id="24578" name="Picture 2" descr="A photo shows a high-pressure common rail injector with injector classification code and a QR code etched on the conn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2" y="1752600"/>
            <a:ext cx="7686675"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8753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13–26 </a:t>
            </a:r>
            <a:r>
              <a:rPr lang="en-US" sz="2000" dirty="0" smtClean="0"/>
              <a:t>scan </a:t>
            </a:r>
            <a:r>
              <a:rPr lang="en-US" sz="2000" dirty="0"/>
              <a:t>tool shows the list of </a:t>
            </a:r>
            <a:r>
              <a:rPr lang="en-US" sz="2000" dirty="0" smtClean="0"/>
              <a:t>calibration codes </a:t>
            </a:r>
            <a:r>
              <a:rPr lang="en-US" sz="2000" dirty="0"/>
              <a:t>that are programmed into the powertrain control </a:t>
            </a:r>
            <a:r>
              <a:rPr lang="en-US" sz="2000" dirty="0" smtClean="0"/>
              <a:t>module for </a:t>
            </a:r>
            <a:r>
              <a:rPr lang="en-US" sz="2000" dirty="0"/>
              <a:t>that vehicle. A technician can compare those values </a:t>
            </a:r>
            <a:r>
              <a:rPr lang="en-US" sz="2000" dirty="0" smtClean="0"/>
              <a:t>to the </a:t>
            </a:r>
            <a:r>
              <a:rPr lang="en-US" sz="2000" dirty="0"/>
              <a:t>actual injectors to ensure they were properly programmed.</a:t>
            </a:r>
          </a:p>
        </p:txBody>
      </p:sp>
      <p:pic>
        <p:nvPicPr>
          <p:cNvPr id="25602" name="Picture 2" descr="A screenshot of a scan tool shows the list of calibration codes that are programmed into the powertrain control module for each individual injector of a vehicle. The screenshot shows different calibration codes for eight inj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7159" y="1524000"/>
            <a:ext cx="6831456" cy="466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8454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13–27 </a:t>
            </a:r>
            <a:r>
              <a:rPr lang="en-US" sz="2400" dirty="0" smtClean="0"/>
              <a:t>pump </a:t>
            </a:r>
            <a:r>
              <a:rPr lang="en-US" sz="2400" dirty="0"/>
              <a:t>and its gear are aligned </a:t>
            </a:r>
            <a:r>
              <a:rPr lang="en-US" sz="2400" dirty="0" smtClean="0"/>
              <a:t>with cam </a:t>
            </a:r>
            <a:r>
              <a:rPr lang="en-US" sz="2400" dirty="0"/>
              <a:t>gear to ensure there are no abnormal engine vibrations </a:t>
            </a:r>
            <a:r>
              <a:rPr lang="en-US" sz="2400" dirty="0" smtClean="0"/>
              <a:t>in engine </a:t>
            </a:r>
            <a:r>
              <a:rPr lang="en-US" sz="2400" dirty="0"/>
              <a:t>as </a:t>
            </a:r>
            <a:r>
              <a:rPr lang="en-US" sz="2400" dirty="0" smtClean="0"/>
              <a:t>pump </a:t>
            </a:r>
            <a:r>
              <a:rPr lang="en-US" sz="2400" dirty="0"/>
              <a:t>generates </a:t>
            </a:r>
            <a:r>
              <a:rPr lang="en-US" sz="2400" dirty="0" smtClean="0"/>
              <a:t>high </a:t>
            </a:r>
            <a:r>
              <a:rPr lang="en-US" sz="2400" dirty="0"/>
              <a:t>rail pressures.</a:t>
            </a:r>
          </a:p>
        </p:txBody>
      </p:sp>
      <p:pic>
        <p:nvPicPr>
          <p:cNvPr id="26626" name="Picture 2" descr="A photo shows a high-pressure pump installed to an engine. The photo shows a high-pressure pump installed to the engine front cover through long, straight alignment pins. The alignment pins keep the pump and its gear aligned with the cam g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794" y="1371600"/>
            <a:ext cx="6580414" cy="4996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7677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p:cNvSpPr>
            <a:spLocks noGrp="1" noChangeArrowheads="1"/>
          </p:cNvSpPr>
          <p:nvPr>
            <p:ph type="title"/>
          </p:nvPr>
        </p:nvSpPr>
        <p:spPr>
          <a:xfrm>
            <a:off x="304800" y="228600"/>
            <a:ext cx="8839200" cy="1059679"/>
          </a:xfrm>
          <a:noFill/>
        </p:spPr>
        <p:txBody>
          <a:bodyPr/>
          <a:lstStyle/>
          <a:p>
            <a:r>
              <a:rPr lang="en-US" altLang="en-US" b="0" dirty="0">
                <a:latin typeface="Arial Black" panose="020B0A04020102020204" pitchFamily="34" charset="0"/>
              </a:rPr>
              <a:t>What Is Needed to Install a New </a:t>
            </a:r>
            <a:r>
              <a:rPr lang="en-US" altLang="en-US" b="0" dirty="0" smtClean="0">
                <a:latin typeface="Arial Black" panose="020B0A04020102020204" pitchFamily="34" charset="0"/>
              </a:rPr>
              <a:t>High-Pressure Pump?</a:t>
            </a:r>
          </a:p>
        </p:txBody>
      </p:sp>
      <p:pic>
        <p:nvPicPr>
          <p:cNvPr id="21507" name="Picture 3" descr="FA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8839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4"/>
          <p:cNvSpPr>
            <a:spLocks noGrp="1" noChangeArrowheads="1"/>
          </p:cNvSpPr>
          <p:nvPr>
            <p:ph type="body" idx="1"/>
          </p:nvPr>
        </p:nvSpPr>
        <p:spPr>
          <a:xfrm>
            <a:off x="327454" y="2133600"/>
            <a:ext cx="8587946" cy="3886200"/>
          </a:xfrm>
          <a:noFill/>
        </p:spPr>
        <p:txBody>
          <a:bodyPr/>
          <a:lstStyle/>
          <a:p>
            <a:pPr marL="0" indent="0">
              <a:spcBef>
                <a:spcPts val="0"/>
              </a:spcBef>
              <a:buNone/>
            </a:pPr>
            <a:r>
              <a:rPr lang="en-US" altLang="en-US" sz="3200" b="1" dirty="0">
                <a:solidFill>
                  <a:srgbClr val="0000FF"/>
                </a:solidFill>
              </a:rPr>
              <a:t>Many </a:t>
            </a:r>
            <a:r>
              <a:rPr lang="en-US" altLang="en-US" sz="3200" b="1" dirty="0" smtClean="0">
                <a:solidFill>
                  <a:srgbClr val="0000FF"/>
                </a:solidFill>
              </a:rPr>
              <a:t>OEMS require </a:t>
            </a:r>
            <a:r>
              <a:rPr lang="en-US" altLang="en-US" sz="3200" b="1" dirty="0">
                <a:solidFill>
                  <a:srgbClr val="0000FF"/>
                </a:solidFill>
              </a:rPr>
              <a:t>specific tools </a:t>
            </a:r>
            <a:r>
              <a:rPr lang="en-US" altLang="en-US" sz="3200" b="1" dirty="0" smtClean="0">
                <a:solidFill>
                  <a:srgbClr val="0000FF"/>
                </a:solidFill>
              </a:rPr>
              <a:t>used </a:t>
            </a:r>
            <a:r>
              <a:rPr lang="en-US" altLang="en-US" sz="3200" b="1" dirty="0">
                <a:solidFill>
                  <a:srgbClr val="0000FF"/>
                </a:solidFill>
              </a:rPr>
              <a:t>in </a:t>
            </a:r>
            <a:r>
              <a:rPr lang="en-US" altLang="en-US" sz="3200" b="1" dirty="0" smtClean="0">
                <a:solidFill>
                  <a:srgbClr val="0000FF"/>
                </a:solidFill>
              </a:rPr>
              <a:t>process</a:t>
            </a:r>
            <a:r>
              <a:rPr lang="en-US" altLang="en-US" sz="3200" b="1" dirty="0">
                <a:solidFill>
                  <a:srgbClr val="0000FF"/>
                </a:solidFill>
              </a:rPr>
              <a:t>. Special tools include </a:t>
            </a:r>
            <a:r>
              <a:rPr lang="en-US" altLang="en-US" sz="3200" b="1" dirty="0" smtClean="0">
                <a:solidFill>
                  <a:srgbClr val="0000FF"/>
                </a:solidFill>
              </a:rPr>
              <a:t>index tools</a:t>
            </a:r>
            <a:r>
              <a:rPr lang="en-US" altLang="en-US" sz="3200" b="1" dirty="0">
                <a:solidFill>
                  <a:srgbClr val="0000FF"/>
                </a:solidFill>
              </a:rPr>
              <a:t>, alignment pins, degree wheels, and more. </a:t>
            </a:r>
            <a:r>
              <a:rPr lang="en-US" altLang="en-US" sz="3200" b="1" dirty="0" smtClean="0">
                <a:solidFill>
                  <a:srgbClr val="0000FF"/>
                </a:solidFill>
              </a:rPr>
              <a:t> Camshaft &amp; crankshaft </a:t>
            </a:r>
            <a:r>
              <a:rPr lang="en-US" altLang="en-US" sz="3200" b="1" dirty="0">
                <a:solidFill>
                  <a:srgbClr val="0000FF"/>
                </a:solidFill>
              </a:rPr>
              <a:t>position </a:t>
            </a:r>
            <a:r>
              <a:rPr lang="en-US" altLang="en-US" sz="3200" b="1" dirty="0" smtClean="0">
                <a:solidFill>
                  <a:srgbClr val="0000FF"/>
                </a:solidFill>
              </a:rPr>
              <a:t>will need </a:t>
            </a:r>
            <a:r>
              <a:rPr lang="en-US" altLang="en-US" sz="3200" b="1" dirty="0">
                <a:solidFill>
                  <a:srgbClr val="0000FF"/>
                </a:solidFill>
              </a:rPr>
              <a:t>to be verified </a:t>
            </a:r>
            <a:r>
              <a:rPr lang="en-US" altLang="en-US" sz="3200" b="1" dirty="0" smtClean="0">
                <a:solidFill>
                  <a:srgbClr val="0000FF"/>
                </a:solidFill>
              </a:rPr>
              <a:t>&amp; pump </a:t>
            </a:r>
            <a:r>
              <a:rPr lang="en-US" altLang="en-US" sz="3200" b="1" dirty="0">
                <a:solidFill>
                  <a:srgbClr val="0000FF"/>
                </a:solidFill>
              </a:rPr>
              <a:t>will need to be </a:t>
            </a:r>
            <a:r>
              <a:rPr lang="en-US" altLang="en-US" sz="3200" b="1" dirty="0" smtClean="0">
                <a:solidFill>
                  <a:srgbClr val="0000FF"/>
                </a:solidFill>
              </a:rPr>
              <a:t>positioned properly </a:t>
            </a:r>
            <a:r>
              <a:rPr lang="en-US" altLang="en-US" sz="3200" b="1" dirty="0">
                <a:solidFill>
                  <a:srgbClr val="0000FF"/>
                </a:solidFill>
              </a:rPr>
              <a:t>prior to installation. Failure to </a:t>
            </a:r>
            <a:r>
              <a:rPr lang="en-US" altLang="en-US" sz="3200" b="1" dirty="0" smtClean="0">
                <a:solidFill>
                  <a:srgbClr val="0000FF"/>
                </a:solidFill>
              </a:rPr>
              <a:t>follow procedure </a:t>
            </a:r>
            <a:r>
              <a:rPr lang="en-US" altLang="en-US" sz="3200" b="1" dirty="0">
                <a:solidFill>
                  <a:srgbClr val="0000FF"/>
                </a:solidFill>
              </a:rPr>
              <a:t>may result in low or no </a:t>
            </a:r>
            <a:r>
              <a:rPr lang="en-US" altLang="en-US" sz="3200" b="1" dirty="0" smtClean="0">
                <a:solidFill>
                  <a:srgbClr val="0000FF"/>
                </a:solidFill>
              </a:rPr>
              <a:t>fuel pressure </a:t>
            </a:r>
            <a:r>
              <a:rPr lang="en-US" altLang="en-US" sz="3200" b="1" dirty="0">
                <a:solidFill>
                  <a:srgbClr val="0000FF"/>
                </a:solidFill>
              </a:rPr>
              <a:t>or </a:t>
            </a:r>
            <a:r>
              <a:rPr lang="en-US" altLang="en-US" sz="3200" b="1" dirty="0" smtClean="0">
                <a:solidFill>
                  <a:srgbClr val="0000FF"/>
                </a:solidFill>
              </a:rPr>
              <a:t>vibration.</a:t>
            </a:r>
            <a:endParaRPr lang="en-US" altLang="en-US" sz="2400" b="1" dirty="0" smtClean="0">
              <a:solidFill>
                <a:srgbClr val="0000FF"/>
              </a:solidFill>
            </a:endParaRPr>
          </a:p>
        </p:txBody>
      </p:sp>
    </p:spTree>
    <p:extLst>
      <p:ext uri="{BB962C8B-B14F-4D97-AF65-F5344CB8AC3E}">
        <p14:creationId xmlns:p14="http://schemas.microsoft.com/office/powerpoint/2010/main" val="1064596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p:cNvSpPr>
            <a:spLocks noGrp="1" noChangeArrowheads="1"/>
          </p:cNvSpPr>
          <p:nvPr>
            <p:ph type="title"/>
          </p:nvPr>
        </p:nvSpPr>
        <p:spPr>
          <a:xfrm>
            <a:off x="304800" y="228600"/>
            <a:ext cx="8839200" cy="1059679"/>
          </a:xfrm>
          <a:noFill/>
        </p:spPr>
        <p:txBody>
          <a:bodyPr/>
          <a:lstStyle/>
          <a:p>
            <a:r>
              <a:rPr lang="en-US" altLang="en-US" sz="2800" b="0" dirty="0">
                <a:latin typeface="Arial Black" panose="020B0A04020102020204" pitchFamily="34" charset="0"/>
              </a:rPr>
              <a:t>How Do I Inspect the Pump-Line-Nozzle (PLN-E</a:t>
            </a:r>
            <a:r>
              <a:rPr lang="en-US" altLang="en-US" sz="2800" b="0" dirty="0" smtClean="0">
                <a:latin typeface="Arial Black" panose="020B0A04020102020204" pitchFamily="34" charset="0"/>
              </a:rPr>
              <a:t>) Fuel </a:t>
            </a:r>
            <a:r>
              <a:rPr lang="en-US" altLang="en-US" sz="2800" b="0" dirty="0">
                <a:latin typeface="Arial Black" panose="020B0A04020102020204" pitchFamily="34" charset="0"/>
              </a:rPr>
              <a:t>Systems on Older Diesel Engines</a:t>
            </a:r>
            <a:r>
              <a:rPr lang="en-US" altLang="en-US" sz="2800" b="0" dirty="0" smtClean="0">
                <a:latin typeface="Arial Black" panose="020B0A04020102020204" pitchFamily="34" charset="0"/>
              </a:rPr>
              <a:t>?</a:t>
            </a:r>
          </a:p>
        </p:txBody>
      </p:sp>
      <p:pic>
        <p:nvPicPr>
          <p:cNvPr id="21507" name="Picture 3" descr="FA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8839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4"/>
          <p:cNvSpPr>
            <a:spLocks noGrp="1" noChangeArrowheads="1"/>
          </p:cNvSpPr>
          <p:nvPr>
            <p:ph type="body" idx="1"/>
          </p:nvPr>
        </p:nvSpPr>
        <p:spPr>
          <a:xfrm>
            <a:off x="327454" y="2133600"/>
            <a:ext cx="8587946" cy="3886200"/>
          </a:xfrm>
          <a:noFill/>
        </p:spPr>
        <p:txBody>
          <a:bodyPr/>
          <a:lstStyle/>
          <a:p>
            <a:pPr marL="0" indent="0">
              <a:spcBef>
                <a:spcPts val="0"/>
              </a:spcBef>
              <a:buNone/>
            </a:pPr>
            <a:r>
              <a:rPr lang="en-US" altLang="en-US" sz="3200" b="1" dirty="0" smtClean="0">
                <a:solidFill>
                  <a:srgbClr val="0000FF"/>
                </a:solidFill>
              </a:rPr>
              <a:t>Pump-line-nozzle </a:t>
            </a:r>
            <a:r>
              <a:rPr lang="en-US" altLang="en-US" sz="3200" b="1" dirty="0">
                <a:solidFill>
                  <a:srgbClr val="0000FF"/>
                </a:solidFill>
              </a:rPr>
              <a:t>(PLN-E) systems are found </a:t>
            </a:r>
            <a:r>
              <a:rPr lang="en-US" altLang="en-US" sz="3200" b="1" dirty="0" smtClean="0">
                <a:solidFill>
                  <a:srgbClr val="0000FF"/>
                </a:solidFill>
              </a:rPr>
              <a:t>on older </a:t>
            </a:r>
            <a:r>
              <a:rPr lang="en-US" altLang="en-US" sz="3200" b="1" dirty="0">
                <a:solidFill>
                  <a:srgbClr val="0000FF"/>
                </a:solidFill>
              </a:rPr>
              <a:t>diesel engines where fuel delivery was </a:t>
            </a:r>
            <a:r>
              <a:rPr lang="en-US" altLang="en-US" sz="3200" b="1" dirty="0" smtClean="0">
                <a:solidFill>
                  <a:srgbClr val="0000FF"/>
                </a:solidFill>
              </a:rPr>
              <a:t>timed to </a:t>
            </a:r>
            <a:r>
              <a:rPr lang="en-US" altLang="en-US" sz="3200" b="1" dirty="0">
                <a:solidFill>
                  <a:srgbClr val="0000FF"/>
                </a:solidFill>
              </a:rPr>
              <a:t>engine speed. Most </a:t>
            </a:r>
            <a:r>
              <a:rPr lang="en-US" altLang="en-US" sz="3200" b="1" dirty="0" smtClean="0">
                <a:solidFill>
                  <a:srgbClr val="0000FF"/>
                </a:solidFill>
              </a:rPr>
              <a:t>OEMS used </a:t>
            </a:r>
            <a:r>
              <a:rPr lang="en-US" altLang="en-US" sz="3200" b="1" dirty="0">
                <a:solidFill>
                  <a:srgbClr val="0000FF"/>
                </a:solidFill>
              </a:rPr>
              <a:t>a </a:t>
            </a:r>
            <a:r>
              <a:rPr lang="en-US" altLang="en-US" sz="3200" b="1" dirty="0" smtClean="0">
                <a:solidFill>
                  <a:srgbClr val="0000FF"/>
                </a:solidFill>
              </a:rPr>
              <a:t>nozzle pop-tester </a:t>
            </a:r>
            <a:r>
              <a:rPr lang="en-US" altLang="en-US" sz="3200" b="1" dirty="0">
                <a:solidFill>
                  <a:srgbClr val="0000FF"/>
                </a:solidFill>
              </a:rPr>
              <a:t>to determine if </a:t>
            </a:r>
            <a:r>
              <a:rPr lang="en-US" altLang="en-US" sz="3200" b="1" dirty="0" smtClean="0">
                <a:solidFill>
                  <a:srgbClr val="0000FF"/>
                </a:solidFill>
              </a:rPr>
              <a:t>nozzle </a:t>
            </a:r>
            <a:r>
              <a:rPr lang="en-US" altLang="en-US" sz="3200" b="1" dirty="0">
                <a:solidFill>
                  <a:srgbClr val="0000FF"/>
                </a:solidFill>
              </a:rPr>
              <a:t>opened </a:t>
            </a:r>
            <a:r>
              <a:rPr lang="en-US" altLang="en-US" sz="3200" b="1" dirty="0" smtClean="0">
                <a:solidFill>
                  <a:srgbClr val="0000FF"/>
                </a:solidFill>
              </a:rPr>
              <a:t>at correct </a:t>
            </a:r>
            <a:r>
              <a:rPr lang="en-US" altLang="en-US" sz="3200" b="1" dirty="0">
                <a:solidFill>
                  <a:srgbClr val="0000FF"/>
                </a:solidFill>
              </a:rPr>
              <a:t>pressure and a traditional pressure gauge </a:t>
            </a:r>
            <a:r>
              <a:rPr lang="en-US" altLang="en-US" sz="3200" b="1" dirty="0" smtClean="0">
                <a:solidFill>
                  <a:srgbClr val="0000FF"/>
                </a:solidFill>
              </a:rPr>
              <a:t>was used </a:t>
            </a:r>
            <a:r>
              <a:rPr lang="en-US" altLang="en-US" sz="3200" b="1" dirty="0">
                <a:solidFill>
                  <a:srgbClr val="0000FF"/>
                </a:solidFill>
              </a:rPr>
              <a:t>to measure fuel pressure. Refer to the </a:t>
            </a:r>
            <a:r>
              <a:rPr lang="en-US" altLang="en-US" sz="3200" b="1" dirty="0" smtClean="0">
                <a:solidFill>
                  <a:srgbClr val="0000FF"/>
                </a:solidFill>
              </a:rPr>
              <a:t>OEM service information</a:t>
            </a:r>
            <a:endParaRPr lang="en-US" altLang="en-US" sz="2400" b="1" dirty="0" smtClean="0">
              <a:solidFill>
                <a:srgbClr val="0000FF"/>
              </a:solidFill>
            </a:endParaRPr>
          </a:p>
        </p:txBody>
      </p:sp>
    </p:spTree>
    <p:extLst>
      <p:ext uri="{BB962C8B-B14F-4D97-AF65-F5344CB8AC3E}">
        <p14:creationId xmlns:p14="http://schemas.microsoft.com/office/powerpoint/2010/main" val="2836072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13–28 A typical pop tester used to check the </a:t>
            </a:r>
            <a:r>
              <a:rPr lang="en-US" sz="2800" dirty="0" smtClean="0"/>
              <a:t>spray pattern </a:t>
            </a:r>
            <a:r>
              <a:rPr lang="en-US" sz="2800" dirty="0"/>
              <a:t>of a diesel engine injector.</a:t>
            </a:r>
          </a:p>
        </p:txBody>
      </p:sp>
      <p:pic>
        <p:nvPicPr>
          <p:cNvPr id="4" name="Picture 3" descr="A photo shows a typical pop tester used to check the spray pattern of a diesel engine injector. The photo shows a nozzle connected to a pressure gauge."/>
          <p:cNvPicPr>
            <a:picLocks noChangeAspect="1"/>
          </p:cNvPicPr>
          <p:nvPr/>
        </p:nvPicPr>
        <p:blipFill>
          <a:blip r:embed="rId2"/>
          <a:stretch>
            <a:fillRect/>
          </a:stretch>
        </p:blipFill>
        <p:spPr>
          <a:xfrm>
            <a:off x="2438400" y="1371600"/>
            <a:ext cx="4114800" cy="5075306"/>
          </a:xfrm>
          <a:prstGeom prst="rect">
            <a:avLst/>
          </a:prstGeom>
        </p:spPr>
      </p:pic>
    </p:spTree>
    <p:extLst>
      <p:ext uri="{BB962C8B-B14F-4D97-AF65-F5344CB8AC3E}">
        <p14:creationId xmlns:p14="http://schemas.microsoft.com/office/powerpoint/2010/main" val="2890678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1</a:t>
            </a:r>
            <a:endParaRPr lang="en-US" dirty="0"/>
          </a:p>
        </p:txBody>
      </p:sp>
      <p:sp>
        <p:nvSpPr>
          <p:cNvPr id="3" name="Content Placeholder 2"/>
          <p:cNvSpPr>
            <a:spLocks noGrp="1"/>
          </p:cNvSpPr>
          <p:nvPr>
            <p:ph idx="1"/>
          </p:nvPr>
        </p:nvSpPr>
        <p:spPr/>
        <p:txBody>
          <a:bodyPr/>
          <a:lstStyle/>
          <a:p>
            <a:r>
              <a:rPr lang="en-US" dirty="0"/>
              <a:t>What are the components in a typical </a:t>
            </a:r>
            <a:r>
              <a:rPr lang="en-US" dirty="0" smtClean="0"/>
              <a:t>high-pressure common rail </a:t>
            </a:r>
            <a:r>
              <a:rPr lang="en-US" dirty="0"/>
              <a:t>injection system?</a:t>
            </a:r>
          </a:p>
        </p:txBody>
      </p:sp>
    </p:spTree>
    <p:extLst>
      <p:ext uri="{BB962C8B-B14F-4D97-AF65-F5344CB8AC3E}">
        <p14:creationId xmlns:p14="http://schemas.microsoft.com/office/powerpoint/2010/main" val="467402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1</a:t>
            </a:r>
            <a:endParaRPr lang="en-US" dirty="0"/>
          </a:p>
        </p:txBody>
      </p:sp>
      <p:sp>
        <p:nvSpPr>
          <p:cNvPr id="3" name="Content Placeholder 2"/>
          <p:cNvSpPr>
            <a:spLocks noGrp="1"/>
          </p:cNvSpPr>
          <p:nvPr>
            <p:ph idx="1"/>
          </p:nvPr>
        </p:nvSpPr>
        <p:spPr/>
        <p:txBody>
          <a:bodyPr/>
          <a:lstStyle/>
          <a:p>
            <a:r>
              <a:rPr lang="en-US" dirty="0"/>
              <a:t>Components that are mounted on the common rail </a:t>
            </a:r>
            <a:r>
              <a:rPr lang="en-US" dirty="0" smtClean="0"/>
              <a:t>tube are </a:t>
            </a:r>
            <a:r>
              <a:rPr lang="en-US" dirty="0"/>
              <a:t>the pressure relief, or pressure control valve, the </a:t>
            </a:r>
            <a:r>
              <a:rPr lang="en-US" dirty="0" smtClean="0"/>
              <a:t>fuel pressure </a:t>
            </a:r>
            <a:r>
              <a:rPr lang="en-US" dirty="0"/>
              <a:t>sensor, the injector supply lines, and the </a:t>
            </a:r>
            <a:r>
              <a:rPr lang="en-US" dirty="0" smtClean="0"/>
              <a:t>return line</a:t>
            </a:r>
            <a:r>
              <a:rPr lang="en-US" dirty="0"/>
              <a:t>.</a:t>
            </a:r>
          </a:p>
        </p:txBody>
      </p:sp>
    </p:spTree>
    <p:extLst>
      <p:ext uri="{BB962C8B-B14F-4D97-AF65-F5344CB8AC3E}">
        <p14:creationId xmlns:p14="http://schemas.microsoft.com/office/powerpoint/2010/main" val="339847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(1 of 2)</a:t>
            </a:r>
            <a:endParaRPr lang="en-US" sz="3600" dirty="0"/>
          </a:p>
        </p:txBody>
      </p:sp>
      <p:sp>
        <p:nvSpPr>
          <p:cNvPr id="46083" name="Content Placeholder 2"/>
          <p:cNvSpPr>
            <a:spLocks noGrp="1"/>
          </p:cNvSpPr>
          <p:nvPr>
            <p:ph idx="1"/>
          </p:nvPr>
        </p:nvSpPr>
        <p:spPr>
          <a:xfrm>
            <a:off x="266700" y="1447800"/>
            <a:ext cx="8610600" cy="4800600"/>
          </a:xfrm>
        </p:spPr>
        <p:txBody>
          <a:bodyPr/>
          <a:lstStyle/>
          <a:p>
            <a:r>
              <a:rPr lang="en-US" sz="2500" dirty="0"/>
              <a:t>The high-pressure fuel system is responsible for </a:t>
            </a:r>
            <a:r>
              <a:rPr lang="en-US" sz="2500" dirty="0" smtClean="0"/>
              <a:t>receiving the </a:t>
            </a:r>
            <a:r>
              <a:rPr lang="en-US" sz="2500" dirty="0"/>
              <a:t>fuel from the low-pressure system and injecting it </a:t>
            </a:r>
            <a:r>
              <a:rPr lang="en-US" sz="2500" dirty="0" smtClean="0"/>
              <a:t>into the </a:t>
            </a:r>
            <a:r>
              <a:rPr lang="en-US" sz="2500" dirty="0"/>
              <a:t>combustion chamber.</a:t>
            </a:r>
          </a:p>
          <a:p>
            <a:r>
              <a:rPr lang="en-US" sz="2500" dirty="0" smtClean="0"/>
              <a:t>High-pressure </a:t>
            </a:r>
            <a:r>
              <a:rPr lang="en-US" sz="2500" dirty="0"/>
              <a:t>common rail (HPCR) fuel systems were </a:t>
            </a:r>
            <a:r>
              <a:rPr lang="en-US" sz="2500" dirty="0" smtClean="0"/>
              <a:t>introduced on </a:t>
            </a:r>
            <a:r>
              <a:rPr lang="en-US" sz="2500" dirty="0"/>
              <a:t>light-duty diesel vehicles in the early </a:t>
            </a:r>
            <a:r>
              <a:rPr lang="en-US" sz="2500" dirty="0" smtClean="0"/>
              <a:t>1990s as </a:t>
            </a:r>
            <a:r>
              <a:rPr lang="en-US" sz="2500" dirty="0"/>
              <a:t>diesel emission standards began to become </a:t>
            </a:r>
            <a:r>
              <a:rPr lang="en-US" sz="2500" dirty="0" smtClean="0"/>
              <a:t>more stringent </a:t>
            </a:r>
            <a:r>
              <a:rPr lang="en-US" sz="2500" dirty="0"/>
              <a:t>and fuel economy expectations increased.</a:t>
            </a:r>
          </a:p>
          <a:p>
            <a:r>
              <a:rPr lang="en-US" sz="2500" dirty="0" smtClean="0"/>
              <a:t>Components </a:t>
            </a:r>
            <a:r>
              <a:rPr lang="en-US" sz="2500" dirty="0"/>
              <a:t>that are mounted on the common rail </a:t>
            </a:r>
            <a:r>
              <a:rPr lang="en-US" sz="2500" dirty="0" smtClean="0"/>
              <a:t>tube are </a:t>
            </a:r>
            <a:r>
              <a:rPr lang="en-US" sz="2500" dirty="0"/>
              <a:t>the pressure relief, or pressure control valve, the </a:t>
            </a:r>
            <a:r>
              <a:rPr lang="en-US" sz="2500" dirty="0" smtClean="0"/>
              <a:t>fuel pressure </a:t>
            </a:r>
            <a:r>
              <a:rPr lang="en-US" sz="2500" dirty="0"/>
              <a:t>sensor, the injector supply lines, and the </a:t>
            </a:r>
            <a:r>
              <a:rPr lang="en-US" sz="2500" dirty="0" smtClean="0"/>
              <a:t>return line</a:t>
            </a:r>
            <a:r>
              <a:rPr lang="en-US" sz="2500" dirty="0"/>
              <a:t>.</a:t>
            </a:r>
          </a:p>
        </p:txBody>
      </p:sp>
    </p:spTree>
    <p:extLst>
      <p:ext uri="{BB962C8B-B14F-4D97-AF65-F5344CB8AC3E}">
        <p14:creationId xmlns:p14="http://schemas.microsoft.com/office/powerpoint/2010/main" val="29554069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(2 of 2)</a:t>
            </a:r>
            <a:endParaRPr lang="en-US" sz="3600" dirty="0"/>
          </a:p>
        </p:txBody>
      </p:sp>
      <p:sp>
        <p:nvSpPr>
          <p:cNvPr id="47107" name="Content Placeholder 2"/>
          <p:cNvSpPr>
            <a:spLocks noGrp="1"/>
          </p:cNvSpPr>
          <p:nvPr>
            <p:ph idx="1"/>
          </p:nvPr>
        </p:nvSpPr>
        <p:spPr>
          <a:xfrm>
            <a:off x="152400" y="1447800"/>
            <a:ext cx="8915400" cy="4800600"/>
          </a:xfrm>
        </p:spPr>
        <p:txBody>
          <a:bodyPr/>
          <a:lstStyle/>
          <a:p>
            <a:r>
              <a:rPr lang="en-US" sz="2400" dirty="0"/>
              <a:t>The high-pressure pump is responsible for </a:t>
            </a:r>
            <a:r>
              <a:rPr lang="en-US" sz="2400" dirty="0" smtClean="0"/>
              <a:t>developing the </a:t>
            </a:r>
            <a:r>
              <a:rPr lang="en-US" sz="2400" dirty="0"/>
              <a:t>pressure required for injection under all </a:t>
            </a:r>
            <a:r>
              <a:rPr lang="en-US" sz="2400" dirty="0" smtClean="0"/>
              <a:t>operating conditions</a:t>
            </a:r>
            <a:r>
              <a:rPr lang="en-US" sz="2400" dirty="0"/>
              <a:t>. They create enough volume so that when </a:t>
            </a:r>
            <a:r>
              <a:rPr lang="en-US" sz="2400" dirty="0" smtClean="0"/>
              <a:t>they are </a:t>
            </a:r>
            <a:r>
              <a:rPr lang="en-US" sz="2400" dirty="0"/>
              <a:t>subjected to the normal system restrictions, they </a:t>
            </a:r>
            <a:r>
              <a:rPr lang="en-US" sz="2400" dirty="0" smtClean="0"/>
              <a:t>create adequate </a:t>
            </a:r>
            <a:r>
              <a:rPr lang="en-US" sz="2400" dirty="0"/>
              <a:t>pressure. High-pressure pump </a:t>
            </a:r>
            <a:r>
              <a:rPr lang="en-US" sz="2400" dirty="0" smtClean="0"/>
              <a:t>applications vary </a:t>
            </a:r>
            <a:r>
              <a:rPr lang="en-US" sz="2400" dirty="0"/>
              <a:t>with some pump pistons configured inline and </a:t>
            </a:r>
            <a:r>
              <a:rPr lang="en-US" sz="2400" dirty="0" smtClean="0"/>
              <a:t>others in </a:t>
            </a:r>
            <a:r>
              <a:rPr lang="en-US" sz="2400" dirty="0"/>
              <a:t>a radial configuration.</a:t>
            </a:r>
          </a:p>
          <a:p>
            <a:r>
              <a:rPr lang="en-US" sz="2400" dirty="0" smtClean="0"/>
              <a:t>Although </a:t>
            </a:r>
            <a:r>
              <a:rPr lang="en-US" sz="2400" dirty="0"/>
              <a:t>there are a number of manufacturers of </a:t>
            </a:r>
            <a:r>
              <a:rPr lang="en-US" sz="2400" dirty="0" smtClean="0"/>
              <a:t>high pressure common </a:t>
            </a:r>
            <a:r>
              <a:rPr lang="en-US" sz="2400" dirty="0"/>
              <a:t>rail injectors, they fall into one of </a:t>
            </a:r>
            <a:r>
              <a:rPr lang="en-US" sz="2400" dirty="0" smtClean="0"/>
              <a:t>two designs: Solenoid controlled &amp; Piezoelectric </a:t>
            </a:r>
            <a:r>
              <a:rPr lang="en-US" sz="2400" dirty="0"/>
              <a:t>actuated</a:t>
            </a:r>
          </a:p>
          <a:p>
            <a:r>
              <a:rPr lang="en-US" sz="2400" dirty="0" smtClean="0"/>
              <a:t>Dirt </a:t>
            </a:r>
            <a:r>
              <a:rPr lang="en-US" sz="2400" dirty="0"/>
              <a:t>and debris that enters the fuel system and the air </a:t>
            </a:r>
            <a:r>
              <a:rPr lang="en-US" sz="2400" dirty="0" smtClean="0"/>
              <a:t>induction system </a:t>
            </a:r>
            <a:r>
              <a:rPr lang="en-US" sz="2400" dirty="0"/>
              <a:t>are the root cause of many </a:t>
            </a:r>
            <a:r>
              <a:rPr lang="en-US" sz="2400" dirty="0" smtClean="0"/>
              <a:t>high-pressure fuel </a:t>
            </a:r>
            <a:r>
              <a:rPr lang="en-US" sz="2400" dirty="0"/>
              <a:t>system failures.</a:t>
            </a:r>
          </a:p>
        </p:txBody>
      </p:sp>
    </p:spTree>
    <p:extLst>
      <p:ext uri="{BB962C8B-B14F-4D97-AF65-F5344CB8AC3E}">
        <p14:creationId xmlns:p14="http://schemas.microsoft.com/office/powerpoint/2010/main" val="184385722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686800" cy="1097280"/>
          </a:xfrm>
        </p:spPr>
        <p:txBody>
          <a:bodyPr/>
          <a:lstStyle/>
          <a:p>
            <a:r>
              <a:rPr lang="en-US" sz="2400" dirty="0"/>
              <a:t>FIGURE 13–2 </a:t>
            </a:r>
            <a:r>
              <a:rPr lang="en-US" sz="2400" dirty="0" smtClean="0"/>
              <a:t>example </a:t>
            </a:r>
            <a:r>
              <a:rPr lang="en-US" sz="2400" dirty="0"/>
              <a:t>of an under hood </a:t>
            </a:r>
            <a:r>
              <a:rPr lang="en-US" sz="2400" dirty="0" smtClean="0"/>
              <a:t>high-pressure fuel warning </a:t>
            </a:r>
            <a:r>
              <a:rPr lang="en-US" sz="2400" dirty="0"/>
              <a:t>decal, warning of </a:t>
            </a:r>
            <a:r>
              <a:rPr lang="en-US" sz="2400" dirty="0" smtClean="0"/>
              <a:t>dangers </a:t>
            </a:r>
            <a:r>
              <a:rPr lang="en-US" sz="2400" dirty="0"/>
              <a:t>related </a:t>
            </a:r>
            <a:r>
              <a:rPr lang="en-US" sz="2400" dirty="0" smtClean="0"/>
              <a:t>to system</a:t>
            </a:r>
            <a:r>
              <a:rPr lang="en-US" sz="2400" dirty="0"/>
              <a:t>.</a:t>
            </a:r>
          </a:p>
        </p:txBody>
      </p:sp>
      <p:pic>
        <p:nvPicPr>
          <p:cNvPr id="2050" name="Picture 2" descr="A photo shows a warning label on a cylinder head cover. The warning label reads: Do not open high pressure system with engine running. Engine operation causes high fuel pressure. High pressure fuel spray can cause injury or de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47800"/>
            <a:ext cx="6477000" cy="486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0248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FUNCTIONS OF HIGHPRESSURE</a:t>
            </a:r>
            <a:br>
              <a:rPr lang="en-US" sz="3600" dirty="0"/>
            </a:br>
            <a:r>
              <a:rPr lang="en-US" sz="3600" dirty="0" smtClean="0"/>
              <a:t>INJECTION SYSTEMS (3 of 3)</a:t>
            </a:r>
            <a:endParaRPr lang="en-US" sz="3600" dirty="0"/>
          </a:p>
        </p:txBody>
      </p:sp>
      <p:sp>
        <p:nvSpPr>
          <p:cNvPr id="25603" name="Content Placeholder 2"/>
          <p:cNvSpPr>
            <a:spLocks noGrp="1"/>
          </p:cNvSpPr>
          <p:nvPr>
            <p:ph idx="1"/>
          </p:nvPr>
        </p:nvSpPr>
        <p:spPr>
          <a:xfrm>
            <a:off x="266700" y="1447800"/>
            <a:ext cx="8610600" cy="4525963"/>
          </a:xfrm>
        </p:spPr>
        <p:txBody>
          <a:bodyPr/>
          <a:lstStyle/>
          <a:p>
            <a:r>
              <a:rPr lang="en-US" b="1" dirty="0">
                <a:solidFill>
                  <a:srgbClr val="0000FF"/>
                </a:solidFill>
              </a:rPr>
              <a:t>ADVANTAGES OF COMMON </a:t>
            </a:r>
            <a:r>
              <a:rPr lang="en-US" b="1" dirty="0" smtClean="0">
                <a:solidFill>
                  <a:srgbClr val="0000FF"/>
                </a:solidFill>
              </a:rPr>
              <a:t>RAIL: Page 142</a:t>
            </a:r>
          </a:p>
          <a:p>
            <a:r>
              <a:rPr lang="en-US" b="1" dirty="0">
                <a:solidFill>
                  <a:srgbClr val="0000FF"/>
                </a:solidFill>
              </a:rPr>
              <a:t>DISADVANTAGES OF COMMON </a:t>
            </a:r>
            <a:r>
              <a:rPr lang="en-US" b="1" dirty="0" smtClean="0">
                <a:solidFill>
                  <a:srgbClr val="0000FF"/>
                </a:solidFill>
              </a:rPr>
              <a:t>RAIL: Page 143</a:t>
            </a:r>
          </a:p>
          <a:p>
            <a:endParaRPr lang="en-US" b="1" dirty="0">
              <a:solidFill>
                <a:srgbClr val="0000FF"/>
              </a:solidFill>
            </a:endParaRPr>
          </a:p>
        </p:txBody>
      </p:sp>
    </p:spTree>
    <p:extLst>
      <p:ext uri="{BB962C8B-B14F-4D97-AF65-F5344CB8AC3E}">
        <p14:creationId xmlns:p14="http://schemas.microsoft.com/office/powerpoint/2010/main" val="272637036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HIGH PRESSURE COMMON RAIL</a:t>
            </a:r>
            <a:r>
              <a:rPr lang="en-US" sz="3600" dirty="0"/>
              <a:t/>
            </a:r>
            <a:br>
              <a:rPr lang="en-US" sz="3600" dirty="0"/>
            </a:br>
            <a:r>
              <a:rPr lang="en-US" sz="3600" dirty="0" smtClean="0"/>
              <a:t>INJECTION (</a:t>
            </a:r>
            <a:r>
              <a:rPr lang="en-US" sz="3600" dirty="0"/>
              <a:t>1 </a:t>
            </a:r>
            <a:r>
              <a:rPr lang="en-US" sz="3600" dirty="0" smtClean="0"/>
              <a:t>of 6)</a:t>
            </a:r>
            <a:endParaRPr lang="en-US" sz="3600" dirty="0"/>
          </a:p>
        </p:txBody>
      </p:sp>
      <p:sp>
        <p:nvSpPr>
          <p:cNvPr id="25603" name="Content Placeholder 2"/>
          <p:cNvSpPr>
            <a:spLocks noGrp="1"/>
          </p:cNvSpPr>
          <p:nvPr>
            <p:ph idx="1"/>
          </p:nvPr>
        </p:nvSpPr>
        <p:spPr/>
        <p:txBody>
          <a:bodyPr/>
          <a:lstStyle/>
          <a:p>
            <a:r>
              <a:rPr lang="en-US" sz="3600" b="1" dirty="0" smtClean="0">
                <a:solidFill>
                  <a:srgbClr val="0000FF"/>
                </a:solidFill>
              </a:rPr>
              <a:t>Common Rail/Tube: Figure 13-3 </a:t>
            </a:r>
          </a:p>
          <a:p>
            <a:pPr lvl="1"/>
            <a:r>
              <a:rPr lang="en-US" dirty="0" smtClean="0"/>
              <a:t>Supply manifold used </a:t>
            </a:r>
            <a:r>
              <a:rPr lang="en-US" dirty="0"/>
              <a:t>to store </a:t>
            </a:r>
            <a:endParaRPr lang="en-US" dirty="0" smtClean="0"/>
          </a:p>
          <a:p>
            <a:pPr lvl="1"/>
            <a:r>
              <a:rPr lang="en-US" dirty="0" smtClean="0"/>
              <a:t>Distribute </a:t>
            </a:r>
            <a:r>
              <a:rPr lang="en-US" dirty="0"/>
              <a:t>pressurized fuel to each </a:t>
            </a:r>
            <a:r>
              <a:rPr lang="en-US" dirty="0" smtClean="0"/>
              <a:t>injector</a:t>
            </a:r>
          </a:p>
          <a:p>
            <a:pPr lvl="1"/>
            <a:r>
              <a:rPr lang="en-US" dirty="0" smtClean="0"/>
              <a:t>Match </a:t>
            </a:r>
            <a:r>
              <a:rPr lang="en-US" dirty="0"/>
              <a:t>the engine speed and load</a:t>
            </a:r>
          </a:p>
        </p:txBody>
      </p:sp>
      <p:pic>
        <p:nvPicPr>
          <p:cNvPr id="6" name="Picture 2" descr="A photo shows a high-pressure common rail with pressure sensor mounted on 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4929" y="3505200"/>
            <a:ext cx="3730472"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445695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4983</TotalTime>
  <Words>2903</Words>
  <Application>Microsoft Office PowerPoint</Application>
  <PresentationFormat>On-screen Show (4:3)</PresentationFormat>
  <Paragraphs>252</Paragraphs>
  <Slides>69</Slides>
  <Notes>10</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508 Lecture</vt:lpstr>
      <vt:lpstr>Light Vehicle Diesel Engines</vt:lpstr>
      <vt:lpstr>LEARNING OBJECTIVES (1 of 1)</vt:lpstr>
      <vt:lpstr>FUNCTIONS OF HIGHPRESSURE INJECTION SYSTEMS (1 of 3)</vt:lpstr>
      <vt:lpstr>FUNCTIONS OF HIGHPRESSURE INJECTION SYSTEMS (2 of 3)</vt:lpstr>
      <vt:lpstr>FIGURE 13–1 typical high-pressure common rail (HPCR) diesel fuel system.</vt:lpstr>
      <vt:lpstr>WARNING (1 of 2)</vt:lpstr>
      <vt:lpstr>FIGURE 13–2 example of an under hood high-pressure fuel warning decal, warning of dangers related to system.</vt:lpstr>
      <vt:lpstr>FUNCTIONS OF HIGHPRESSURE INJECTION SYSTEMS (3 of 3)</vt:lpstr>
      <vt:lpstr>HIGH PRESSURE COMMON RAIL INJECTION (1 of 6)</vt:lpstr>
      <vt:lpstr>FIGURE 13–3 high-pressure common rail supplies the fuel injectors with the same fuel pressure and act as a pulse dampener as they operate.</vt:lpstr>
      <vt:lpstr>FIGURE 13–4 fuel rail pressure sensor provides feedback to the powertrain control module so the high-pressure fuel pump can operate most efficiently.</vt:lpstr>
      <vt:lpstr>HIGH PRESSURE COMMON RAIL INJECTION (2 of 6)</vt:lpstr>
      <vt:lpstr>FIGURE 13–5 typical fuel rail pressure sensor wiring diagram.</vt:lpstr>
      <vt:lpstr>FIGURE 13–6 high-pressure common rail supplies the fuel injectors with the same fuel pressure, and acts as a pulse dampener as they operate.</vt:lpstr>
      <vt:lpstr>HIGH PRESSURE COMMON RAIL INJECTION (3 of 6)</vt:lpstr>
      <vt:lpstr>HIGH PRESSURE COMMON RAIL INJECTION (4 of 6)</vt:lpstr>
      <vt:lpstr>HIGH PRESSURE COMMON RAIL INJECTION (5 of 6)</vt:lpstr>
      <vt:lpstr>FIGURE 13–7 fuel line is threaded onto transfer tube. Transfer tube allows the fuel to flow to the injector. Components must be precisely oriented and torqued to ensure system is sealed properly.</vt:lpstr>
      <vt:lpstr>Case of the Loose Transfer Tubes (1 of 2) </vt:lpstr>
      <vt:lpstr>Case of the Loose Transfer Tubes (2of 2) </vt:lpstr>
      <vt:lpstr>HIGH PRESSURE COMMON RAIL INJECTION (6 of 6)</vt:lpstr>
      <vt:lpstr>FIGURE 13–9 return line allows a small amount of fuel from the injectors and the high-pressure pump to be returned to the tank.</vt:lpstr>
      <vt:lpstr>HIGH-PRESSURE PUMP (1 of 5)</vt:lpstr>
      <vt:lpstr>FIGURE 13–11 example of a multi-piston pump that uses a three-lobe cam as the actuator.</vt:lpstr>
      <vt:lpstr>FIGURE 13–12 example of how fuel is fed into pumping chamber and how it is delivered under high pressure. The lubrication circuit is also depicted.</vt:lpstr>
      <vt:lpstr>HIGH-PRESSURE PUMP (2 of 5)</vt:lpstr>
      <vt:lpstr>HIGH-PRESSURE PUMP (3 of 5)</vt:lpstr>
      <vt:lpstr>FIGURE 13–13 volume-control valve (Fuel Pressure Control Valve) meters fuel from low-pressure system into high-pressure pump to minimize parasitic loss.</vt:lpstr>
      <vt:lpstr>HIGH-PRESSURE PUMP (4 of 5)</vt:lpstr>
      <vt:lpstr>HIGH-PRESSURE PUMP (5 of 5)</vt:lpstr>
      <vt:lpstr>FIGURE 13–14 cascade overflow valve is a serviceable component of the high-pressure pump that determines flow rate and allows for lubrication of internal pump components.</vt:lpstr>
      <vt:lpstr>COMMON RAIL INJECTOR (1 of 4)</vt:lpstr>
      <vt:lpstr>COMMON RAIL INJECTOR (2 of 4)</vt:lpstr>
      <vt:lpstr>COMMON RAIL INJECTOR (3 of 4)</vt:lpstr>
      <vt:lpstr>COMMON RAIL INJECTOR (4 of 5)</vt:lpstr>
      <vt:lpstr>COMMON RAIL INJECTOR (5 of 5)</vt:lpstr>
      <vt:lpstr>CHART 13-1 type of fuel injector used, sorted by manufacturer and model year.</vt:lpstr>
      <vt:lpstr>FIGURE 13–15 Sequence of a solenoid high-pressure common rail injector going through an injection cycle.</vt:lpstr>
      <vt:lpstr>FIGURE 13–16 Sequence of piezoelectric high-pressure common rail injector going through a fuel cycle.</vt:lpstr>
      <vt:lpstr>POWERTRAIN CONTROL MODULE (1 of 2)</vt:lpstr>
      <vt:lpstr>FIGURE 13–17 powertrain control module contains driver circuits and DC-DC converter needed to operate injectors.</vt:lpstr>
      <vt:lpstr>POWERTRAIN CONTROL MODULE (2 of 2)</vt:lpstr>
      <vt:lpstr>FIGURE 13–18 DC-DC converter in this example is used to create the 5 volts used for the v-reference signal.</vt:lpstr>
      <vt:lpstr>FIGURE 13–19 DC converter is used to convert system voltage (14 volts) to the 42 volts needed for operation.</vt:lpstr>
      <vt:lpstr>HIGH-PRESSURE COMMON RAIL (HPCR) FUEL SYSTEM SERVICE PROCEDURES ( 1 of 2)</vt:lpstr>
      <vt:lpstr>FIGURE 13–20 Cummins Clean Care kit. Kit is used to seal air management system during testing.</vt:lpstr>
      <vt:lpstr>FIGURE 13–21 Cummins Clean Care kit. Kit is used to seal openings in fuel management system during testing.</vt:lpstr>
      <vt:lpstr>Case of High-Pressure Fuel System Components Failure (1 of 3) </vt:lpstr>
      <vt:lpstr>Case of High-Pressure Fuel System Components Failure (2 of 2) </vt:lpstr>
      <vt:lpstr>WARNING (2 of 2)</vt:lpstr>
      <vt:lpstr>HIGH-PRESSURE COMMON RAIL (HPCR) FUEL SYSTEM SERVICE PROCEDURES ( 2 of 2)</vt:lpstr>
      <vt:lpstr>FIGURE 13–22 Fuel system fluorescent dye is readily available. In many cases, the dye can be used for more than one system.</vt:lpstr>
      <vt:lpstr>FIGURE 13–23 Using a black light, fluorescent dye is visible at the location of high-pressure fuel leak.</vt:lpstr>
      <vt:lpstr>Case of High-Pressure Fuel System Components Failure (2 of 3) </vt:lpstr>
      <vt:lpstr>Case of High-Pressure Fuel System Components Failure (3 of 3) </vt:lpstr>
      <vt:lpstr>Case of the Multiple Injector Washers (1 of 2) </vt:lpstr>
      <vt:lpstr>Case of the Multiple Injector Washers (2of 2) </vt:lpstr>
      <vt:lpstr>FIGURE 13–24  failure to install injector with its sealing washers properly can lead to leakage and system performance problems.</vt:lpstr>
      <vt:lpstr>HIGH-PRESSURE COMMON RAIL (HPCR) FUEL SYSTEM SERVICE PROCEDURES ( 3 of 3)</vt:lpstr>
      <vt:lpstr>FIGURE 13–25 calibration code must be programmed into PCM when injector is replaced. The calibration allows PCM to make the proper adjustments to fuel delivery of that cylinder, resulting in smoother operating engine.</vt:lpstr>
      <vt:lpstr>FIGURE 13–26 scan tool shows the list of calibration codes that are programmed into the powertrain control module for that vehicle. A technician can compare those values to the actual injectors to ensure they were properly programmed.</vt:lpstr>
      <vt:lpstr>FIGURE 13–27 pump and its gear are aligned with cam gear to ensure there are no abnormal engine vibrations in engine as pump generates high rail pressures.</vt:lpstr>
      <vt:lpstr>What Is Needed to Install a New High-Pressure Pump?</vt:lpstr>
      <vt:lpstr>How Do I Inspect the Pump-Line-Nozzle (PLN-E) Fuel Systems on Older Diesel Engines?</vt:lpstr>
      <vt:lpstr>FIGURE 13–28 A typical pop tester used to check the spray pattern of a diesel engine injector.</vt:lpstr>
      <vt:lpstr>QUESTION 1</vt:lpstr>
      <vt:lpstr>ANSWER 1</vt:lpstr>
      <vt:lpstr>Summary (1 of 2)</vt:lpstr>
      <vt:lpstr>Summary (2 of 2)</vt:lpstr>
    </vt:vector>
  </TitlesOfParts>
  <Company>echosvoice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Heating and Air-Conditioning Principles</dc:title>
  <dc:subject>Automotive Heating And Air Conditioning</dc:subject>
  <dc:creator>James D. Halderman</dc:creator>
  <cp:keywords>Automotive</cp:keywords>
  <cp:lastModifiedBy>Pradish Veerapouthirane</cp:lastModifiedBy>
  <cp:revision>287</cp:revision>
  <dcterms:created xsi:type="dcterms:W3CDTF">2014-07-14T20:04:21Z</dcterms:created>
  <dcterms:modified xsi:type="dcterms:W3CDTF">2018-04-12T16:37:14Z</dcterms:modified>
</cp:coreProperties>
</file>