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376" r:id="rId2"/>
    <p:sldId id="427" r:id="rId3"/>
    <p:sldId id="429" r:id="rId4"/>
    <p:sldId id="430" r:id="rId5"/>
    <p:sldId id="471" r:id="rId6"/>
    <p:sldId id="472" r:id="rId7"/>
    <p:sldId id="431" r:id="rId8"/>
    <p:sldId id="473" r:id="rId9"/>
    <p:sldId id="432" r:id="rId10"/>
    <p:sldId id="433" r:id="rId11"/>
    <p:sldId id="434" r:id="rId12"/>
    <p:sldId id="436" r:id="rId13"/>
    <p:sldId id="435" r:id="rId14"/>
    <p:sldId id="437" r:id="rId15"/>
    <p:sldId id="438" r:id="rId16"/>
    <p:sldId id="439" r:id="rId17"/>
    <p:sldId id="474" r:id="rId18"/>
    <p:sldId id="440" r:id="rId19"/>
    <p:sldId id="441" r:id="rId20"/>
    <p:sldId id="444" r:id="rId21"/>
    <p:sldId id="475" r:id="rId22"/>
    <p:sldId id="442" r:id="rId23"/>
    <p:sldId id="443" r:id="rId24"/>
    <p:sldId id="445" r:id="rId25"/>
    <p:sldId id="446" r:id="rId26"/>
    <p:sldId id="447" r:id="rId27"/>
    <p:sldId id="476" r:id="rId28"/>
    <p:sldId id="454" r:id="rId29"/>
    <p:sldId id="455" r:id="rId30"/>
    <p:sldId id="456" r:id="rId31"/>
    <p:sldId id="457" r:id="rId32"/>
    <p:sldId id="458" r:id="rId33"/>
    <p:sldId id="459" r:id="rId34"/>
    <p:sldId id="460" r:id="rId35"/>
    <p:sldId id="461" r:id="rId36"/>
    <p:sldId id="463" r:id="rId37"/>
    <p:sldId id="462" r:id="rId38"/>
    <p:sldId id="464" r:id="rId39"/>
    <p:sldId id="465" r:id="rId40"/>
    <p:sldId id="466" r:id="rId41"/>
    <p:sldId id="467" r:id="rId42"/>
    <p:sldId id="469" r:id="rId43"/>
    <p:sldId id="470" r:id="rId44"/>
    <p:sldId id="452" r:id="rId45"/>
    <p:sldId id="453" r:id="rId46"/>
    <p:sldId id="468"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057"/>
    <a:srgbClr val="005A70"/>
    <a:srgbClr val="007FA3"/>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036" autoAdjust="0"/>
    <p:restoredTop sz="83248" autoAdjust="0"/>
  </p:normalViewPr>
  <p:slideViewPr>
    <p:cSldViewPr>
      <p:cViewPr varScale="1">
        <p:scale>
          <a:sx n="100" d="100"/>
          <a:sy n="100" d="100"/>
        </p:scale>
        <p:origin x="-90" y="-246"/>
      </p:cViewPr>
      <p:guideLst>
        <p:guide orient="horz" pos="2160"/>
        <p:guide pos="2880"/>
      </p:guideLst>
    </p:cSldViewPr>
  </p:slideViewPr>
  <p:outlineViewPr>
    <p:cViewPr>
      <p:scale>
        <a:sx n="33" d="100"/>
        <a:sy n="33" d="100"/>
      </p:scale>
      <p:origin x="0" y="29912"/>
    </p:cViewPr>
  </p:outlineViewPr>
  <p:notesTextViewPr>
    <p:cViewPr>
      <p:scale>
        <a:sx n="20" d="100"/>
        <a:sy n="20" d="100"/>
      </p:scale>
      <p:origin x="0" y="0"/>
    </p:cViewPr>
  </p:notesTextViewPr>
  <p:sorterViewPr>
    <p:cViewPr varScale="1">
      <p:scale>
        <a:sx n="100" d="100"/>
        <a:sy n="100" d="100"/>
      </p:scale>
      <p:origin x="0" y="0"/>
    </p:cViewPr>
  </p:sorter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3/5/2018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3/5/2018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3/5/2018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3/5/2018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3/5/2018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3/5/2018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3/5/2018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3/5/2018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3/5/2018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3/5/2018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3/5/2018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3/5/2018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3/5/2018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 Vehicle Diesel Engines</a:t>
            </a:r>
            <a:endParaRPr lang="en-US" dirty="0" smtClean="0"/>
          </a:p>
        </p:txBody>
      </p:sp>
      <p:sp>
        <p:nvSpPr>
          <p:cNvPr id="3" name="Text Placeholder 2"/>
          <p:cNvSpPr>
            <a:spLocks noGrp="1"/>
          </p:cNvSpPr>
          <p:nvPr>
            <p:ph type="body" sz="quarter" idx="13"/>
          </p:nvPr>
        </p:nvSpPr>
        <p:spPr/>
        <p:txBody>
          <a:bodyPr/>
          <a:lstStyle/>
          <a:p>
            <a:r>
              <a:rPr lang="en-US" dirty="0" smtClean="0"/>
              <a:t>First Edition</a:t>
            </a:r>
            <a:endParaRPr lang="en-US" dirty="0"/>
          </a:p>
        </p:txBody>
      </p:sp>
      <p:sp>
        <p:nvSpPr>
          <p:cNvPr id="4" name="Text Placeholder 3"/>
          <p:cNvSpPr>
            <a:spLocks noGrp="1"/>
          </p:cNvSpPr>
          <p:nvPr>
            <p:ph type="body" sz="quarter" idx="14"/>
          </p:nvPr>
        </p:nvSpPr>
        <p:spPr/>
        <p:txBody>
          <a:bodyPr/>
          <a:lstStyle/>
          <a:p>
            <a:r>
              <a:rPr lang="en-US" dirty="0" smtClean="0"/>
              <a:t>Chapter 15</a:t>
            </a:r>
            <a:endParaRPr lang="en-US" dirty="0"/>
          </a:p>
        </p:txBody>
      </p:sp>
      <p:sp>
        <p:nvSpPr>
          <p:cNvPr id="5" name="Text Placeholder 4"/>
          <p:cNvSpPr>
            <a:spLocks noGrp="1"/>
          </p:cNvSpPr>
          <p:nvPr>
            <p:ph type="body" sz="quarter" idx="15"/>
          </p:nvPr>
        </p:nvSpPr>
        <p:spPr/>
        <p:txBody>
          <a:bodyPr/>
          <a:lstStyle/>
          <a:p>
            <a:r>
              <a:rPr lang="en-US" sz="3200" b="1" dirty="0" smtClean="0"/>
              <a:t>Exhaust and Aftertreatment Systems</a:t>
            </a:r>
            <a:endParaRPr lang="en-US" sz="3200" b="1" dirty="0"/>
          </a:p>
        </p:txBody>
      </p:sp>
      <p:pic>
        <p:nvPicPr>
          <p:cNvPr id="6" name="Picture 5" descr="Front Cover:Light Vehicle Diesel Engines First Edition by James D.HAlderman and curt war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410426"/>
            <a:ext cx="3886200" cy="4972812"/>
          </a:xfrm>
          <a:prstGeom prst="rect">
            <a:avLst/>
          </a:prstGeom>
        </p:spPr>
      </p:pic>
      <p:sp>
        <p:nvSpPr>
          <p:cNvPr id="7" name="Copyright" descr="Copyright 2015, 2012, 2009"/>
          <p:cNvSpPr txBox="1">
            <a:spLocks noChangeArrowheads="1"/>
          </p:cNvSpPr>
          <p:nvPr/>
        </p:nvSpPr>
        <p:spPr bwMode="auto">
          <a:xfrm>
            <a:off x="1413669" y="64008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WARNING</a:t>
            </a:r>
            <a:endParaRPr lang="en-US" sz="4400" dirty="0"/>
          </a:p>
        </p:txBody>
      </p:sp>
      <p:sp>
        <p:nvSpPr>
          <p:cNvPr id="3" name="Content Placeholder 2"/>
          <p:cNvSpPr>
            <a:spLocks noGrp="1"/>
          </p:cNvSpPr>
          <p:nvPr>
            <p:ph idx="1"/>
          </p:nvPr>
        </p:nvSpPr>
        <p:spPr>
          <a:xfrm>
            <a:off x="304800" y="1524000"/>
            <a:ext cx="8534400" cy="4525963"/>
          </a:xfrm>
        </p:spPr>
        <p:txBody>
          <a:bodyPr/>
          <a:lstStyle/>
          <a:p>
            <a:pPr marL="0" indent="0">
              <a:buNone/>
            </a:pPr>
            <a:r>
              <a:rPr lang="en-US" sz="3600" b="1" dirty="0">
                <a:solidFill>
                  <a:srgbClr val="FF0000"/>
                </a:solidFill>
              </a:rPr>
              <a:t>E</a:t>
            </a:r>
            <a:r>
              <a:rPr lang="en-US" sz="3600" b="1" dirty="0" smtClean="0">
                <a:solidFill>
                  <a:srgbClr val="FF0000"/>
                </a:solidFill>
              </a:rPr>
              <a:t>xhaust </a:t>
            </a:r>
            <a:r>
              <a:rPr lang="en-US" sz="3600" b="1" dirty="0">
                <a:solidFill>
                  <a:srgbClr val="FF0000"/>
                </a:solidFill>
              </a:rPr>
              <a:t>system components and </a:t>
            </a:r>
            <a:r>
              <a:rPr lang="en-US" sz="3600" b="1" dirty="0" smtClean="0">
                <a:solidFill>
                  <a:srgbClr val="FF0000"/>
                </a:solidFill>
              </a:rPr>
              <a:t>exhaust air </a:t>
            </a:r>
            <a:r>
              <a:rPr lang="en-US" sz="3600" b="1" dirty="0">
                <a:solidFill>
                  <a:srgbClr val="FF0000"/>
                </a:solidFill>
              </a:rPr>
              <a:t>stream can be hot enough to </a:t>
            </a:r>
            <a:r>
              <a:rPr lang="en-US" sz="3600" b="1" dirty="0" smtClean="0">
                <a:solidFill>
                  <a:srgbClr val="FF0000"/>
                </a:solidFill>
              </a:rPr>
              <a:t>cause damage </a:t>
            </a:r>
            <a:r>
              <a:rPr lang="en-US" sz="3600" b="1" dirty="0">
                <a:solidFill>
                  <a:srgbClr val="FF0000"/>
                </a:solidFill>
              </a:rPr>
              <a:t>or personal injury. Do not park or </a:t>
            </a:r>
            <a:r>
              <a:rPr lang="en-US" sz="3600" b="1" dirty="0" smtClean="0">
                <a:solidFill>
                  <a:srgbClr val="FF0000"/>
                </a:solidFill>
              </a:rPr>
              <a:t>operate vehicle </a:t>
            </a:r>
            <a:r>
              <a:rPr lang="en-US" sz="3600" b="1" dirty="0">
                <a:solidFill>
                  <a:srgbClr val="FF0000"/>
                </a:solidFill>
              </a:rPr>
              <a:t>in areas where </a:t>
            </a:r>
            <a:r>
              <a:rPr lang="en-US" sz="3600" b="1" dirty="0" smtClean="0">
                <a:solidFill>
                  <a:srgbClr val="FF0000"/>
                </a:solidFill>
              </a:rPr>
              <a:t>exhaust might come </a:t>
            </a:r>
            <a:r>
              <a:rPr lang="en-US" sz="3600" b="1" dirty="0">
                <a:solidFill>
                  <a:srgbClr val="FF0000"/>
                </a:solidFill>
              </a:rPr>
              <a:t>in contact with anything that can burn</a:t>
            </a:r>
            <a:r>
              <a:rPr lang="en-US" sz="3600" b="1" dirty="0" smtClean="0">
                <a:solidFill>
                  <a:srgbClr val="FF0000"/>
                </a:solidFill>
              </a:rPr>
              <a:t>.  Use </a:t>
            </a:r>
            <a:r>
              <a:rPr lang="en-US" sz="3600" b="1" dirty="0">
                <a:solidFill>
                  <a:srgbClr val="FF0000"/>
                </a:solidFill>
              </a:rPr>
              <a:t>extreme caution when working around </a:t>
            </a:r>
            <a:r>
              <a:rPr lang="en-US" sz="3600" b="1" dirty="0" smtClean="0">
                <a:solidFill>
                  <a:srgbClr val="FF0000"/>
                </a:solidFill>
              </a:rPr>
              <a:t>these components</a:t>
            </a:r>
            <a:r>
              <a:rPr lang="en-US" sz="3600" b="1" dirty="0">
                <a:solidFill>
                  <a:srgbClr val="FF0000"/>
                </a:solidFill>
              </a:rPr>
              <a:t>.</a:t>
            </a:r>
          </a:p>
        </p:txBody>
      </p:sp>
    </p:spTree>
    <p:extLst>
      <p:ext uri="{BB962C8B-B14F-4D97-AF65-F5344CB8AC3E}">
        <p14:creationId xmlns:p14="http://schemas.microsoft.com/office/powerpoint/2010/main" val="1541387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EXHAUST SYSTEM</a:t>
            </a:r>
            <a:br>
              <a:rPr lang="en-US" dirty="0"/>
            </a:br>
            <a:r>
              <a:rPr lang="en-US" dirty="0"/>
              <a:t>COMPONENTS</a:t>
            </a:r>
          </a:p>
        </p:txBody>
      </p:sp>
      <p:sp>
        <p:nvSpPr>
          <p:cNvPr id="3" name="Content Placeholder 2"/>
          <p:cNvSpPr>
            <a:spLocks noGrp="1"/>
          </p:cNvSpPr>
          <p:nvPr>
            <p:ph idx="1"/>
          </p:nvPr>
        </p:nvSpPr>
        <p:spPr/>
        <p:txBody>
          <a:bodyPr/>
          <a:lstStyle/>
          <a:p>
            <a:r>
              <a:rPr lang="en-US" b="1" dirty="0" smtClean="0">
                <a:solidFill>
                  <a:srgbClr val="0000FF"/>
                </a:solidFill>
              </a:rPr>
              <a:t>Exhaust Downpipe: Figure 15-4: </a:t>
            </a:r>
            <a:r>
              <a:rPr lang="en-US" b="1" dirty="0" smtClean="0">
                <a:solidFill>
                  <a:srgbClr val="FF0000"/>
                </a:solidFill>
              </a:rPr>
              <a:t>Page 167</a:t>
            </a:r>
          </a:p>
          <a:p>
            <a:r>
              <a:rPr lang="en-US" b="1" dirty="0" smtClean="0">
                <a:solidFill>
                  <a:srgbClr val="0000FF"/>
                </a:solidFill>
              </a:rPr>
              <a:t>Exhaust Backpressure Regulators (</a:t>
            </a:r>
            <a:r>
              <a:rPr lang="en-US" b="1" dirty="0">
                <a:solidFill>
                  <a:srgbClr val="0000FF"/>
                </a:solidFill>
              </a:rPr>
              <a:t>EBPR) Figure </a:t>
            </a:r>
            <a:r>
              <a:rPr lang="en-US" b="1" dirty="0" smtClean="0">
                <a:solidFill>
                  <a:srgbClr val="0000FF"/>
                </a:solidFill>
              </a:rPr>
              <a:t>15-5</a:t>
            </a:r>
          </a:p>
          <a:p>
            <a:r>
              <a:rPr lang="en-US" b="1" dirty="0" smtClean="0">
                <a:solidFill>
                  <a:srgbClr val="0000FF"/>
                </a:solidFill>
              </a:rPr>
              <a:t>Exhaust Tailpipe Figure 15-6</a:t>
            </a:r>
          </a:p>
          <a:p>
            <a:endParaRPr lang="en-US" b="1" dirty="0">
              <a:solidFill>
                <a:srgbClr val="0000FF"/>
              </a:solidFill>
            </a:endParaRPr>
          </a:p>
          <a:p>
            <a:endParaRPr lang="en-US" b="1" dirty="0" smtClean="0">
              <a:solidFill>
                <a:srgbClr val="0000FF"/>
              </a:solidFill>
            </a:endParaRPr>
          </a:p>
          <a:p>
            <a:endParaRPr lang="en-US" dirty="0"/>
          </a:p>
        </p:txBody>
      </p:sp>
    </p:spTree>
    <p:extLst>
      <p:ext uri="{BB962C8B-B14F-4D97-AF65-F5344CB8AC3E}">
        <p14:creationId xmlns:p14="http://schemas.microsoft.com/office/powerpoint/2010/main" val="2197470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534400" cy="1097280"/>
          </a:xfrm>
        </p:spPr>
        <p:txBody>
          <a:bodyPr/>
          <a:lstStyle/>
          <a:p>
            <a:r>
              <a:rPr lang="en-US" sz="2800" dirty="0"/>
              <a:t>FIGURE 15–4 </a:t>
            </a:r>
            <a:r>
              <a:rPr lang="en-US" sz="2800" dirty="0" smtClean="0"/>
              <a:t>exhaust </a:t>
            </a:r>
            <a:r>
              <a:rPr lang="en-US" sz="2800" dirty="0"/>
              <a:t>downpipe is constructed to </a:t>
            </a:r>
            <a:r>
              <a:rPr lang="en-US" sz="2800" dirty="0" smtClean="0"/>
              <a:t>retain heat </a:t>
            </a:r>
            <a:r>
              <a:rPr lang="en-US" sz="2800" dirty="0"/>
              <a:t>to help the aftertreatment work as designed.</a:t>
            </a:r>
          </a:p>
        </p:txBody>
      </p:sp>
      <p:pic>
        <p:nvPicPr>
          <p:cNvPr id="3074" name="Picture 2" descr="A photo shows an exhaust downpipe of an exhaust system. The exhaust downpipe has a U-bend and is placed in between automatic transmission and frame r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6197"/>
            <a:ext cx="7926160" cy="4132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8512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FIGURE 15–5 </a:t>
            </a:r>
            <a:r>
              <a:rPr lang="en-US" sz="2400" dirty="0" smtClean="0"/>
              <a:t>exhaust </a:t>
            </a:r>
            <a:r>
              <a:rPr lang="en-US" sz="2400" dirty="0"/>
              <a:t>backpressure regulator (EBPR)</a:t>
            </a:r>
            <a:br>
              <a:rPr lang="en-US" sz="2400" dirty="0"/>
            </a:br>
            <a:r>
              <a:rPr lang="en-US" sz="2400" dirty="0"/>
              <a:t>allows </a:t>
            </a:r>
            <a:r>
              <a:rPr lang="en-US" sz="2400" dirty="0" smtClean="0"/>
              <a:t>engine </a:t>
            </a:r>
            <a:r>
              <a:rPr lang="en-US" sz="2400" dirty="0"/>
              <a:t>to warm to operating conditions more quickly.</a:t>
            </a:r>
          </a:p>
        </p:txBody>
      </p:sp>
      <p:pic>
        <p:nvPicPr>
          <p:cNvPr id="4098" name="Picture 2" descr="A photo shows the exhaust tailpipe of a truck. The tail pipe is connected to a double wall exhaust and diverges into two tailpipes at the e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1676400"/>
            <a:ext cx="6572250"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6951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sz="2800" dirty="0"/>
              <a:t>FIGURE 15–6 </a:t>
            </a:r>
            <a:r>
              <a:rPr lang="en-US" sz="2800" dirty="0" smtClean="0"/>
              <a:t> </a:t>
            </a:r>
            <a:r>
              <a:rPr lang="en-US" sz="2800" dirty="0"/>
              <a:t>design of </a:t>
            </a:r>
            <a:r>
              <a:rPr lang="en-US" sz="2800" dirty="0" smtClean="0"/>
              <a:t>tailpipe </a:t>
            </a:r>
            <a:r>
              <a:rPr lang="en-US" sz="2800" dirty="0"/>
              <a:t>allows for </a:t>
            </a:r>
            <a:r>
              <a:rPr lang="en-US" sz="2800" dirty="0" smtClean="0"/>
              <a:t>cooling of exhaust </a:t>
            </a:r>
            <a:r>
              <a:rPr lang="en-US" sz="2800" dirty="0"/>
              <a:t>during </a:t>
            </a:r>
            <a:r>
              <a:rPr lang="en-US" sz="2800" dirty="0" smtClean="0"/>
              <a:t>regeneration </a:t>
            </a:r>
            <a:r>
              <a:rPr lang="en-US" sz="2800" dirty="0"/>
              <a:t>event.</a:t>
            </a:r>
          </a:p>
        </p:txBody>
      </p:sp>
      <p:pic>
        <p:nvPicPr>
          <p:cNvPr id="8" name="Picture 2" descr="A photo shows the exhaust tailpipe of a truck. The tail pipe is connected to a double wall exhaust and diverges into two tailpipes at the e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71600"/>
            <a:ext cx="7924800" cy="5042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3410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DIESEL OXIDATION</a:t>
            </a:r>
            <a:br>
              <a:rPr lang="en-US" dirty="0"/>
            </a:br>
            <a:r>
              <a:rPr lang="en-US" dirty="0"/>
              <a:t>CATALYST (DOC)</a:t>
            </a:r>
          </a:p>
        </p:txBody>
      </p:sp>
      <p:sp>
        <p:nvSpPr>
          <p:cNvPr id="3" name="Content Placeholder 2"/>
          <p:cNvSpPr>
            <a:spLocks noGrp="1"/>
          </p:cNvSpPr>
          <p:nvPr>
            <p:ph idx="1"/>
          </p:nvPr>
        </p:nvSpPr>
        <p:spPr>
          <a:xfrm>
            <a:off x="457200" y="1600200"/>
            <a:ext cx="4038600" cy="4525963"/>
          </a:xfrm>
        </p:spPr>
        <p:txBody>
          <a:bodyPr/>
          <a:lstStyle/>
          <a:p>
            <a:r>
              <a:rPr lang="en-US" sz="3200" b="1" dirty="0" smtClean="0">
                <a:solidFill>
                  <a:srgbClr val="0000FF"/>
                </a:solidFill>
              </a:rPr>
              <a:t>Diesel Oxidation Catalyst (</a:t>
            </a:r>
            <a:r>
              <a:rPr lang="en-US" sz="3200" b="1" dirty="0">
                <a:solidFill>
                  <a:srgbClr val="0000FF"/>
                </a:solidFill>
              </a:rPr>
              <a:t>DOC) </a:t>
            </a:r>
            <a:endParaRPr lang="en-US" sz="3200" b="1" dirty="0" smtClean="0">
              <a:solidFill>
                <a:srgbClr val="0000FF"/>
              </a:solidFill>
            </a:endParaRPr>
          </a:p>
          <a:p>
            <a:pPr lvl="1"/>
            <a:r>
              <a:rPr lang="en-US" dirty="0" smtClean="0"/>
              <a:t>Helps </a:t>
            </a:r>
            <a:r>
              <a:rPr lang="en-US" dirty="0"/>
              <a:t>to reduce </a:t>
            </a:r>
            <a:r>
              <a:rPr lang="en-US" dirty="0" smtClean="0"/>
              <a:t>HC &amp; CO </a:t>
            </a:r>
            <a:r>
              <a:rPr lang="en-US" b="1" dirty="0" smtClean="0">
                <a:solidFill>
                  <a:srgbClr val="0000FF"/>
                </a:solidFill>
              </a:rPr>
              <a:t>FIGURE 15–7</a:t>
            </a:r>
            <a:endParaRPr lang="en-US" b="1" dirty="0">
              <a:solidFill>
                <a:srgbClr val="0000FF"/>
              </a:solidFill>
            </a:endParaRPr>
          </a:p>
          <a:p>
            <a:pPr lvl="1"/>
            <a:r>
              <a:rPr lang="en-US" dirty="0" smtClean="0"/>
              <a:t>Helps </a:t>
            </a:r>
            <a:r>
              <a:rPr lang="en-US" dirty="0"/>
              <a:t>to reduce </a:t>
            </a:r>
            <a:r>
              <a:rPr lang="en-US" dirty="0" smtClean="0"/>
              <a:t>level </a:t>
            </a:r>
            <a:r>
              <a:rPr lang="en-US" dirty="0"/>
              <a:t>of </a:t>
            </a:r>
            <a:r>
              <a:rPr lang="en-US" dirty="0" smtClean="0"/>
              <a:t>PM</a:t>
            </a:r>
          </a:p>
          <a:p>
            <a:pPr lvl="1"/>
            <a:r>
              <a:rPr lang="en-US" dirty="0" smtClean="0"/>
              <a:t>Convert NO </a:t>
            </a:r>
            <a:r>
              <a:rPr lang="en-US" dirty="0"/>
              <a:t>to nitrogen </a:t>
            </a:r>
            <a:r>
              <a:rPr lang="en-US" dirty="0" smtClean="0"/>
              <a:t>dioxide </a:t>
            </a:r>
            <a:endParaRPr lang="en-US" dirty="0"/>
          </a:p>
        </p:txBody>
      </p:sp>
      <p:pic>
        <p:nvPicPr>
          <p:cNvPr id="6" name="Picture 2" descr="A photo shows a diesel oxidation catalyst of an engine.  The diesel oxidation catalyst housing resembles a horizontal cylinder and has an exhaust gas temperature at both the e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6118" y="1752600"/>
            <a:ext cx="4493043" cy="3405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3582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458200" cy="1097280"/>
          </a:xfrm>
        </p:spPr>
        <p:txBody>
          <a:bodyPr/>
          <a:lstStyle/>
          <a:p>
            <a:r>
              <a:rPr lang="en-US" sz="2000" dirty="0"/>
              <a:t>FIGURE 15–7 </a:t>
            </a:r>
            <a:r>
              <a:rPr lang="en-US" sz="2000" dirty="0" smtClean="0"/>
              <a:t>diesel </a:t>
            </a:r>
            <a:r>
              <a:rPr lang="en-US" sz="2000" dirty="0"/>
              <a:t>oxidation catalyst (DOC) </a:t>
            </a:r>
            <a:r>
              <a:rPr lang="en-US" sz="2000" dirty="0" smtClean="0"/>
              <a:t>reduces hydrocarbons </a:t>
            </a:r>
            <a:r>
              <a:rPr lang="en-US" sz="2000" dirty="0"/>
              <a:t>(HC) and carbon monoxide (CO) through oxidation</a:t>
            </a:r>
            <a:r>
              <a:rPr lang="en-US" sz="2000" dirty="0" smtClean="0"/>
              <a:t>.  The </a:t>
            </a:r>
            <a:r>
              <a:rPr lang="en-US" sz="2000" dirty="0"/>
              <a:t>heat generated from </a:t>
            </a:r>
            <a:r>
              <a:rPr lang="en-US" sz="2000" dirty="0" smtClean="0"/>
              <a:t>process </a:t>
            </a:r>
            <a:r>
              <a:rPr lang="en-US" sz="2000" dirty="0"/>
              <a:t>is used to </a:t>
            </a:r>
            <a:r>
              <a:rPr lang="en-US" sz="2000" dirty="0" smtClean="0"/>
              <a:t>reduce particulate </a:t>
            </a:r>
            <a:r>
              <a:rPr lang="en-US" sz="2000" dirty="0"/>
              <a:t>matter.</a:t>
            </a:r>
          </a:p>
        </p:txBody>
      </p:sp>
      <p:pic>
        <p:nvPicPr>
          <p:cNvPr id="6" name="Picture 2" descr="A photo shows a diesel oxidation catalyst of an engine.  The diesel oxidation catalyst housing resembles a horizontal cylinder and has an exhaust gas temperature at both the e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62100"/>
            <a:ext cx="6115086" cy="4634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063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NOx ADSORBER CATALYST</a:t>
            </a:r>
            <a:endParaRPr lang="en-US" sz="3600" dirty="0"/>
          </a:p>
        </p:txBody>
      </p:sp>
      <p:sp>
        <p:nvSpPr>
          <p:cNvPr id="3" name="Content Placeholder 2"/>
          <p:cNvSpPr>
            <a:spLocks noGrp="1"/>
          </p:cNvSpPr>
          <p:nvPr>
            <p:ph idx="1"/>
          </p:nvPr>
        </p:nvSpPr>
        <p:spPr>
          <a:xfrm>
            <a:off x="298317" y="1447800"/>
            <a:ext cx="3581400" cy="4800600"/>
          </a:xfrm>
        </p:spPr>
        <p:txBody>
          <a:bodyPr/>
          <a:lstStyle/>
          <a:p>
            <a:r>
              <a:rPr lang="en-US" b="1" dirty="0">
                <a:solidFill>
                  <a:srgbClr val="0000FF"/>
                </a:solidFill>
              </a:rPr>
              <a:t>NOx </a:t>
            </a:r>
            <a:r>
              <a:rPr lang="en-US" b="1" dirty="0" smtClean="0">
                <a:solidFill>
                  <a:srgbClr val="0000FF"/>
                </a:solidFill>
              </a:rPr>
              <a:t>Adsorber Catalyst</a:t>
            </a:r>
          </a:p>
          <a:p>
            <a:pPr lvl="1"/>
            <a:r>
              <a:rPr lang="en-US" dirty="0" smtClean="0"/>
              <a:t>Maintenance-free </a:t>
            </a:r>
            <a:r>
              <a:rPr lang="en-US" dirty="0"/>
              <a:t>strategy for removing NOx emissions</a:t>
            </a:r>
          </a:p>
          <a:p>
            <a:pPr lvl="1"/>
            <a:r>
              <a:rPr lang="en-US" dirty="0" smtClean="0"/>
              <a:t>Low-temperature</a:t>
            </a:r>
            <a:r>
              <a:rPr lang="en-US" dirty="0"/>
              <a:t>, oxygen-rich </a:t>
            </a:r>
            <a:r>
              <a:rPr lang="en-US" dirty="0" smtClean="0"/>
              <a:t>environment</a:t>
            </a:r>
          </a:p>
          <a:p>
            <a:pPr lvl="1"/>
            <a:r>
              <a:rPr lang="en-US" dirty="0" smtClean="0"/>
              <a:t>Smaller Diesel Engines</a:t>
            </a:r>
          </a:p>
          <a:p>
            <a:pPr lvl="1"/>
            <a:r>
              <a:rPr lang="en-US" dirty="0" smtClean="0"/>
              <a:t>Operation </a:t>
            </a:r>
            <a:r>
              <a:rPr lang="en-US" b="1" dirty="0" smtClean="0">
                <a:solidFill>
                  <a:srgbClr val="FF0000"/>
                </a:solidFill>
              </a:rPr>
              <a:t>Page 168</a:t>
            </a:r>
            <a:endParaRPr lang="en-US" b="1" dirty="0">
              <a:solidFill>
                <a:srgbClr val="FF0000"/>
              </a:solidFill>
            </a:endParaRPr>
          </a:p>
        </p:txBody>
      </p:sp>
      <p:pic>
        <p:nvPicPr>
          <p:cNvPr id="6" name="Picture 2" descr="A photo shows a NO sub x adsorber catalyst. A circular meshed catalyst is at the center of a circular exhaust fl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4204" y="1836055"/>
            <a:ext cx="5208814" cy="3947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0848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5372"/>
            <a:ext cx="8686800" cy="1097280"/>
          </a:xfrm>
        </p:spPr>
        <p:txBody>
          <a:bodyPr/>
          <a:lstStyle/>
          <a:p>
            <a:r>
              <a:rPr lang="en-US" sz="2800" dirty="0"/>
              <a:t>FIGURE 15–8 </a:t>
            </a:r>
            <a:r>
              <a:rPr lang="en-US" sz="2800" dirty="0" smtClean="0"/>
              <a:t>NOx Adsorber </a:t>
            </a:r>
            <a:r>
              <a:rPr lang="en-US" sz="2800" dirty="0"/>
              <a:t>catalyst holds NOx </a:t>
            </a:r>
            <a:r>
              <a:rPr lang="en-US" sz="2800" dirty="0" smtClean="0"/>
              <a:t>emissions during </a:t>
            </a:r>
            <a:r>
              <a:rPr lang="en-US" sz="2800" dirty="0"/>
              <a:t>lean conditions and oxidizes them when </a:t>
            </a:r>
            <a:r>
              <a:rPr lang="en-US" sz="2800" dirty="0" smtClean="0"/>
              <a:t>operating </a:t>
            </a:r>
            <a:r>
              <a:rPr lang="en-US" sz="2800" dirty="0"/>
              <a:t>conditions are rich.</a:t>
            </a:r>
          </a:p>
        </p:txBody>
      </p:sp>
      <p:pic>
        <p:nvPicPr>
          <p:cNvPr id="7" name="Picture 2" descr="A photo shows a NO sub x adsorber catalyst. A circular meshed catalyst is at the center of a circular exhaust fl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47800"/>
            <a:ext cx="6417128" cy="4863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6531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SELECTIVE CATALYST</a:t>
            </a:r>
            <a:br>
              <a:rPr lang="en-US" dirty="0"/>
            </a:br>
            <a:r>
              <a:rPr lang="en-US" dirty="0"/>
              <a:t>REDUCTION (SCR</a:t>
            </a:r>
            <a:r>
              <a:rPr lang="en-US" dirty="0" smtClean="0"/>
              <a:t>) (1 of 2)</a:t>
            </a:r>
            <a:endParaRPr lang="en-US" dirty="0"/>
          </a:p>
        </p:txBody>
      </p:sp>
      <p:sp>
        <p:nvSpPr>
          <p:cNvPr id="3" name="Content Placeholder 2"/>
          <p:cNvSpPr>
            <a:spLocks noGrp="1"/>
          </p:cNvSpPr>
          <p:nvPr>
            <p:ph idx="1"/>
          </p:nvPr>
        </p:nvSpPr>
        <p:spPr>
          <a:xfrm>
            <a:off x="76200" y="1447800"/>
            <a:ext cx="4724400" cy="4880402"/>
          </a:xfrm>
        </p:spPr>
        <p:txBody>
          <a:bodyPr/>
          <a:lstStyle/>
          <a:p>
            <a:pPr>
              <a:spcBef>
                <a:spcPts val="0"/>
              </a:spcBef>
            </a:pPr>
            <a:r>
              <a:rPr lang="en-US" sz="3200" b="1" dirty="0" smtClean="0">
                <a:solidFill>
                  <a:srgbClr val="0000FF"/>
                </a:solidFill>
              </a:rPr>
              <a:t>Selective Catalyst Reduction (</a:t>
            </a:r>
            <a:r>
              <a:rPr lang="en-US" sz="3200" b="1" dirty="0">
                <a:solidFill>
                  <a:srgbClr val="0000FF"/>
                </a:solidFill>
              </a:rPr>
              <a:t>SCR</a:t>
            </a:r>
            <a:r>
              <a:rPr lang="en-US" sz="3200" b="1" dirty="0" smtClean="0">
                <a:solidFill>
                  <a:srgbClr val="0000FF"/>
                </a:solidFill>
              </a:rPr>
              <a:t>)</a:t>
            </a:r>
          </a:p>
          <a:p>
            <a:pPr lvl="1">
              <a:spcBef>
                <a:spcPts val="0"/>
              </a:spcBef>
            </a:pPr>
            <a:r>
              <a:rPr lang="en-US" dirty="0" smtClean="0"/>
              <a:t>Reduce level of NOx</a:t>
            </a:r>
          </a:p>
          <a:p>
            <a:pPr lvl="1">
              <a:spcBef>
                <a:spcPts val="0"/>
              </a:spcBef>
            </a:pPr>
            <a:r>
              <a:rPr lang="en-US" dirty="0" smtClean="0"/>
              <a:t>Before </a:t>
            </a:r>
            <a:r>
              <a:rPr lang="en-US" dirty="0"/>
              <a:t>or after </a:t>
            </a:r>
            <a:r>
              <a:rPr lang="en-US" dirty="0" smtClean="0"/>
              <a:t>DPF</a:t>
            </a:r>
          </a:p>
          <a:p>
            <a:pPr lvl="1">
              <a:spcBef>
                <a:spcPts val="0"/>
              </a:spcBef>
            </a:pPr>
            <a:r>
              <a:rPr lang="en-US" dirty="0" smtClean="0"/>
              <a:t>Ceramic substrate </a:t>
            </a:r>
            <a:r>
              <a:rPr lang="en-US" dirty="0"/>
              <a:t>covered </a:t>
            </a:r>
            <a:r>
              <a:rPr lang="en-US" dirty="0" smtClean="0"/>
              <a:t>W/ </a:t>
            </a:r>
          </a:p>
          <a:p>
            <a:pPr lvl="2">
              <a:spcBef>
                <a:spcPts val="0"/>
              </a:spcBef>
            </a:pPr>
            <a:r>
              <a:rPr lang="en-US" dirty="0" smtClean="0"/>
              <a:t>Washcoat of </a:t>
            </a:r>
            <a:r>
              <a:rPr lang="en-US" dirty="0"/>
              <a:t>copper </a:t>
            </a:r>
            <a:r>
              <a:rPr lang="en-US" dirty="0" smtClean="0"/>
              <a:t>&amp; iron</a:t>
            </a:r>
          </a:p>
          <a:p>
            <a:pPr lvl="2">
              <a:spcBef>
                <a:spcPts val="0"/>
              </a:spcBef>
            </a:pPr>
            <a:r>
              <a:rPr lang="en-US" dirty="0" smtClean="0"/>
              <a:t>Near inlet </a:t>
            </a:r>
            <a:r>
              <a:rPr lang="en-US" dirty="0"/>
              <a:t>of </a:t>
            </a:r>
            <a:r>
              <a:rPr lang="en-US" dirty="0" smtClean="0"/>
              <a:t>SCR </a:t>
            </a:r>
            <a:r>
              <a:rPr lang="en-US" dirty="0"/>
              <a:t>catalyst </a:t>
            </a:r>
            <a:r>
              <a:rPr lang="en-US" dirty="0" smtClean="0"/>
              <a:t>is reductant </a:t>
            </a:r>
            <a:r>
              <a:rPr lang="en-US" dirty="0"/>
              <a:t>dosing module. This module includes </a:t>
            </a:r>
            <a:r>
              <a:rPr lang="en-US" dirty="0" smtClean="0"/>
              <a:t>injection nozzle</a:t>
            </a:r>
            <a:r>
              <a:rPr lang="en-US" dirty="0"/>
              <a:t>, </a:t>
            </a:r>
            <a:r>
              <a:rPr lang="en-US" dirty="0" smtClean="0"/>
              <a:t>diffuser</a:t>
            </a:r>
            <a:r>
              <a:rPr lang="en-US" dirty="0"/>
              <a:t>, </a:t>
            </a:r>
            <a:r>
              <a:rPr lang="en-US" dirty="0" smtClean="0"/>
              <a:t>mixer</a:t>
            </a:r>
          </a:p>
          <a:p>
            <a:pPr lvl="2">
              <a:spcBef>
                <a:spcPts val="0"/>
              </a:spcBef>
            </a:pPr>
            <a:r>
              <a:rPr lang="en-US" dirty="0" smtClean="0"/>
              <a:t>Some use 2- stage catalyst</a:t>
            </a:r>
          </a:p>
          <a:p>
            <a:pPr lvl="2">
              <a:spcBef>
                <a:spcPts val="0"/>
              </a:spcBef>
            </a:pPr>
            <a:r>
              <a:rPr lang="en-US" dirty="0" smtClean="0"/>
              <a:t>Atomize DEF </a:t>
            </a:r>
            <a:r>
              <a:rPr lang="en-US" dirty="0"/>
              <a:t>and disperse it evenly onto the substrate</a:t>
            </a:r>
          </a:p>
        </p:txBody>
      </p:sp>
      <p:pic>
        <p:nvPicPr>
          <p:cNvPr id="1026" name="Picture 2" descr="A photo shows a selective catalyst reduction (SCR). The SCR consists of two parts connected to each other. The part on the left is a cylindrical metal body that is labeled selective catalyst reduction 2 and the part on the right resembles a ribbed plastic that is labeled selective catalyst reductio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0986" y="1464202"/>
            <a:ext cx="4523142" cy="3424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0079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LEARNING OBJECTIVES (</a:t>
            </a:r>
            <a:r>
              <a:rPr lang="en-US" sz="3600" dirty="0" smtClean="0"/>
              <a:t>1 of 1)</a:t>
            </a:r>
            <a:endParaRPr lang="en-US" sz="3600" dirty="0"/>
          </a:p>
        </p:txBody>
      </p:sp>
      <p:sp>
        <p:nvSpPr>
          <p:cNvPr id="23555" name="Content Placeholder 2"/>
          <p:cNvSpPr>
            <a:spLocks noGrp="1"/>
          </p:cNvSpPr>
          <p:nvPr>
            <p:ph idx="1"/>
          </p:nvPr>
        </p:nvSpPr>
        <p:spPr>
          <a:xfrm>
            <a:off x="152400" y="1447800"/>
            <a:ext cx="8839200" cy="4525963"/>
          </a:xfrm>
        </p:spPr>
        <p:txBody>
          <a:bodyPr/>
          <a:lstStyle/>
          <a:p>
            <a:pPr marL="0" indent="0">
              <a:buNone/>
            </a:pPr>
            <a:r>
              <a:rPr lang="en-US" sz="2400" b="1" dirty="0" smtClean="0">
                <a:solidFill>
                  <a:srgbClr val="005A70"/>
                </a:solidFill>
              </a:rPr>
              <a:t>15.1 </a:t>
            </a:r>
            <a:r>
              <a:rPr lang="en-US" sz="2400" dirty="0" smtClean="0"/>
              <a:t>Identify </a:t>
            </a:r>
            <a:r>
              <a:rPr lang="en-US" sz="2400" dirty="0"/>
              <a:t>the components of </a:t>
            </a:r>
            <a:r>
              <a:rPr lang="en-US" sz="2400" dirty="0" smtClean="0"/>
              <a:t>the exhaust and </a:t>
            </a:r>
            <a:r>
              <a:rPr lang="en-US" sz="2400" dirty="0"/>
              <a:t>aftertreatment systems</a:t>
            </a:r>
            <a:r>
              <a:rPr lang="en-US" sz="2400" dirty="0" smtClean="0"/>
              <a:t>.</a:t>
            </a:r>
          </a:p>
          <a:p>
            <a:pPr marL="0" indent="0">
              <a:buNone/>
            </a:pPr>
            <a:r>
              <a:rPr lang="en-US" sz="2400" b="1" dirty="0" smtClean="0">
                <a:solidFill>
                  <a:srgbClr val="005A70"/>
                </a:solidFill>
              </a:rPr>
              <a:t>15.2 </a:t>
            </a:r>
            <a:r>
              <a:rPr lang="en-US" sz="2400" dirty="0" smtClean="0"/>
              <a:t>Describe </a:t>
            </a:r>
            <a:r>
              <a:rPr lang="en-US" sz="2400" dirty="0"/>
              <a:t>the function of each aftertreatment system. </a:t>
            </a:r>
            <a:endParaRPr lang="en-US" sz="2400" dirty="0" smtClean="0"/>
          </a:p>
          <a:p>
            <a:pPr marL="0" indent="0">
              <a:buNone/>
            </a:pPr>
            <a:r>
              <a:rPr lang="en-US" sz="2400" b="1" dirty="0" smtClean="0">
                <a:solidFill>
                  <a:srgbClr val="005A70"/>
                </a:solidFill>
              </a:rPr>
              <a:t>15.3 </a:t>
            </a:r>
            <a:r>
              <a:rPr lang="en-US" sz="2400" dirty="0" smtClean="0"/>
              <a:t>Explain </a:t>
            </a:r>
            <a:r>
              <a:rPr lang="en-US" sz="2400" dirty="0"/>
              <a:t>the differences </a:t>
            </a:r>
            <a:r>
              <a:rPr lang="en-US" sz="2400" dirty="0" smtClean="0"/>
              <a:t>between active </a:t>
            </a:r>
            <a:r>
              <a:rPr lang="en-US" sz="2400" dirty="0"/>
              <a:t>and passive regeneration. </a:t>
            </a:r>
            <a:endParaRPr lang="en-US" sz="2400" dirty="0" smtClean="0"/>
          </a:p>
          <a:p>
            <a:pPr marL="0" indent="0">
              <a:buNone/>
            </a:pPr>
            <a:r>
              <a:rPr lang="en-US" sz="2400" b="1" dirty="0" smtClean="0">
                <a:solidFill>
                  <a:srgbClr val="005A70"/>
                </a:solidFill>
              </a:rPr>
              <a:t>15.4 </a:t>
            </a:r>
            <a:r>
              <a:rPr lang="en-US" sz="2400" dirty="0" smtClean="0"/>
              <a:t>Explain </a:t>
            </a:r>
            <a:r>
              <a:rPr lang="en-US" sz="2400" dirty="0"/>
              <a:t>how temperature sensors are used to monitor component operation. </a:t>
            </a:r>
            <a:endParaRPr lang="en-US" sz="2400" dirty="0" smtClean="0"/>
          </a:p>
          <a:p>
            <a:pPr marL="0" indent="0">
              <a:buNone/>
            </a:pPr>
            <a:r>
              <a:rPr lang="en-US" sz="2400" b="1" dirty="0" smtClean="0">
                <a:solidFill>
                  <a:srgbClr val="005A70"/>
                </a:solidFill>
              </a:rPr>
              <a:t>15.5 </a:t>
            </a:r>
            <a:r>
              <a:rPr lang="en-US" sz="2400" dirty="0" smtClean="0"/>
              <a:t>Describe the function </a:t>
            </a:r>
            <a:r>
              <a:rPr lang="en-US" sz="2400" dirty="0"/>
              <a:t>of the diesel exhaust fluid (DEF) in the selective catalyst reduction (SCR) </a:t>
            </a:r>
            <a:r>
              <a:rPr lang="en-US" sz="2400" dirty="0" smtClean="0"/>
              <a:t>system</a:t>
            </a:r>
            <a:r>
              <a:rPr lang="en-US" sz="2400" dirty="0"/>
              <a:t>.</a:t>
            </a:r>
          </a:p>
        </p:txBody>
      </p:sp>
    </p:spTree>
    <p:extLst>
      <p:ext uri="{BB962C8B-B14F-4D97-AF65-F5344CB8AC3E}">
        <p14:creationId xmlns:p14="http://schemas.microsoft.com/office/powerpoint/2010/main" val="194004972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610600" cy="1097280"/>
          </a:xfrm>
        </p:spPr>
        <p:txBody>
          <a:bodyPr/>
          <a:lstStyle/>
          <a:p>
            <a:r>
              <a:rPr lang="en-US" sz="2400" dirty="0"/>
              <a:t>FIGURE 15–9 </a:t>
            </a:r>
            <a:r>
              <a:rPr lang="en-US" sz="2400" dirty="0" smtClean="0"/>
              <a:t>SCR </a:t>
            </a:r>
            <a:r>
              <a:rPr lang="en-US" sz="2400" dirty="0"/>
              <a:t>catalyst reduces </a:t>
            </a:r>
            <a:r>
              <a:rPr lang="en-US" sz="2400" dirty="0" smtClean="0"/>
              <a:t>level </a:t>
            </a:r>
            <a:r>
              <a:rPr lang="en-US" sz="2400" dirty="0"/>
              <a:t>of </a:t>
            </a:r>
            <a:r>
              <a:rPr lang="en-US" sz="2400" dirty="0" smtClean="0"/>
              <a:t>NOx emissions </a:t>
            </a:r>
            <a:r>
              <a:rPr lang="en-US" sz="2400" dirty="0"/>
              <a:t>when </a:t>
            </a:r>
            <a:r>
              <a:rPr lang="en-US" sz="2400" dirty="0" smtClean="0"/>
              <a:t>diesel </a:t>
            </a:r>
            <a:r>
              <a:rPr lang="en-US" sz="2400" dirty="0"/>
              <a:t>exhaust fluid (DEF) is injected </a:t>
            </a:r>
            <a:r>
              <a:rPr lang="en-US" sz="2400" dirty="0" smtClean="0"/>
              <a:t>onto its </a:t>
            </a:r>
            <a:r>
              <a:rPr lang="en-US" sz="2400" dirty="0"/>
              <a:t>substrate.</a:t>
            </a:r>
          </a:p>
        </p:txBody>
      </p:sp>
      <p:pic>
        <p:nvPicPr>
          <p:cNvPr id="7" name="Picture 2" descr="A photo shows a selective catalyst reduction (SCR). The SCR consists of two parts connected to each other. The part on the left is a cylindrical metal body that is labeled selective catalyst reduction 2 and the part on the right resembles a ribbed plastic that is labeled selective catalyst reductio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387" y="1371600"/>
            <a:ext cx="6585984" cy="498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8798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SELECTIVE CATALYST</a:t>
            </a:r>
            <a:br>
              <a:rPr lang="en-US" dirty="0"/>
            </a:br>
            <a:r>
              <a:rPr lang="en-US" dirty="0"/>
              <a:t>REDUCTION (SCR) </a:t>
            </a:r>
            <a:r>
              <a:rPr lang="en-US" dirty="0" smtClean="0"/>
              <a:t>(2 </a:t>
            </a:r>
            <a:r>
              <a:rPr lang="en-US" dirty="0"/>
              <a:t>of 2)</a:t>
            </a:r>
          </a:p>
        </p:txBody>
      </p:sp>
      <p:sp>
        <p:nvSpPr>
          <p:cNvPr id="3" name="Content Placeholder 2"/>
          <p:cNvSpPr>
            <a:spLocks noGrp="1"/>
          </p:cNvSpPr>
          <p:nvPr>
            <p:ph idx="1"/>
          </p:nvPr>
        </p:nvSpPr>
        <p:spPr>
          <a:xfrm>
            <a:off x="228600" y="1447800"/>
            <a:ext cx="4953000" cy="4525963"/>
          </a:xfrm>
        </p:spPr>
        <p:txBody>
          <a:bodyPr/>
          <a:lstStyle/>
          <a:p>
            <a:r>
              <a:rPr lang="en-US" sz="3200" b="1" dirty="0" smtClean="0">
                <a:solidFill>
                  <a:srgbClr val="0000FF"/>
                </a:solidFill>
              </a:rPr>
              <a:t>SCR Operation</a:t>
            </a:r>
          </a:p>
          <a:p>
            <a:pPr lvl="1"/>
            <a:r>
              <a:rPr lang="en-US" dirty="0" smtClean="0"/>
              <a:t>AS DEF heats up</a:t>
            </a:r>
          </a:p>
          <a:p>
            <a:pPr lvl="1"/>
            <a:r>
              <a:rPr lang="en-US" dirty="0"/>
              <a:t>S</a:t>
            </a:r>
            <a:r>
              <a:rPr lang="en-US" dirty="0" smtClean="0"/>
              <a:t>eparates </a:t>
            </a:r>
            <a:r>
              <a:rPr lang="en-US" dirty="0"/>
              <a:t>into carbon dioxide </a:t>
            </a:r>
            <a:r>
              <a:rPr lang="en-US" dirty="0" smtClean="0"/>
              <a:t>&amp; ammonia</a:t>
            </a:r>
          </a:p>
          <a:p>
            <a:pPr lvl="1"/>
            <a:r>
              <a:rPr lang="en-US" dirty="0" smtClean="0"/>
              <a:t>When ammonia reacts </a:t>
            </a:r>
            <a:r>
              <a:rPr lang="en-US" dirty="0"/>
              <a:t>with </a:t>
            </a:r>
            <a:r>
              <a:rPr lang="en-US" dirty="0" smtClean="0"/>
              <a:t>NOx</a:t>
            </a:r>
          </a:p>
          <a:p>
            <a:pPr lvl="1"/>
            <a:r>
              <a:rPr lang="en-US" dirty="0"/>
              <a:t>R</a:t>
            </a:r>
            <a:r>
              <a:rPr lang="en-US" dirty="0" smtClean="0"/>
              <a:t>eduction </a:t>
            </a:r>
            <a:r>
              <a:rPr lang="en-US" dirty="0"/>
              <a:t>reaction takes place </a:t>
            </a:r>
            <a:endParaRPr lang="en-US" dirty="0" smtClean="0"/>
          </a:p>
          <a:p>
            <a:pPr lvl="1"/>
            <a:r>
              <a:rPr lang="en-US" dirty="0" smtClean="0"/>
              <a:t>NOx converted </a:t>
            </a:r>
            <a:r>
              <a:rPr lang="en-US" dirty="0"/>
              <a:t>to nitrogen dioxide and </a:t>
            </a:r>
            <a:r>
              <a:rPr lang="en-US" dirty="0" smtClean="0"/>
              <a:t>water</a:t>
            </a:r>
          </a:p>
          <a:p>
            <a:pPr lvl="1"/>
            <a:r>
              <a:rPr lang="en-US" dirty="0" smtClean="0"/>
              <a:t>SCR </a:t>
            </a:r>
            <a:r>
              <a:rPr lang="en-US" dirty="0"/>
              <a:t>catalyst </a:t>
            </a:r>
            <a:r>
              <a:rPr lang="en-US" dirty="0" smtClean="0"/>
              <a:t>monitored </a:t>
            </a:r>
            <a:r>
              <a:rPr lang="en-US" dirty="0"/>
              <a:t>by </a:t>
            </a:r>
            <a:r>
              <a:rPr lang="en-US" dirty="0" smtClean="0"/>
              <a:t>NOx sensor</a:t>
            </a:r>
          </a:p>
          <a:p>
            <a:pPr lvl="1"/>
            <a:endParaRPr lang="en-US" dirty="0"/>
          </a:p>
        </p:txBody>
      </p:sp>
      <p:pic>
        <p:nvPicPr>
          <p:cNvPr id="6" name="Picture 2" descr="A photo shows a selective catalyst reduction (SCR). The SCR consists of two parts connected to each other. The part on the left is a cylindrical metal body that is labeled selective catalyst reduction 2 and the part on the right resembles a ribbed plastic that is labeled selective catalyst reductio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927" y="1447800"/>
            <a:ext cx="3739116" cy="2831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8717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DIESEL EXHAUST FLUID</a:t>
            </a:r>
          </a:p>
        </p:txBody>
      </p:sp>
      <p:sp>
        <p:nvSpPr>
          <p:cNvPr id="3" name="Content Placeholder 2"/>
          <p:cNvSpPr>
            <a:spLocks noGrp="1"/>
          </p:cNvSpPr>
          <p:nvPr>
            <p:ph idx="1"/>
          </p:nvPr>
        </p:nvSpPr>
        <p:spPr>
          <a:xfrm>
            <a:off x="76200" y="1447800"/>
            <a:ext cx="5562600" cy="4953000"/>
          </a:xfrm>
        </p:spPr>
        <p:txBody>
          <a:bodyPr/>
          <a:lstStyle/>
          <a:p>
            <a:pPr>
              <a:spcBef>
                <a:spcPts val="0"/>
              </a:spcBef>
            </a:pPr>
            <a:r>
              <a:rPr lang="en-US" sz="3200" b="1" dirty="0">
                <a:solidFill>
                  <a:srgbClr val="0000FF"/>
                </a:solidFill>
              </a:rPr>
              <a:t>Diesel </a:t>
            </a:r>
            <a:r>
              <a:rPr lang="en-US" sz="3200" b="1" dirty="0" smtClean="0">
                <a:solidFill>
                  <a:srgbClr val="0000FF"/>
                </a:solidFill>
              </a:rPr>
              <a:t>Exhaust Fluid (</a:t>
            </a:r>
            <a:r>
              <a:rPr lang="en-US" sz="3200" b="1" dirty="0">
                <a:solidFill>
                  <a:srgbClr val="0000FF"/>
                </a:solidFill>
              </a:rPr>
              <a:t>DEF) </a:t>
            </a:r>
            <a:endParaRPr lang="en-US" sz="3200" b="1" dirty="0" smtClean="0">
              <a:solidFill>
                <a:srgbClr val="0000FF"/>
              </a:solidFill>
            </a:endParaRPr>
          </a:p>
          <a:p>
            <a:pPr lvl="1">
              <a:spcBef>
                <a:spcPts val="0"/>
              </a:spcBef>
            </a:pPr>
            <a:r>
              <a:rPr lang="en-US" dirty="0" smtClean="0"/>
              <a:t>Mixture </a:t>
            </a:r>
            <a:r>
              <a:rPr lang="en-US" dirty="0"/>
              <a:t>of 32.5% laboratory grade urea </a:t>
            </a:r>
            <a:endParaRPr lang="en-US" dirty="0" smtClean="0"/>
          </a:p>
          <a:p>
            <a:pPr lvl="1">
              <a:spcBef>
                <a:spcPts val="0"/>
              </a:spcBef>
            </a:pPr>
            <a:r>
              <a:rPr lang="en-US" dirty="0" smtClean="0"/>
              <a:t>67.5</a:t>
            </a:r>
            <a:r>
              <a:rPr lang="en-US" dirty="0"/>
              <a:t>% </a:t>
            </a:r>
            <a:r>
              <a:rPr lang="en-US" dirty="0" smtClean="0"/>
              <a:t>deionized water</a:t>
            </a:r>
          </a:p>
          <a:p>
            <a:pPr lvl="2">
              <a:spcBef>
                <a:spcPts val="0"/>
              </a:spcBef>
            </a:pPr>
            <a:r>
              <a:rPr lang="en-US" dirty="0"/>
              <a:t>Deionized water </a:t>
            </a:r>
            <a:r>
              <a:rPr lang="en-US" dirty="0" smtClean="0"/>
              <a:t>deeply demineralized</a:t>
            </a:r>
          </a:p>
          <a:p>
            <a:pPr lvl="1">
              <a:spcBef>
                <a:spcPts val="0"/>
              </a:spcBef>
            </a:pPr>
            <a:r>
              <a:rPr lang="en-US" dirty="0" smtClean="0"/>
              <a:t>Urea: synthetic ammonia &amp; CO</a:t>
            </a:r>
            <a:r>
              <a:rPr lang="en-US" baseline="-25000" dirty="0" smtClean="0"/>
              <a:t>2</a:t>
            </a:r>
            <a:endParaRPr lang="en-US" baseline="-25000" dirty="0"/>
          </a:p>
          <a:p>
            <a:pPr lvl="1">
              <a:spcBef>
                <a:spcPts val="0"/>
              </a:spcBef>
            </a:pPr>
            <a:r>
              <a:rPr lang="en-US" dirty="0" smtClean="0"/>
              <a:t>Nontoxic &amp; not </a:t>
            </a:r>
            <a:r>
              <a:rPr lang="en-US" dirty="0"/>
              <a:t>harmful to </a:t>
            </a:r>
            <a:r>
              <a:rPr lang="en-US" dirty="0" smtClean="0"/>
              <a:t>handle</a:t>
            </a:r>
          </a:p>
          <a:p>
            <a:pPr lvl="1">
              <a:spcBef>
                <a:spcPts val="0"/>
              </a:spcBef>
            </a:pPr>
            <a:r>
              <a:rPr lang="en-US" dirty="0" smtClean="0"/>
              <a:t>Injected </a:t>
            </a:r>
            <a:r>
              <a:rPr lang="en-US" dirty="0"/>
              <a:t>into </a:t>
            </a:r>
            <a:r>
              <a:rPr lang="en-US" dirty="0" smtClean="0"/>
              <a:t>exhaust stream </a:t>
            </a:r>
            <a:r>
              <a:rPr lang="en-US" dirty="0"/>
              <a:t>upstream of </a:t>
            </a:r>
            <a:r>
              <a:rPr lang="en-US" dirty="0" smtClean="0"/>
              <a:t>SCR</a:t>
            </a:r>
          </a:p>
          <a:p>
            <a:pPr lvl="1">
              <a:spcBef>
                <a:spcPts val="0"/>
              </a:spcBef>
            </a:pPr>
            <a:r>
              <a:rPr lang="en-US" dirty="0" smtClean="0"/>
              <a:t>Once </a:t>
            </a:r>
            <a:r>
              <a:rPr lang="en-US" dirty="0"/>
              <a:t>inside </a:t>
            </a:r>
            <a:r>
              <a:rPr lang="en-US" dirty="0" smtClean="0"/>
              <a:t>catalyst, heat </a:t>
            </a:r>
            <a:r>
              <a:rPr lang="en-US" dirty="0"/>
              <a:t>causes </a:t>
            </a:r>
            <a:r>
              <a:rPr lang="en-US" dirty="0" smtClean="0"/>
              <a:t>DEF </a:t>
            </a:r>
            <a:r>
              <a:rPr lang="en-US" dirty="0"/>
              <a:t>to decompose into ammonia </a:t>
            </a:r>
            <a:r>
              <a:rPr lang="en-US" dirty="0" smtClean="0"/>
              <a:t>and CO</a:t>
            </a:r>
            <a:r>
              <a:rPr lang="en-US" baseline="-25000" dirty="0" smtClean="0"/>
              <a:t>2</a:t>
            </a:r>
          </a:p>
          <a:p>
            <a:pPr lvl="1">
              <a:spcBef>
                <a:spcPts val="0"/>
              </a:spcBef>
            </a:pPr>
            <a:r>
              <a:rPr lang="en-US" sz="3200" b="1" baseline="-25000" dirty="0" smtClean="0">
                <a:solidFill>
                  <a:srgbClr val="0000FF"/>
                </a:solidFill>
              </a:rPr>
              <a:t>Refractometer measures </a:t>
            </a:r>
            <a:r>
              <a:rPr lang="en-US" sz="3200" b="1" baseline="-25000" dirty="0">
                <a:solidFill>
                  <a:srgbClr val="0000FF"/>
                </a:solidFill>
              </a:rPr>
              <a:t>its </a:t>
            </a:r>
            <a:r>
              <a:rPr lang="en-US" sz="3200" b="1" baseline="-25000" dirty="0" smtClean="0">
                <a:solidFill>
                  <a:srgbClr val="0000FF"/>
                </a:solidFill>
              </a:rPr>
              <a:t>density</a:t>
            </a:r>
            <a:endParaRPr lang="en-US" sz="3200" b="1" dirty="0">
              <a:solidFill>
                <a:srgbClr val="0000FF"/>
              </a:solidFill>
            </a:endParaRPr>
          </a:p>
        </p:txBody>
      </p:sp>
      <p:pic>
        <p:nvPicPr>
          <p:cNvPr id="6" name="Picture 2" descr="A photo shows a pack of Blue Def diesel exhaust fluid with an API certification label on the p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7575" y="1698410"/>
            <a:ext cx="3459170" cy="3163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2851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458200" cy="1097280"/>
          </a:xfrm>
        </p:spPr>
        <p:txBody>
          <a:bodyPr/>
          <a:lstStyle/>
          <a:p>
            <a:r>
              <a:rPr lang="en-US" sz="2800" dirty="0"/>
              <a:t>FIGURE 15–10 </a:t>
            </a:r>
            <a:r>
              <a:rPr lang="en-US" sz="2800" dirty="0" smtClean="0"/>
              <a:t>Diesel </a:t>
            </a:r>
            <a:r>
              <a:rPr lang="en-US" sz="2800" dirty="0"/>
              <a:t>exhaust fluid (DEF) is available </a:t>
            </a:r>
            <a:r>
              <a:rPr lang="en-US" sz="2800" dirty="0" smtClean="0"/>
              <a:t>in consumer-friendly </a:t>
            </a:r>
            <a:r>
              <a:rPr lang="en-US" sz="2800" dirty="0"/>
              <a:t>containers or in bulk.</a:t>
            </a:r>
          </a:p>
        </p:txBody>
      </p:sp>
      <p:pic>
        <p:nvPicPr>
          <p:cNvPr id="6" name="Picture 2" descr="A photo shows a pack of Blue Def diesel exhaust fluid with an API certification label on the p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644" y="1447800"/>
            <a:ext cx="5282282" cy="483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4148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534400" cy="1097280"/>
          </a:xfrm>
        </p:spPr>
        <p:txBody>
          <a:bodyPr/>
          <a:lstStyle/>
          <a:p>
            <a:r>
              <a:rPr lang="en-US" sz="2800" dirty="0"/>
              <a:t>FIGURE 15–11 </a:t>
            </a:r>
            <a:r>
              <a:rPr lang="en-US" sz="2800" dirty="0" smtClean="0"/>
              <a:t>refractometer </a:t>
            </a:r>
            <a:r>
              <a:rPr lang="en-US" sz="2800" dirty="0"/>
              <a:t>is used to </a:t>
            </a:r>
            <a:r>
              <a:rPr lang="en-US" sz="2800" dirty="0" smtClean="0"/>
              <a:t>measure quality </a:t>
            </a:r>
            <a:r>
              <a:rPr lang="en-US" sz="2800" dirty="0"/>
              <a:t>of </a:t>
            </a:r>
            <a:r>
              <a:rPr lang="en-US" sz="2800" dirty="0" smtClean="0"/>
              <a:t>diesel </a:t>
            </a:r>
            <a:r>
              <a:rPr lang="en-US" sz="2800" dirty="0"/>
              <a:t>exhaust fluid (DEF).</a:t>
            </a:r>
          </a:p>
        </p:txBody>
      </p:sp>
      <p:pic>
        <p:nvPicPr>
          <p:cNvPr id="1026" name="Picture 2" descr="A photo shows a refractometer used to measure the quality of the diesel exhaust fluid. The refractometer is cylindrical device with an eyepiece at the right end and the sample collection component on the left e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5763" y="1600200"/>
            <a:ext cx="5712474" cy="4474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0413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REDUCTANT DOSING</a:t>
            </a:r>
            <a:br>
              <a:rPr lang="en-US" sz="3600"/>
            </a:br>
            <a:r>
              <a:rPr lang="en-US" sz="3600"/>
              <a:t>MODULE</a:t>
            </a:r>
          </a:p>
        </p:txBody>
      </p:sp>
      <p:sp>
        <p:nvSpPr>
          <p:cNvPr id="3" name="Content Placeholder 2"/>
          <p:cNvSpPr>
            <a:spLocks noGrp="1"/>
          </p:cNvSpPr>
          <p:nvPr>
            <p:ph idx="1"/>
          </p:nvPr>
        </p:nvSpPr>
        <p:spPr>
          <a:xfrm>
            <a:off x="457200" y="1600200"/>
            <a:ext cx="3657600" cy="4525963"/>
          </a:xfrm>
        </p:spPr>
        <p:txBody>
          <a:bodyPr/>
          <a:lstStyle/>
          <a:p>
            <a:r>
              <a:rPr lang="en-US" sz="3200" b="1" dirty="0" smtClean="0">
                <a:solidFill>
                  <a:srgbClr val="0000FF"/>
                </a:solidFill>
              </a:rPr>
              <a:t>Reductant Dosing Module </a:t>
            </a:r>
          </a:p>
          <a:p>
            <a:pPr lvl="1"/>
            <a:r>
              <a:rPr lang="en-US" dirty="0" smtClean="0"/>
              <a:t>Inject DEF </a:t>
            </a:r>
          </a:p>
          <a:p>
            <a:pPr lvl="1"/>
            <a:r>
              <a:rPr lang="en-US" dirty="0" smtClean="0"/>
              <a:t>Module </a:t>
            </a:r>
            <a:r>
              <a:rPr lang="en-US" dirty="0"/>
              <a:t>includes </a:t>
            </a:r>
            <a:r>
              <a:rPr lang="en-US" dirty="0" smtClean="0"/>
              <a:t>injection, nozzle</a:t>
            </a:r>
            <a:r>
              <a:rPr lang="en-US" dirty="0"/>
              <a:t>, </a:t>
            </a:r>
            <a:r>
              <a:rPr lang="en-US" dirty="0" smtClean="0"/>
              <a:t>diffuser</a:t>
            </a:r>
            <a:r>
              <a:rPr lang="en-US" dirty="0"/>
              <a:t>, </a:t>
            </a:r>
            <a:r>
              <a:rPr lang="en-US" dirty="0" smtClean="0"/>
              <a:t>&amp; mixer</a:t>
            </a:r>
          </a:p>
          <a:p>
            <a:pPr lvl="1"/>
            <a:r>
              <a:rPr lang="en-US" dirty="0" smtClean="0"/>
              <a:t>Components atomize DEF</a:t>
            </a:r>
          </a:p>
          <a:p>
            <a:pPr lvl="1"/>
            <a:r>
              <a:rPr lang="en-US" dirty="0"/>
              <a:t>D</a:t>
            </a:r>
            <a:r>
              <a:rPr lang="en-US" dirty="0" smtClean="0"/>
              <a:t>isperse </a:t>
            </a:r>
            <a:r>
              <a:rPr lang="en-US" dirty="0"/>
              <a:t>it </a:t>
            </a:r>
            <a:r>
              <a:rPr lang="en-US" dirty="0" smtClean="0"/>
              <a:t>evenly onto substrate</a:t>
            </a:r>
            <a:endParaRPr lang="en-US" dirty="0"/>
          </a:p>
        </p:txBody>
      </p:sp>
      <p:pic>
        <p:nvPicPr>
          <p:cNvPr id="2050" name="Picture 2" descr="A photo shows a reductant dosing module. The reductant dosing module consists of an electrical connector at the top and is connected to a SCR catalyst at the right. The reductant dosing module is cylindrical in shape with various holes around its body and a protruded rib at the ce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0989" y="1828800"/>
            <a:ext cx="4776474" cy="3606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7177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458200" cy="1097280"/>
          </a:xfrm>
        </p:spPr>
        <p:txBody>
          <a:bodyPr/>
          <a:lstStyle/>
          <a:p>
            <a:r>
              <a:rPr lang="en-US" sz="3200" dirty="0"/>
              <a:t>FIGURE 15–12 </a:t>
            </a:r>
            <a:r>
              <a:rPr lang="en-US" sz="3200" dirty="0" smtClean="0"/>
              <a:t>reductant </a:t>
            </a:r>
            <a:r>
              <a:rPr lang="en-US" sz="3200" dirty="0"/>
              <a:t>dosing module </a:t>
            </a:r>
            <a:r>
              <a:rPr lang="en-US" sz="3200" dirty="0" smtClean="0"/>
              <a:t>contains DEF </a:t>
            </a:r>
            <a:r>
              <a:rPr lang="en-US" sz="3200" dirty="0"/>
              <a:t>injector, diffuser, and mixer.</a:t>
            </a:r>
          </a:p>
        </p:txBody>
      </p:sp>
      <p:pic>
        <p:nvPicPr>
          <p:cNvPr id="7" name="Picture 2" descr="A photo shows a reductant dosing module. The reductant dosing module consists of an electrical connector at the top and is connected to a SCR catalyst at the right. The reductant dosing module is cylindrical in shape with various holes around its body and a protruded rib at the ce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71601"/>
            <a:ext cx="6660292"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2647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097280"/>
          </a:xfrm>
        </p:spPr>
        <p:txBody>
          <a:bodyPr/>
          <a:lstStyle/>
          <a:p>
            <a:r>
              <a:rPr lang="en-US" dirty="0" smtClean="0"/>
              <a:t>DIESEL PARTICULATE FILTER (</a:t>
            </a:r>
            <a:r>
              <a:rPr lang="en-US" dirty="0"/>
              <a:t>DPF) </a:t>
            </a:r>
          </a:p>
        </p:txBody>
      </p:sp>
      <p:sp>
        <p:nvSpPr>
          <p:cNvPr id="3" name="Content Placeholder 2"/>
          <p:cNvSpPr>
            <a:spLocks noGrp="1"/>
          </p:cNvSpPr>
          <p:nvPr>
            <p:ph idx="1"/>
          </p:nvPr>
        </p:nvSpPr>
        <p:spPr>
          <a:xfrm>
            <a:off x="32951" y="1371600"/>
            <a:ext cx="8229600" cy="4525963"/>
          </a:xfrm>
        </p:spPr>
        <p:txBody>
          <a:bodyPr/>
          <a:lstStyle/>
          <a:p>
            <a:r>
              <a:rPr lang="en-US" sz="3200" b="1" dirty="0" smtClean="0">
                <a:solidFill>
                  <a:srgbClr val="0000FF"/>
                </a:solidFill>
              </a:rPr>
              <a:t>Diesel Particulate Filter (</a:t>
            </a:r>
            <a:r>
              <a:rPr lang="en-US" sz="3200" b="1" dirty="0">
                <a:solidFill>
                  <a:srgbClr val="0000FF"/>
                </a:solidFill>
              </a:rPr>
              <a:t>DPF) </a:t>
            </a:r>
            <a:endParaRPr lang="en-US" sz="3200" b="1" dirty="0" smtClean="0">
              <a:solidFill>
                <a:srgbClr val="0000FF"/>
              </a:solidFill>
            </a:endParaRPr>
          </a:p>
          <a:p>
            <a:pPr lvl="1"/>
            <a:r>
              <a:rPr lang="en-US" dirty="0" smtClean="0"/>
              <a:t>Near DOC, Make Exhaust smokeless</a:t>
            </a:r>
          </a:p>
          <a:p>
            <a:pPr lvl="1"/>
            <a:r>
              <a:rPr lang="en-US" dirty="0"/>
              <a:t>Closed </a:t>
            </a:r>
            <a:r>
              <a:rPr lang="en-US" dirty="0" smtClean="0"/>
              <a:t>off wall flow ceramic monolith</a:t>
            </a:r>
          </a:p>
          <a:p>
            <a:pPr lvl="1"/>
            <a:r>
              <a:rPr lang="en-US" dirty="0" smtClean="0"/>
              <a:t>Forces gasses </a:t>
            </a:r>
            <a:r>
              <a:rPr lang="en-US" dirty="0"/>
              <a:t>through </a:t>
            </a:r>
            <a:r>
              <a:rPr lang="en-US" dirty="0" smtClean="0"/>
              <a:t>porous </a:t>
            </a:r>
            <a:r>
              <a:rPr lang="en-US" dirty="0"/>
              <a:t>walls </a:t>
            </a:r>
            <a:endParaRPr lang="en-US" dirty="0" smtClean="0"/>
          </a:p>
          <a:p>
            <a:pPr lvl="1"/>
            <a:r>
              <a:rPr lang="en-US" dirty="0" smtClean="0"/>
              <a:t>Holds PM </a:t>
            </a:r>
            <a:r>
              <a:rPr lang="en-US" dirty="0"/>
              <a:t>too large to pass </a:t>
            </a:r>
            <a:r>
              <a:rPr lang="en-US" dirty="0" smtClean="0"/>
              <a:t>through </a:t>
            </a:r>
          </a:p>
          <a:p>
            <a:pPr lvl="1"/>
            <a:r>
              <a:rPr lang="en-US" dirty="0" smtClean="0"/>
              <a:t>Stores PM</a:t>
            </a:r>
          </a:p>
          <a:p>
            <a:pPr lvl="1"/>
            <a:r>
              <a:rPr lang="en-US" dirty="0" smtClean="0"/>
              <a:t>As PM </a:t>
            </a:r>
            <a:r>
              <a:rPr lang="en-US" dirty="0"/>
              <a:t>gathers in </a:t>
            </a:r>
            <a:r>
              <a:rPr lang="en-US" dirty="0" smtClean="0"/>
              <a:t>filter assembly, exhaust restricts </a:t>
            </a:r>
          </a:p>
          <a:p>
            <a:pPr lvl="1"/>
            <a:r>
              <a:rPr lang="en-US" dirty="0" smtClean="0"/>
              <a:t>PM oxidized </a:t>
            </a:r>
            <a:r>
              <a:rPr lang="en-US" dirty="0"/>
              <a:t>into </a:t>
            </a:r>
            <a:r>
              <a:rPr lang="en-US" dirty="0" smtClean="0"/>
              <a:t>CO2 by </a:t>
            </a:r>
            <a:r>
              <a:rPr lang="en-US" dirty="0"/>
              <a:t>increasing </a:t>
            </a:r>
            <a:r>
              <a:rPr lang="en-US" dirty="0" smtClean="0"/>
              <a:t>temperature</a:t>
            </a:r>
          </a:p>
          <a:p>
            <a:pPr lvl="1"/>
            <a:r>
              <a:rPr lang="en-US" dirty="0" smtClean="0"/>
              <a:t>Through regeneration, ash is left</a:t>
            </a:r>
            <a:endParaRPr lang="en-US" dirty="0"/>
          </a:p>
        </p:txBody>
      </p:sp>
      <p:pic>
        <p:nvPicPr>
          <p:cNvPr id="6" name="Picture 2" descr="A photo shows a diesel particulate filter (DPF). The photo shows a DPF monolith with a wall design that has numerous, small square channels that are plugged alternatively. The wall design also shows channels that are fractured and damaged along their leng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6069" y="1559011"/>
            <a:ext cx="3102919" cy="2344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9060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458200" cy="1097280"/>
          </a:xfrm>
        </p:spPr>
        <p:txBody>
          <a:bodyPr/>
          <a:lstStyle/>
          <a:p>
            <a:r>
              <a:rPr lang="en-US" sz="2400" dirty="0"/>
              <a:t>FIGURE 15–13 </a:t>
            </a:r>
            <a:r>
              <a:rPr lang="en-US" sz="2400" dirty="0" smtClean="0"/>
              <a:t>DPF </a:t>
            </a:r>
            <a:r>
              <a:rPr lang="en-US" sz="2400" dirty="0"/>
              <a:t>monolith is responsible for </a:t>
            </a:r>
            <a:r>
              <a:rPr lang="en-US" sz="2400" dirty="0" smtClean="0"/>
              <a:t>capturing particulate </a:t>
            </a:r>
            <a:r>
              <a:rPr lang="en-US" sz="2400" dirty="0"/>
              <a:t>matter and holding it until a </a:t>
            </a:r>
            <a:r>
              <a:rPr lang="en-US" sz="2400" dirty="0" smtClean="0"/>
              <a:t>regeneration event </a:t>
            </a:r>
            <a:r>
              <a:rPr lang="en-US" sz="2400" dirty="0"/>
              <a:t>occurs. </a:t>
            </a:r>
            <a:r>
              <a:rPr lang="en-US" sz="2400" dirty="0" smtClean="0"/>
              <a:t>DPF </a:t>
            </a:r>
            <a:r>
              <a:rPr lang="en-US" sz="2400" dirty="0"/>
              <a:t>pictured failed due to </a:t>
            </a:r>
            <a:r>
              <a:rPr lang="en-US" sz="2400" dirty="0" smtClean="0"/>
              <a:t>internal fracture</a:t>
            </a:r>
            <a:r>
              <a:rPr lang="en-US" sz="2400" dirty="0"/>
              <a:t>.</a:t>
            </a:r>
          </a:p>
        </p:txBody>
      </p:sp>
      <p:pic>
        <p:nvPicPr>
          <p:cNvPr id="7" name="Picture 2" descr="A photo shows a diesel particulate filter (DPF). The photo shows a DPF monolith with a wall design that has numerous, small square channels that are plugged alternatively. The wall design also shows channels that are fractured and damaged along their leng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1624" y="1564821"/>
            <a:ext cx="6307104" cy="4764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5717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5372"/>
            <a:ext cx="8686800" cy="1097280"/>
          </a:xfrm>
        </p:spPr>
        <p:txBody>
          <a:bodyPr/>
          <a:lstStyle/>
          <a:p>
            <a:r>
              <a:rPr lang="en-US" sz="2400" dirty="0"/>
              <a:t>FIGURE </a:t>
            </a:r>
            <a:r>
              <a:rPr lang="en-US" sz="2400" dirty="0" smtClean="0"/>
              <a:t>15–14 </a:t>
            </a:r>
            <a:r>
              <a:rPr lang="en-US" sz="2400" dirty="0"/>
              <a:t>DPF warning lamp </a:t>
            </a:r>
            <a:r>
              <a:rPr lang="en-US" sz="2400" dirty="0" smtClean="0"/>
              <a:t>used </a:t>
            </a:r>
            <a:r>
              <a:rPr lang="en-US" sz="2400" dirty="0"/>
              <a:t>to </a:t>
            </a:r>
            <a:r>
              <a:rPr lang="en-US" sz="2400" dirty="0" smtClean="0"/>
              <a:t>warn driver vehicle </a:t>
            </a:r>
            <a:r>
              <a:rPr lang="en-US" sz="2400" dirty="0"/>
              <a:t>needs to be driven in </a:t>
            </a:r>
            <a:r>
              <a:rPr lang="en-US" sz="2400" dirty="0" smtClean="0"/>
              <a:t>manner </a:t>
            </a:r>
            <a:r>
              <a:rPr lang="en-US" sz="2400" dirty="0"/>
              <a:t>that </a:t>
            </a:r>
            <a:r>
              <a:rPr lang="en-US" sz="2400" dirty="0" smtClean="0"/>
              <a:t>regeneration event </a:t>
            </a:r>
            <a:r>
              <a:rPr lang="en-US" sz="2400" dirty="0"/>
              <a:t>can occur.</a:t>
            </a:r>
          </a:p>
        </p:txBody>
      </p:sp>
      <p:pic>
        <p:nvPicPr>
          <p:cNvPr id="1026" name="Picture 2" descr="A photo shows the message center below the instrument cluster of the dashboard of a car. The message center displays the following DPF warning: Drive to clean exhaust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104" y="1447800"/>
            <a:ext cx="6325794" cy="4773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3559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EXHAUST </a:t>
            </a:r>
            <a:r>
              <a:rPr lang="en-US" sz="3600" dirty="0" smtClean="0"/>
              <a:t>CHEMISTRY (1 of 4)</a:t>
            </a:r>
            <a:endParaRPr lang="en-US" sz="3600" dirty="0"/>
          </a:p>
        </p:txBody>
      </p:sp>
      <p:sp>
        <p:nvSpPr>
          <p:cNvPr id="3" name="Content Placeholder 2"/>
          <p:cNvSpPr>
            <a:spLocks noGrp="1"/>
          </p:cNvSpPr>
          <p:nvPr>
            <p:ph idx="1"/>
          </p:nvPr>
        </p:nvSpPr>
        <p:spPr/>
        <p:txBody>
          <a:bodyPr/>
          <a:lstStyle/>
          <a:p>
            <a:r>
              <a:rPr lang="en-US" sz="3200" b="1" dirty="0" smtClean="0">
                <a:solidFill>
                  <a:srgbClr val="0000FF"/>
                </a:solidFill>
              </a:rPr>
              <a:t>Emission Standards: FIGURE 15–1</a:t>
            </a:r>
            <a:endParaRPr lang="en-US" sz="3200" b="1" dirty="0">
              <a:solidFill>
                <a:srgbClr val="0000FF"/>
              </a:solidFill>
            </a:endParaRPr>
          </a:p>
          <a:p>
            <a:pPr lvl="1"/>
            <a:r>
              <a:rPr lang="en-US" dirty="0" smtClean="0"/>
              <a:t>Changes </a:t>
            </a:r>
            <a:r>
              <a:rPr lang="en-US" dirty="0"/>
              <a:t>in standards resulted in </a:t>
            </a:r>
            <a:r>
              <a:rPr lang="en-US" dirty="0" smtClean="0"/>
              <a:t>requirement </a:t>
            </a:r>
          </a:p>
          <a:p>
            <a:pPr lvl="1"/>
            <a:r>
              <a:rPr lang="en-US" dirty="0" smtClean="0"/>
              <a:t>Reduce PM &amp; NOx </a:t>
            </a:r>
            <a:r>
              <a:rPr lang="en-US" dirty="0"/>
              <a:t>emissions </a:t>
            </a:r>
            <a:r>
              <a:rPr lang="en-US" dirty="0" smtClean="0"/>
              <a:t>by 90%</a:t>
            </a:r>
          </a:p>
          <a:p>
            <a:pPr lvl="1"/>
            <a:r>
              <a:rPr lang="en-US" dirty="0" smtClean="0"/>
              <a:t>Changes </a:t>
            </a:r>
            <a:r>
              <a:rPr lang="en-US" dirty="0"/>
              <a:t>to fuel control strategies helped to </a:t>
            </a:r>
            <a:r>
              <a:rPr lang="en-US" dirty="0" smtClean="0"/>
              <a:t>achieve</a:t>
            </a:r>
            <a:endParaRPr lang="en-US" dirty="0"/>
          </a:p>
        </p:txBody>
      </p:sp>
    </p:spTree>
    <p:extLst>
      <p:ext uri="{BB962C8B-B14F-4D97-AF65-F5344CB8AC3E}">
        <p14:creationId xmlns:p14="http://schemas.microsoft.com/office/powerpoint/2010/main" val="310399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DIFFERENTIAL</a:t>
            </a:r>
            <a:br>
              <a:rPr lang="en-US" sz="3600" dirty="0"/>
            </a:br>
            <a:r>
              <a:rPr lang="en-US" sz="3600" dirty="0"/>
              <a:t>PRESSURE SENSOR</a:t>
            </a:r>
          </a:p>
        </p:txBody>
      </p:sp>
      <p:sp>
        <p:nvSpPr>
          <p:cNvPr id="3" name="Content Placeholder 2"/>
          <p:cNvSpPr>
            <a:spLocks noGrp="1"/>
          </p:cNvSpPr>
          <p:nvPr>
            <p:ph idx="1"/>
          </p:nvPr>
        </p:nvSpPr>
        <p:spPr>
          <a:xfrm>
            <a:off x="152400" y="1322949"/>
            <a:ext cx="3810000" cy="4525963"/>
          </a:xfrm>
        </p:spPr>
        <p:txBody>
          <a:bodyPr/>
          <a:lstStyle/>
          <a:p>
            <a:r>
              <a:rPr lang="en-US" sz="3200" b="1" dirty="0" smtClean="0">
                <a:solidFill>
                  <a:srgbClr val="0000FF"/>
                </a:solidFill>
              </a:rPr>
              <a:t>Differential Pressure Sensor</a:t>
            </a:r>
          </a:p>
          <a:p>
            <a:pPr lvl="1"/>
            <a:r>
              <a:rPr lang="en-US" dirty="0" smtClean="0"/>
              <a:t>Determine </a:t>
            </a:r>
            <a:r>
              <a:rPr lang="en-US" dirty="0"/>
              <a:t>if </a:t>
            </a:r>
            <a:r>
              <a:rPr lang="en-US" dirty="0" smtClean="0"/>
              <a:t>restriction </a:t>
            </a:r>
            <a:r>
              <a:rPr lang="en-US" dirty="0"/>
              <a:t>exists in </a:t>
            </a:r>
            <a:r>
              <a:rPr lang="en-US" dirty="0" smtClean="0"/>
              <a:t>DPF</a:t>
            </a:r>
          </a:p>
          <a:p>
            <a:pPr lvl="1"/>
            <a:r>
              <a:rPr lang="en-US" dirty="0" smtClean="0"/>
              <a:t>Need </a:t>
            </a:r>
            <a:r>
              <a:rPr lang="en-US" dirty="0"/>
              <a:t>for service or </a:t>
            </a:r>
            <a:r>
              <a:rPr lang="en-US" dirty="0" smtClean="0"/>
              <a:t>replacement</a:t>
            </a:r>
          </a:p>
          <a:p>
            <a:pPr lvl="1"/>
            <a:r>
              <a:rPr lang="en-US" dirty="0" smtClean="0"/>
              <a:t>Compares pressure </a:t>
            </a:r>
            <a:r>
              <a:rPr lang="en-US" dirty="0"/>
              <a:t>at </a:t>
            </a:r>
            <a:r>
              <a:rPr lang="en-US" dirty="0" smtClean="0"/>
              <a:t>inlet </a:t>
            </a:r>
            <a:r>
              <a:rPr lang="en-US" dirty="0"/>
              <a:t>and outlet of </a:t>
            </a:r>
            <a:r>
              <a:rPr lang="en-US" dirty="0" smtClean="0"/>
              <a:t>DPF</a:t>
            </a:r>
          </a:p>
          <a:p>
            <a:pPr lvl="1"/>
            <a:r>
              <a:rPr lang="en-US" dirty="0" smtClean="0"/>
              <a:t>Uses data </a:t>
            </a:r>
            <a:r>
              <a:rPr lang="en-US" dirty="0"/>
              <a:t>to determine if </a:t>
            </a:r>
            <a:r>
              <a:rPr lang="en-US" dirty="0" smtClean="0"/>
              <a:t>regeneration </a:t>
            </a:r>
            <a:r>
              <a:rPr lang="en-US" dirty="0"/>
              <a:t>event </a:t>
            </a:r>
            <a:r>
              <a:rPr lang="en-US" dirty="0" smtClean="0"/>
              <a:t>needed</a:t>
            </a:r>
            <a:endParaRPr lang="en-US" dirty="0"/>
          </a:p>
        </p:txBody>
      </p:sp>
      <p:pic>
        <p:nvPicPr>
          <p:cNvPr id="2050" name="Picture 2" descr="A photo shows a diesel particulate filter. Two differential pressure sensor inputs on a long. Cylindrical metal tube are mounted to the right face of the diesel particulate fil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524000"/>
            <a:ext cx="4441372" cy="4627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4146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610600" cy="1097280"/>
          </a:xfrm>
        </p:spPr>
        <p:txBody>
          <a:bodyPr/>
          <a:lstStyle/>
          <a:p>
            <a:r>
              <a:rPr lang="en-US" sz="2800" dirty="0"/>
              <a:t>FIGURE 15–15 </a:t>
            </a:r>
            <a:r>
              <a:rPr lang="en-US" sz="2800" dirty="0" smtClean="0"/>
              <a:t>sequence </a:t>
            </a:r>
            <a:r>
              <a:rPr lang="en-US" sz="2800" dirty="0"/>
              <a:t>of drawings shows </a:t>
            </a:r>
            <a:r>
              <a:rPr lang="en-US" sz="2800" dirty="0" smtClean="0"/>
              <a:t>steps of </a:t>
            </a:r>
            <a:r>
              <a:rPr lang="en-US" sz="2800" dirty="0"/>
              <a:t>a regeneration event</a:t>
            </a:r>
            <a:r>
              <a:rPr lang="en-US" sz="2800" dirty="0" smtClean="0"/>
              <a:t>.  SENSOR SHOWN IN FIGURE</a:t>
            </a:r>
            <a:endParaRPr lang="en-US" sz="2800" dirty="0"/>
          </a:p>
        </p:txBody>
      </p:sp>
      <p:sp>
        <p:nvSpPr>
          <p:cNvPr id="6" name="Rectangle 5"/>
          <p:cNvSpPr/>
          <p:nvPr/>
        </p:nvSpPr>
        <p:spPr>
          <a:xfrm>
            <a:off x="304800" y="1676400"/>
            <a:ext cx="2133600" cy="923330"/>
          </a:xfrm>
          <a:prstGeom prst="rect">
            <a:avLst/>
          </a:prstGeom>
        </p:spPr>
        <p:txBody>
          <a:bodyPr wrap="square">
            <a:spAutoFit/>
          </a:bodyPr>
          <a:lstStyle/>
          <a:p>
            <a:r>
              <a:rPr lang="en-US" b="1" dirty="0">
                <a:solidFill>
                  <a:srgbClr val="FF0000"/>
                </a:solidFill>
              </a:rPr>
              <a:t>DIFFERENTIAL</a:t>
            </a:r>
          </a:p>
          <a:p>
            <a:r>
              <a:rPr lang="en-US" b="1" dirty="0">
                <a:solidFill>
                  <a:srgbClr val="FF0000"/>
                </a:solidFill>
              </a:rPr>
              <a:t>PRESSURE SENSOR</a:t>
            </a:r>
          </a:p>
        </p:txBody>
      </p:sp>
      <p:pic>
        <p:nvPicPr>
          <p:cNvPr id="3074" name="Picture 2" descr="A photo shows a diesel particulate filter. Two differential pressure sensor inputs on a long. Cylindrical metal tube are mounted to the right face of the diesel particulate fil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447800"/>
            <a:ext cx="4572000" cy="4763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523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FIGURE 15–16 </a:t>
            </a:r>
            <a:r>
              <a:rPr lang="en-US" sz="2400" dirty="0" smtClean="0"/>
              <a:t>feedback </a:t>
            </a:r>
            <a:r>
              <a:rPr lang="en-US" sz="2400" dirty="0"/>
              <a:t>from the differential pressure sensor is used by the powertrain control module to determine </a:t>
            </a:r>
            <a:r>
              <a:rPr lang="en-US" sz="2400" dirty="0" smtClean="0"/>
              <a:t>when a </a:t>
            </a:r>
            <a:r>
              <a:rPr lang="en-US" sz="2400" dirty="0"/>
              <a:t>regeneration event is needed.</a:t>
            </a:r>
          </a:p>
        </p:txBody>
      </p:sp>
      <p:pic>
        <p:nvPicPr>
          <p:cNvPr id="4098" name="Picture 2" descr="A figure shows the steps of a regeneration event of a diesel particulate filter (DPF).&#10;The figure shows the following components:&#10;• A cross-section of a DPF shows a diesel oxidation catalyst (DOC) connected to a DPF.&#10;• Raw exhaust enter through the top at the left end and soot-free exhaust leaves through the bottom at the right end.&#10;• The component has an operating temperature of 550 degree Celsius (1022 degree Fahrenheit).&#10;Passive regeneration – “fuel dosing approach” takes place as follows:&#10;• Exhaust enters at the left, is doused with fuel from a fuel injector, and then enters DOC.&#10;• Two sensors are connected to long metal tubes and are placed at the inlet and outlet of the DPF.&#10;• Soot-free exhaust then exits the DPF at the right.&#10;Active regeneration – “fuel burning approach” takes place as follows:&#10;• Exhaust enters at the left, is ignited with a fuel burner, and then enters DOC.&#10;• Two sensors are connected to long metal tubes and are placed at the inlet and outlet of the DPF.&#10;• Soot-free exhaust then exits the DPF at the 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411" y="2228850"/>
            <a:ext cx="7723060" cy="2939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994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TEMPERATURE SENSORS</a:t>
            </a:r>
          </a:p>
        </p:txBody>
      </p:sp>
      <p:sp>
        <p:nvSpPr>
          <p:cNvPr id="3" name="Content Placeholder 2"/>
          <p:cNvSpPr>
            <a:spLocks noGrp="1"/>
          </p:cNvSpPr>
          <p:nvPr>
            <p:ph idx="1"/>
          </p:nvPr>
        </p:nvSpPr>
        <p:spPr>
          <a:xfrm>
            <a:off x="457200" y="1600200"/>
            <a:ext cx="4267200" cy="4525963"/>
          </a:xfrm>
        </p:spPr>
        <p:txBody>
          <a:bodyPr/>
          <a:lstStyle/>
          <a:p>
            <a:r>
              <a:rPr lang="en-US" sz="3200" b="1" dirty="0" smtClean="0">
                <a:solidFill>
                  <a:srgbClr val="0000FF"/>
                </a:solidFill>
              </a:rPr>
              <a:t>Exhaust Aftertreatment System </a:t>
            </a:r>
          </a:p>
          <a:p>
            <a:pPr lvl="1"/>
            <a:r>
              <a:rPr lang="en-US" dirty="0" smtClean="0"/>
              <a:t>Uses </a:t>
            </a:r>
            <a:r>
              <a:rPr lang="en-US" dirty="0"/>
              <a:t>multiple temperature </a:t>
            </a:r>
            <a:r>
              <a:rPr lang="en-US" dirty="0" smtClean="0"/>
              <a:t>sensors</a:t>
            </a:r>
          </a:p>
          <a:p>
            <a:pPr lvl="1"/>
            <a:r>
              <a:rPr lang="en-US" dirty="0" smtClean="0"/>
              <a:t>Monitor function </a:t>
            </a:r>
            <a:r>
              <a:rPr lang="en-US" dirty="0"/>
              <a:t>of components within </a:t>
            </a:r>
            <a:r>
              <a:rPr lang="en-US" dirty="0" smtClean="0"/>
              <a:t>system</a:t>
            </a:r>
            <a:endParaRPr lang="en-US" dirty="0"/>
          </a:p>
        </p:txBody>
      </p:sp>
      <p:pic>
        <p:nvPicPr>
          <p:cNvPr id="4" name="Picture 3" descr="A photo shows temperature sensors used by a powertrain control module. The photo shows three long, pointed temperature sensors mounted to a connector through long tubes."/>
          <p:cNvPicPr>
            <a:picLocks noChangeAspect="1"/>
          </p:cNvPicPr>
          <p:nvPr/>
        </p:nvPicPr>
        <p:blipFill>
          <a:blip r:embed="rId2"/>
          <a:stretch>
            <a:fillRect/>
          </a:stretch>
        </p:blipFill>
        <p:spPr>
          <a:xfrm>
            <a:off x="4089645" y="1567248"/>
            <a:ext cx="4821381" cy="4300151"/>
          </a:xfrm>
          <a:prstGeom prst="rect">
            <a:avLst/>
          </a:prstGeom>
        </p:spPr>
      </p:pic>
    </p:spTree>
    <p:extLst>
      <p:ext uri="{BB962C8B-B14F-4D97-AF65-F5344CB8AC3E}">
        <p14:creationId xmlns:p14="http://schemas.microsoft.com/office/powerpoint/2010/main" val="2369444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5372"/>
            <a:ext cx="8686800" cy="1097280"/>
          </a:xfrm>
        </p:spPr>
        <p:txBody>
          <a:bodyPr/>
          <a:lstStyle/>
          <a:p>
            <a:r>
              <a:rPr lang="en-US" sz="2800" dirty="0"/>
              <a:t>FIGURE 15–17 </a:t>
            </a:r>
            <a:r>
              <a:rPr lang="en-US" sz="2800" dirty="0" smtClean="0"/>
              <a:t>Temperature </a:t>
            </a:r>
            <a:r>
              <a:rPr lang="en-US" sz="2800" dirty="0"/>
              <a:t>sensors are used </a:t>
            </a:r>
            <a:r>
              <a:rPr lang="en-US" sz="2800" dirty="0" smtClean="0"/>
              <a:t>by PCM to </a:t>
            </a:r>
            <a:r>
              <a:rPr lang="en-US" sz="2800" dirty="0"/>
              <a:t>monitor </a:t>
            </a:r>
            <a:r>
              <a:rPr lang="en-US" sz="2800" dirty="0" smtClean="0"/>
              <a:t> function </a:t>
            </a:r>
            <a:r>
              <a:rPr lang="en-US" sz="2800" dirty="0"/>
              <a:t>of </a:t>
            </a:r>
            <a:r>
              <a:rPr lang="en-US" sz="2800" dirty="0" smtClean="0"/>
              <a:t>various components </a:t>
            </a:r>
            <a:r>
              <a:rPr lang="en-US" sz="2800" dirty="0"/>
              <a:t>in </a:t>
            </a:r>
            <a:r>
              <a:rPr lang="en-US" sz="2800" dirty="0" smtClean="0"/>
              <a:t>aftertreatment </a:t>
            </a:r>
            <a:r>
              <a:rPr lang="en-US" sz="2800" dirty="0"/>
              <a:t>system.</a:t>
            </a:r>
          </a:p>
        </p:txBody>
      </p:sp>
      <p:pic>
        <p:nvPicPr>
          <p:cNvPr id="4" name="Picture 3" descr="A photo shows temperature sensors used by a powertrain control module. The photo shows three long, pointed temperature sensors mounted to a connector through long tubes."/>
          <p:cNvPicPr>
            <a:picLocks noChangeAspect="1"/>
          </p:cNvPicPr>
          <p:nvPr/>
        </p:nvPicPr>
        <p:blipFill>
          <a:blip r:embed="rId2"/>
          <a:stretch>
            <a:fillRect/>
          </a:stretch>
        </p:blipFill>
        <p:spPr>
          <a:xfrm>
            <a:off x="1728400" y="1371601"/>
            <a:ext cx="5643985" cy="5029200"/>
          </a:xfrm>
          <a:prstGeom prst="rect">
            <a:avLst/>
          </a:prstGeom>
        </p:spPr>
      </p:pic>
    </p:spTree>
    <p:extLst>
      <p:ext uri="{BB962C8B-B14F-4D97-AF65-F5344CB8AC3E}">
        <p14:creationId xmlns:p14="http://schemas.microsoft.com/office/powerpoint/2010/main" val="1241019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NO</a:t>
            </a:r>
            <a:r>
              <a:rPr lang="en-US" sz="2000" dirty="0"/>
              <a:t>X</a:t>
            </a:r>
            <a:r>
              <a:rPr lang="en-US" sz="3600" dirty="0"/>
              <a:t> SENSORS</a:t>
            </a:r>
          </a:p>
        </p:txBody>
      </p:sp>
      <p:sp>
        <p:nvSpPr>
          <p:cNvPr id="3" name="Content Placeholder 2"/>
          <p:cNvSpPr>
            <a:spLocks noGrp="1"/>
          </p:cNvSpPr>
          <p:nvPr>
            <p:ph idx="1"/>
          </p:nvPr>
        </p:nvSpPr>
        <p:spPr>
          <a:xfrm>
            <a:off x="152400" y="1447800"/>
            <a:ext cx="3810000" cy="4525963"/>
          </a:xfrm>
        </p:spPr>
        <p:txBody>
          <a:bodyPr/>
          <a:lstStyle/>
          <a:p>
            <a:r>
              <a:rPr lang="en-US" sz="3200" b="1" dirty="0">
                <a:solidFill>
                  <a:srgbClr val="0000FF"/>
                </a:solidFill>
              </a:rPr>
              <a:t>NOx </a:t>
            </a:r>
            <a:r>
              <a:rPr lang="en-US" sz="3200" b="1" dirty="0" smtClean="0">
                <a:solidFill>
                  <a:srgbClr val="0000FF"/>
                </a:solidFill>
              </a:rPr>
              <a:t>Sensors </a:t>
            </a:r>
          </a:p>
          <a:p>
            <a:pPr lvl="1"/>
            <a:r>
              <a:rPr lang="en-US" dirty="0" smtClean="0"/>
              <a:t>Part of Smart Module </a:t>
            </a:r>
          </a:p>
          <a:p>
            <a:pPr lvl="1"/>
            <a:r>
              <a:rPr lang="en-US" dirty="0" smtClean="0"/>
              <a:t>Serviced Together</a:t>
            </a:r>
          </a:p>
          <a:p>
            <a:pPr lvl="1"/>
            <a:r>
              <a:rPr lang="en-US" dirty="0" smtClean="0"/>
              <a:t>Measure Level of NOx Emissions</a:t>
            </a:r>
          </a:p>
          <a:p>
            <a:pPr lvl="2"/>
            <a:r>
              <a:rPr lang="en-US" dirty="0" smtClean="0"/>
              <a:t>In Aftertreatment System</a:t>
            </a:r>
          </a:p>
          <a:p>
            <a:pPr lvl="2"/>
            <a:r>
              <a:rPr lang="en-US" dirty="0" smtClean="0"/>
              <a:t>Determine If DEF Being Delivered To Exhaust </a:t>
            </a:r>
          </a:p>
          <a:p>
            <a:pPr lvl="2"/>
            <a:r>
              <a:rPr lang="en-US" dirty="0" smtClean="0"/>
              <a:t>Adequate Volume &amp; Quantity</a:t>
            </a:r>
            <a:endParaRPr lang="en-US" dirty="0"/>
          </a:p>
        </p:txBody>
      </p:sp>
      <p:pic>
        <p:nvPicPr>
          <p:cNvPr id="5122" name="Picture 2" descr="A photo shows a NO sub x sensor mounted to a square-shaped smart module through a cable. An electrical connector is connected to the smart module at the top. NO sub x sensor resembles a cylindrical 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688844"/>
            <a:ext cx="4348842" cy="4372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8161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686800" cy="1097280"/>
          </a:xfrm>
        </p:spPr>
        <p:txBody>
          <a:bodyPr/>
          <a:lstStyle/>
          <a:p>
            <a:r>
              <a:rPr lang="en-US" sz="2800" dirty="0"/>
              <a:t>FIGURE 15–18 </a:t>
            </a:r>
            <a:r>
              <a:rPr lang="en-US" sz="2800" dirty="0" smtClean="0"/>
              <a:t>NOx </a:t>
            </a:r>
            <a:r>
              <a:rPr lang="en-US" sz="2800" dirty="0"/>
              <a:t>sensor is used to measure </a:t>
            </a:r>
            <a:r>
              <a:rPr lang="en-US" sz="2800" dirty="0" smtClean="0"/>
              <a:t>NOx emissions </a:t>
            </a:r>
            <a:r>
              <a:rPr lang="en-US" sz="2800" dirty="0"/>
              <a:t>in </a:t>
            </a:r>
            <a:r>
              <a:rPr lang="en-US" sz="2800" dirty="0" smtClean="0"/>
              <a:t>aftertreatment </a:t>
            </a:r>
            <a:r>
              <a:rPr lang="en-US" sz="2800" dirty="0"/>
              <a:t>system.</a:t>
            </a:r>
          </a:p>
        </p:txBody>
      </p:sp>
      <p:pic>
        <p:nvPicPr>
          <p:cNvPr id="9" name="Picture 2" descr="A photo shows a NO sub x sensor mounted to a square-shaped smart module through a cable. An electrical connector is connected to the smart module at the top. NO sub x sensor resembles a cylindrical 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676400"/>
            <a:ext cx="4348842" cy="4372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7317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sz="3200" dirty="0"/>
              <a:t>FIGURE 15–19 </a:t>
            </a:r>
            <a:r>
              <a:rPr lang="en-US" sz="3200" dirty="0" smtClean="0"/>
              <a:t>oxygen </a:t>
            </a:r>
            <a:r>
              <a:rPr lang="en-US" sz="3200" dirty="0"/>
              <a:t>sensor is used to </a:t>
            </a:r>
            <a:r>
              <a:rPr lang="en-US" sz="3200" dirty="0" smtClean="0"/>
              <a:t>monitor operation </a:t>
            </a:r>
            <a:r>
              <a:rPr lang="en-US" sz="3200" dirty="0"/>
              <a:t>of </a:t>
            </a:r>
            <a:r>
              <a:rPr lang="en-US" sz="3200" dirty="0" smtClean="0"/>
              <a:t>EGR </a:t>
            </a:r>
            <a:r>
              <a:rPr lang="en-US" sz="3200" dirty="0"/>
              <a:t>system.</a:t>
            </a:r>
          </a:p>
        </p:txBody>
      </p:sp>
      <p:pic>
        <p:nvPicPr>
          <p:cNvPr id="6146" name="Picture 2" descr="A photo shows a wide-band oxygen sensor mounted to an electrical connector through a cable. The sensor resembles a cylindrical 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2318" y="1524000"/>
            <a:ext cx="581025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4436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QUESTION? 1</a:t>
            </a:r>
            <a:endParaRPr lang="en-US" sz="3600" dirty="0"/>
          </a:p>
        </p:txBody>
      </p:sp>
      <p:sp>
        <p:nvSpPr>
          <p:cNvPr id="3" name="Content Placeholder 2"/>
          <p:cNvSpPr>
            <a:spLocks noGrp="1"/>
          </p:cNvSpPr>
          <p:nvPr>
            <p:ph idx="1"/>
          </p:nvPr>
        </p:nvSpPr>
        <p:spPr/>
        <p:txBody>
          <a:bodyPr/>
          <a:lstStyle/>
          <a:p>
            <a:r>
              <a:rPr lang="en-US" dirty="0"/>
              <a:t>What is the role of an O</a:t>
            </a:r>
            <a:r>
              <a:rPr lang="en-US" baseline="-25000" dirty="0"/>
              <a:t>2</a:t>
            </a:r>
            <a:r>
              <a:rPr lang="en-US" dirty="0"/>
              <a:t> sensor (if equipped) in the </a:t>
            </a:r>
            <a:r>
              <a:rPr lang="en-US" dirty="0" smtClean="0"/>
              <a:t>exhaust aftertreatment </a:t>
            </a:r>
            <a:r>
              <a:rPr lang="en-US" dirty="0"/>
              <a:t>system?</a:t>
            </a:r>
          </a:p>
        </p:txBody>
      </p:sp>
    </p:spTree>
    <p:extLst>
      <p:ext uri="{BB962C8B-B14F-4D97-AF65-F5344CB8AC3E}">
        <p14:creationId xmlns:p14="http://schemas.microsoft.com/office/powerpoint/2010/main" val="1960197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ANSWER 1</a:t>
            </a:r>
            <a:endParaRPr lang="en-US" sz="3600" dirty="0"/>
          </a:p>
        </p:txBody>
      </p:sp>
      <p:sp>
        <p:nvSpPr>
          <p:cNvPr id="3" name="Content Placeholder 2"/>
          <p:cNvSpPr>
            <a:spLocks noGrp="1"/>
          </p:cNvSpPr>
          <p:nvPr>
            <p:ph idx="1"/>
          </p:nvPr>
        </p:nvSpPr>
        <p:spPr/>
        <p:txBody>
          <a:bodyPr/>
          <a:lstStyle/>
          <a:p>
            <a:r>
              <a:rPr lang="en-US" dirty="0" smtClean="0"/>
              <a:t>Oxygen </a:t>
            </a:r>
            <a:r>
              <a:rPr lang="en-US" dirty="0"/>
              <a:t>sensor is used to monitor operation of EGR </a:t>
            </a:r>
            <a:r>
              <a:rPr lang="en-US" dirty="0" smtClean="0"/>
              <a:t>system.</a:t>
            </a:r>
            <a:endParaRPr lang="en-US" dirty="0"/>
          </a:p>
        </p:txBody>
      </p:sp>
    </p:spTree>
    <p:extLst>
      <p:ext uri="{BB962C8B-B14F-4D97-AF65-F5344CB8AC3E}">
        <p14:creationId xmlns:p14="http://schemas.microsoft.com/office/powerpoint/2010/main" val="3741295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610600" cy="1097280"/>
          </a:xfrm>
        </p:spPr>
        <p:txBody>
          <a:bodyPr/>
          <a:lstStyle/>
          <a:p>
            <a:r>
              <a:rPr lang="en-US" sz="2400" dirty="0"/>
              <a:t>FIGURE 15–1 </a:t>
            </a:r>
            <a:r>
              <a:rPr lang="en-US" sz="2400" dirty="0" smtClean="0"/>
              <a:t>emission </a:t>
            </a:r>
            <a:r>
              <a:rPr lang="en-US" sz="2400" dirty="0"/>
              <a:t>chart shows the mandated reductions in tailpipe emissions, how they have driven </a:t>
            </a:r>
            <a:r>
              <a:rPr lang="en-US" sz="2400" dirty="0" smtClean="0"/>
              <a:t>changes in way </a:t>
            </a:r>
            <a:r>
              <a:rPr lang="en-US" sz="2400" dirty="0"/>
              <a:t>diesel engines operate, and how </a:t>
            </a:r>
            <a:r>
              <a:rPr lang="en-US" sz="2400" dirty="0" smtClean="0"/>
              <a:t>exhaust </a:t>
            </a:r>
            <a:r>
              <a:rPr lang="en-US" sz="2400" dirty="0"/>
              <a:t>aftertreatment is configured.</a:t>
            </a:r>
          </a:p>
        </p:txBody>
      </p:sp>
      <p:pic>
        <p:nvPicPr>
          <p:cNvPr id="1026" name="Picture 2" descr="A graph shows an emission chart that illustrates the changes in the operation of diesel engines due to mandated reductions in tailpipe emissions.&#10;The graph shows the following details:&#10;• The emission levels during 2003 to 2006 was 2.5 g per hp-hr.&#10;• NOx phase-in period was from 2007 to 2009.&#10;• The emission levels during 2010 to 2012 was 0.2 g per hp-hr.&#10;• NOx plus HC equals 2.5 g per hp-hr was reduced to NOx equals 0.2 g per hp-hr.&#10;• PM equals 0.1 g per hp-hr was reduced to 0.01 g per hp-h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344" y="2133600"/>
            <a:ext cx="6923314" cy="3465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1802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600" dirty="0" smtClean="0"/>
              <a:t>QUESTION? 2</a:t>
            </a:r>
            <a:endParaRPr lang="en-US" sz="3600" dirty="0"/>
          </a:p>
        </p:txBody>
      </p:sp>
      <p:sp>
        <p:nvSpPr>
          <p:cNvPr id="3" name="Content Placeholder 2"/>
          <p:cNvSpPr>
            <a:spLocks noGrp="1"/>
          </p:cNvSpPr>
          <p:nvPr>
            <p:ph idx="1"/>
          </p:nvPr>
        </p:nvSpPr>
        <p:spPr/>
        <p:txBody>
          <a:bodyPr/>
          <a:lstStyle/>
          <a:p>
            <a:r>
              <a:rPr lang="en-US" dirty="0"/>
              <a:t>What happens if the customer fails to maintain the </a:t>
            </a:r>
            <a:r>
              <a:rPr lang="en-US" dirty="0" smtClean="0"/>
              <a:t>diesel exhaust </a:t>
            </a:r>
            <a:r>
              <a:rPr lang="en-US" dirty="0"/>
              <a:t>fluid (DEF) at a minimum level?</a:t>
            </a:r>
          </a:p>
        </p:txBody>
      </p:sp>
    </p:spTree>
    <p:extLst>
      <p:ext uri="{BB962C8B-B14F-4D97-AF65-F5344CB8AC3E}">
        <p14:creationId xmlns:p14="http://schemas.microsoft.com/office/powerpoint/2010/main" val="2551240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ANSWER 2</a:t>
            </a:r>
            <a:endParaRPr lang="en-US" sz="3600" dirty="0"/>
          </a:p>
        </p:txBody>
      </p:sp>
      <p:sp>
        <p:nvSpPr>
          <p:cNvPr id="3" name="Content Placeholder 2"/>
          <p:cNvSpPr>
            <a:spLocks noGrp="1"/>
          </p:cNvSpPr>
          <p:nvPr>
            <p:ph idx="1"/>
          </p:nvPr>
        </p:nvSpPr>
        <p:spPr/>
        <p:txBody>
          <a:bodyPr/>
          <a:lstStyle/>
          <a:p>
            <a:r>
              <a:rPr lang="en-US" dirty="0"/>
              <a:t>The quality of </a:t>
            </a:r>
            <a:r>
              <a:rPr lang="en-US" dirty="0" smtClean="0"/>
              <a:t>the diesel </a:t>
            </a:r>
            <a:r>
              <a:rPr lang="en-US" dirty="0"/>
              <a:t>exhaust fluid (DEF) is critical for proper </a:t>
            </a:r>
            <a:r>
              <a:rPr lang="en-US" dirty="0" smtClean="0"/>
              <a:t>catalyst operation. </a:t>
            </a:r>
            <a:r>
              <a:rPr lang="en-US" dirty="0"/>
              <a:t>The system is designed to warn the driver when </a:t>
            </a:r>
            <a:r>
              <a:rPr lang="en-US" dirty="0" smtClean="0"/>
              <a:t>the system </a:t>
            </a:r>
            <a:r>
              <a:rPr lang="en-US" dirty="0"/>
              <a:t>fluid level gets low.</a:t>
            </a:r>
          </a:p>
        </p:txBody>
      </p:sp>
    </p:spTree>
    <p:extLst>
      <p:ext uri="{BB962C8B-B14F-4D97-AF65-F5344CB8AC3E}">
        <p14:creationId xmlns:p14="http://schemas.microsoft.com/office/powerpoint/2010/main" val="1857797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p:txBody>
          <a:bodyPr/>
          <a:lstStyle/>
          <a:p>
            <a:r>
              <a:rPr lang="en-US" dirty="0"/>
              <a:t>What is the difference between a passive and an </a:t>
            </a:r>
            <a:r>
              <a:rPr lang="en-US" dirty="0" smtClean="0"/>
              <a:t>active regeneration </a:t>
            </a:r>
            <a:r>
              <a:rPr lang="en-US" dirty="0"/>
              <a:t>event?</a:t>
            </a:r>
          </a:p>
        </p:txBody>
      </p:sp>
    </p:spTree>
    <p:extLst>
      <p:ext uri="{BB962C8B-B14F-4D97-AF65-F5344CB8AC3E}">
        <p14:creationId xmlns:p14="http://schemas.microsoft.com/office/powerpoint/2010/main" val="2069697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ANSWER 3</a:t>
            </a:r>
            <a:endParaRPr lang="en-US" sz="3600" dirty="0"/>
          </a:p>
        </p:txBody>
      </p:sp>
      <p:sp>
        <p:nvSpPr>
          <p:cNvPr id="3" name="Content Placeholder 2"/>
          <p:cNvSpPr>
            <a:spLocks noGrp="1"/>
          </p:cNvSpPr>
          <p:nvPr>
            <p:ph idx="1"/>
          </p:nvPr>
        </p:nvSpPr>
        <p:spPr>
          <a:xfrm>
            <a:off x="70022" y="1447800"/>
            <a:ext cx="8921578" cy="4800600"/>
          </a:xfrm>
        </p:spPr>
        <p:txBody>
          <a:bodyPr/>
          <a:lstStyle/>
          <a:p>
            <a:r>
              <a:rPr lang="en-US" b="1" dirty="0">
                <a:solidFill>
                  <a:srgbClr val="FF0000"/>
                </a:solidFill>
              </a:rPr>
              <a:t>Passive Regeneration. </a:t>
            </a:r>
            <a:r>
              <a:rPr lang="en-US" dirty="0"/>
              <a:t>During a passive </a:t>
            </a:r>
            <a:r>
              <a:rPr lang="en-US" dirty="0" smtClean="0"/>
              <a:t>regeneration event</a:t>
            </a:r>
            <a:r>
              <a:rPr lang="en-US" dirty="0"/>
              <a:t>, the engine load is sufficient enough to create </a:t>
            </a:r>
            <a:r>
              <a:rPr lang="en-US" dirty="0" smtClean="0"/>
              <a:t>the exhaust </a:t>
            </a:r>
            <a:r>
              <a:rPr lang="en-US" dirty="0"/>
              <a:t>temperatures needed to eliminate the </a:t>
            </a:r>
            <a:r>
              <a:rPr lang="en-US" dirty="0" smtClean="0"/>
              <a:t>particulate matter.</a:t>
            </a:r>
          </a:p>
          <a:p>
            <a:r>
              <a:rPr lang="en-US" b="1" dirty="0">
                <a:solidFill>
                  <a:srgbClr val="FF0000"/>
                </a:solidFill>
              </a:rPr>
              <a:t>Active Regeneration. </a:t>
            </a:r>
            <a:r>
              <a:rPr lang="en-US" dirty="0"/>
              <a:t>During </a:t>
            </a:r>
            <a:r>
              <a:rPr lang="en-US" dirty="0" smtClean="0"/>
              <a:t>active regeneration event</a:t>
            </a:r>
            <a:r>
              <a:rPr lang="en-US" dirty="0"/>
              <a:t>, heat is created by </a:t>
            </a:r>
            <a:r>
              <a:rPr lang="en-US" b="1" dirty="0">
                <a:solidFill>
                  <a:srgbClr val="FF0000"/>
                </a:solidFill>
              </a:rPr>
              <a:t>adding fuel to </a:t>
            </a:r>
            <a:r>
              <a:rPr lang="en-US" b="1" dirty="0" smtClean="0">
                <a:solidFill>
                  <a:srgbClr val="FF0000"/>
                </a:solidFill>
              </a:rPr>
              <a:t>exhaust stream</a:t>
            </a:r>
            <a:r>
              <a:rPr lang="en-US" dirty="0"/>
              <a:t>. This fuel can be added either through a </a:t>
            </a:r>
            <a:r>
              <a:rPr lang="en-US" dirty="0" smtClean="0"/>
              <a:t>post injection shot </a:t>
            </a:r>
            <a:r>
              <a:rPr lang="en-US" dirty="0"/>
              <a:t>at </a:t>
            </a:r>
            <a:r>
              <a:rPr lang="en-US" dirty="0" smtClean="0"/>
              <a:t>cylinder </a:t>
            </a:r>
            <a:r>
              <a:rPr lang="en-US" dirty="0"/>
              <a:t>or through a dosing </a:t>
            </a:r>
            <a:r>
              <a:rPr lang="en-US" dirty="0" smtClean="0"/>
              <a:t>valve in </a:t>
            </a:r>
            <a:r>
              <a:rPr lang="en-US" dirty="0"/>
              <a:t>the exhaust. </a:t>
            </a:r>
            <a:r>
              <a:rPr lang="en-US" b="1" dirty="0" smtClean="0">
                <a:solidFill>
                  <a:srgbClr val="FF0000"/>
                </a:solidFill>
              </a:rPr>
              <a:t>Temperature </a:t>
            </a:r>
            <a:r>
              <a:rPr lang="en-US" b="1" dirty="0">
                <a:solidFill>
                  <a:srgbClr val="FF0000"/>
                </a:solidFill>
              </a:rPr>
              <a:t>of </a:t>
            </a:r>
            <a:r>
              <a:rPr lang="en-US" b="1" dirty="0" smtClean="0">
                <a:solidFill>
                  <a:srgbClr val="FF0000"/>
                </a:solidFill>
              </a:rPr>
              <a:t>diesel particulate filter </a:t>
            </a:r>
            <a:r>
              <a:rPr lang="en-US" b="1" dirty="0">
                <a:solidFill>
                  <a:srgbClr val="FF0000"/>
                </a:solidFill>
              </a:rPr>
              <a:t>(DPF) is hotter during an active regeneration </a:t>
            </a:r>
            <a:r>
              <a:rPr lang="en-US" b="1" dirty="0" smtClean="0">
                <a:solidFill>
                  <a:srgbClr val="FF0000"/>
                </a:solidFill>
              </a:rPr>
              <a:t>event than </a:t>
            </a:r>
            <a:r>
              <a:rPr lang="en-US" b="1" dirty="0">
                <a:solidFill>
                  <a:srgbClr val="FF0000"/>
                </a:solidFill>
              </a:rPr>
              <a:t>a passive event</a:t>
            </a:r>
            <a:r>
              <a:rPr lang="en-US" dirty="0"/>
              <a:t>.</a:t>
            </a:r>
          </a:p>
        </p:txBody>
      </p:sp>
    </p:spTree>
    <p:extLst>
      <p:ext uri="{BB962C8B-B14F-4D97-AF65-F5344CB8AC3E}">
        <p14:creationId xmlns:p14="http://schemas.microsoft.com/office/powerpoint/2010/main" val="2035194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Summary (1 of 3)</a:t>
            </a:r>
            <a:endParaRPr lang="en-US" sz="3600" dirty="0"/>
          </a:p>
        </p:txBody>
      </p:sp>
      <p:sp>
        <p:nvSpPr>
          <p:cNvPr id="46083" name="Content Placeholder 2"/>
          <p:cNvSpPr>
            <a:spLocks noGrp="1"/>
          </p:cNvSpPr>
          <p:nvPr>
            <p:ph idx="1"/>
          </p:nvPr>
        </p:nvSpPr>
        <p:spPr>
          <a:xfrm>
            <a:off x="228600" y="1447800"/>
            <a:ext cx="8839200" cy="4953000"/>
          </a:xfrm>
        </p:spPr>
        <p:txBody>
          <a:bodyPr/>
          <a:lstStyle/>
          <a:p>
            <a:pPr>
              <a:spcBef>
                <a:spcPts val="0"/>
              </a:spcBef>
            </a:pPr>
            <a:r>
              <a:rPr lang="en-US" dirty="0"/>
              <a:t>Tier II diesel emission standards were introduced in </a:t>
            </a:r>
            <a:r>
              <a:rPr lang="en-US" dirty="0" smtClean="0"/>
              <a:t>2007 and </a:t>
            </a:r>
            <a:r>
              <a:rPr lang="en-US" dirty="0"/>
              <a:t>were phased in until 2010.</a:t>
            </a:r>
          </a:p>
          <a:p>
            <a:pPr>
              <a:spcBef>
                <a:spcPts val="0"/>
              </a:spcBef>
            </a:pPr>
            <a:r>
              <a:rPr lang="en-US" dirty="0" smtClean="0"/>
              <a:t>The </a:t>
            </a:r>
            <a:r>
              <a:rPr lang="en-US" dirty="0"/>
              <a:t>tailpipe emissions include hydrocarbons (HC), </a:t>
            </a:r>
            <a:r>
              <a:rPr lang="en-US" dirty="0" smtClean="0"/>
              <a:t>carbon monoxide </a:t>
            </a:r>
            <a:r>
              <a:rPr lang="en-US" dirty="0"/>
              <a:t>(CO), oxides of nitrogen (NOx), particulate </a:t>
            </a:r>
            <a:r>
              <a:rPr lang="en-US" dirty="0" smtClean="0"/>
              <a:t>matter (</a:t>
            </a:r>
            <a:r>
              <a:rPr lang="en-US" dirty="0"/>
              <a:t>PM), oxygen (O2), and carbon dioxide (CO2</a:t>
            </a:r>
            <a:r>
              <a:rPr lang="en-US" dirty="0" smtClean="0"/>
              <a:t>).</a:t>
            </a:r>
          </a:p>
          <a:p>
            <a:pPr>
              <a:spcBef>
                <a:spcPts val="0"/>
              </a:spcBef>
            </a:pPr>
            <a:r>
              <a:rPr lang="en-US" dirty="0" smtClean="0"/>
              <a:t>To </a:t>
            </a:r>
            <a:r>
              <a:rPr lang="en-US" dirty="0"/>
              <a:t>comply with federally mandated Tier II diesel </a:t>
            </a:r>
            <a:r>
              <a:rPr lang="en-US" dirty="0" smtClean="0"/>
              <a:t>emission standards</a:t>
            </a:r>
            <a:r>
              <a:rPr lang="en-US" dirty="0"/>
              <a:t>, the aftertreatment system consists of </a:t>
            </a:r>
            <a:r>
              <a:rPr lang="en-US" dirty="0" smtClean="0"/>
              <a:t>following:</a:t>
            </a:r>
          </a:p>
          <a:p>
            <a:pPr lvl="1">
              <a:spcBef>
                <a:spcPts val="0"/>
              </a:spcBef>
            </a:pPr>
            <a:r>
              <a:rPr lang="en-US" dirty="0" smtClean="0"/>
              <a:t>Diesel </a:t>
            </a:r>
            <a:r>
              <a:rPr lang="en-US" dirty="0"/>
              <a:t>oxidation catalyst (</a:t>
            </a:r>
            <a:r>
              <a:rPr lang="en-US" dirty="0" smtClean="0"/>
              <a:t>DOC)</a:t>
            </a:r>
          </a:p>
          <a:p>
            <a:pPr lvl="1">
              <a:spcBef>
                <a:spcPts val="0"/>
              </a:spcBef>
            </a:pPr>
            <a:r>
              <a:rPr lang="en-US" dirty="0" smtClean="0"/>
              <a:t>Particulate filters</a:t>
            </a:r>
          </a:p>
          <a:p>
            <a:pPr lvl="1">
              <a:spcBef>
                <a:spcPts val="0"/>
              </a:spcBef>
            </a:pPr>
            <a:r>
              <a:rPr lang="en-US" dirty="0" smtClean="0"/>
              <a:t>NOx </a:t>
            </a:r>
            <a:r>
              <a:rPr lang="en-US" dirty="0"/>
              <a:t>catalysts</a:t>
            </a:r>
          </a:p>
        </p:txBody>
      </p:sp>
    </p:spTree>
    <p:extLst>
      <p:ext uri="{BB962C8B-B14F-4D97-AF65-F5344CB8AC3E}">
        <p14:creationId xmlns:p14="http://schemas.microsoft.com/office/powerpoint/2010/main" val="231940651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Summary (2 of 3)</a:t>
            </a:r>
            <a:endParaRPr lang="en-US" sz="3600" dirty="0"/>
          </a:p>
        </p:txBody>
      </p:sp>
      <p:sp>
        <p:nvSpPr>
          <p:cNvPr id="47107" name="Content Placeholder 2"/>
          <p:cNvSpPr>
            <a:spLocks noGrp="1"/>
          </p:cNvSpPr>
          <p:nvPr>
            <p:ph idx="1"/>
          </p:nvPr>
        </p:nvSpPr>
        <p:spPr>
          <a:xfrm>
            <a:off x="304800" y="1447800"/>
            <a:ext cx="8763000" cy="4953000"/>
          </a:xfrm>
        </p:spPr>
        <p:txBody>
          <a:bodyPr/>
          <a:lstStyle/>
          <a:p>
            <a:r>
              <a:rPr lang="en-US" sz="2400" dirty="0"/>
              <a:t>On most modern diesel engines, the diesel oxidation </a:t>
            </a:r>
            <a:r>
              <a:rPr lang="en-US" sz="2400" dirty="0" smtClean="0"/>
              <a:t>catalyst (</a:t>
            </a:r>
            <a:r>
              <a:rPr lang="en-US" sz="2400" dirty="0"/>
              <a:t>DOC) is the first major component in the exhaust </a:t>
            </a:r>
            <a:r>
              <a:rPr lang="en-US" sz="2400" dirty="0" smtClean="0"/>
              <a:t>aftertreatment system </a:t>
            </a:r>
            <a:r>
              <a:rPr lang="en-US" sz="2400" dirty="0"/>
              <a:t>after the exhaust downpipe.</a:t>
            </a:r>
          </a:p>
          <a:p>
            <a:r>
              <a:rPr lang="en-US" sz="2400" dirty="0" smtClean="0"/>
              <a:t>NOx absorber </a:t>
            </a:r>
            <a:r>
              <a:rPr lang="en-US" sz="2400" dirty="0"/>
              <a:t>catalyst is a maintenance-free </a:t>
            </a:r>
            <a:r>
              <a:rPr lang="en-US" sz="2400" dirty="0" smtClean="0"/>
              <a:t>strategy for </a:t>
            </a:r>
            <a:r>
              <a:rPr lang="en-US" sz="2400" dirty="0"/>
              <a:t>removing NOx emissions in a low-temperature</a:t>
            </a:r>
            <a:r>
              <a:rPr lang="en-US" sz="2400" dirty="0" smtClean="0"/>
              <a:t>, oxygen-rich </a:t>
            </a:r>
            <a:r>
              <a:rPr lang="en-US" sz="2400" dirty="0"/>
              <a:t>environment.</a:t>
            </a:r>
          </a:p>
          <a:p>
            <a:r>
              <a:rPr lang="en-US" sz="2400" dirty="0" smtClean="0"/>
              <a:t>The </a:t>
            </a:r>
            <a:r>
              <a:rPr lang="en-US" sz="2400" dirty="0"/>
              <a:t>selective catalyst reduction (SCR) system is </a:t>
            </a:r>
            <a:r>
              <a:rPr lang="en-US" sz="2400" dirty="0" smtClean="0"/>
              <a:t>designed to </a:t>
            </a:r>
            <a:r>
              <a:rPr lang="en-US" sz="2400" dirty="0"/>
              <a:t>reduce the level of oxides of nitrogen (NOx) in the </a:t>
            </a:r>
            <a:r>
              <a:rPr lang="en-US" sz="2400" dirty="0" smtClean="0"/>
              <a:t>exhaust stream.</a:t>
            </a:r>
          </a:p>
          <a:p>
            <a:r>
              <a:rPr lang="en-US" sz="2400" dirty="0" smtClean="0"/>
              <a:t>DPF </a:t>
            </a:r>
            <a:r>
              <a:rPr lang="en-US" sz="2400" dirty="0"/>
              <a:t>is located in a </a:t>
            </a:r>
            <a:r>
              <a:rPr lang="en-US" sz="2400" dirty="0" smtClean="0"/>
              <a:t>stainless steel housing </a:t>
            </a:r>
            <a:r>
              <a:rPr lang="en-US" sz="2400" dirty="0"/>
              <a:t>near </a:t>
            </a:r>
            <a:r>
              <a:rPr lang="en-US" sz="2400" dirty="0" smtClean="0"/>
              <a:t>diesel </a:t>
            </a:r>
            <a:r>
              <a:rPr lang="en-US" sz="2400" dirty="0"/>
              <a:t>oxidation catalyst (DOC). </a:t>
            </a:r>
            <a:r>
              <a:rPr lang="en-US" sz="2400" dirty="0" smtClean="0"/>
              <a:t>It is </a:t>
            </a:r>
            <a:r>
              <a:rPr lang="en-US" sz="2400" dirty="0"/>
              <a:t>responsible for making the exhaust virtually smokeless.</a:t>
            </a:r>
          </a:p>
        </p:txBody>
      </p:sp>
    </p:spTree>
    <p:extLst>
      <p:ext uri="{BB962C8B-B14F-4D97-AF65-F5344CB8AC3E}">
        <p14:creationId xmlns:p14="http://schemas.microsoft.com/office/powerpoint/2010/main" val="24231601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Summary (3 of 3)</a:t>
            </a:r>
            <a:endParaRPr lang="en-US" sz="3600" dirty="0"/>
          </a:p>
        </p:txBody>
      </p:sp>
      <p:sp>
        <p:nvSpPr>
          <p:cNvPr id="47107" name="Content Placeholder 2"/>
          <p:cNvSpPr>
            <a:spLocks noGrp="1"/>
          </p:cNvSpPr>
          <p:nvPr>
            <p:ph idx="1"/>
          </p:nvPr>
        </p:nvSpPr>
        <p:spPr>
          <a:xfrm>
            <a:off x="114300" y="1371600"/>
            <a:ext cx="8915400" cy="4953000"/>
          </a:xfrm>
        </p:spPr>
        <p:txBody>
          <a:bodyPr/>
          <a:lstStyle/>
          <a:p>
            <a:pPr>
              <a:spcBef>
                <a:spcPts val="300"/>
              </a:spcBef>
            </a:pPr>
            <a:r>
              <a:rPr lang="en-US" sz="2200" dirty="0"/>
              <a:t>Diesel exhaust fluid (DEF) is a mixture of 32.5% </a:t>
            </a:r>
            <a:r>
              <a:rPr lang="en-US" sz="2200" dirty="0" smtClean="0"/>
              <a:t>laboratory grade </a:t>
            </a:r>
            <a:r>
              <a:rPr lang="en-US" sz="2200" dirty="0"/>
              <a:t>urea and 67.5% deionized water.</a:t>
            </a:r>
          </a:p>
          <a:p>
            <a:pPr>
              <a:spcBef>
                <a:spcPts val="300"/>
              </a:spcBef>
            </a:pPr>
            <a:r>
              <a:rPr lang="en-US" sz="2200" dirty="0" smtClean="0"/>
              <a:t>Regeneration </a:t>
            </a:r>
            <a:r>
              <a:rPr lang="en-US" sz="2200" dirty="0"/>
              <a:t>events occur automatically </a:t>
            </a:r>
            <a:r>
              <a:rPr lang="en-US" sz="2200" dirty="0" smtClean="0"/>
              <a:t>throughout course </a:t>
            </a:r>
            <a:r>
              <a:rPr lang="en-US" sz="2200" dirty="0"/>
              <a:t>of normal driving when the particulate filter </a:t>
            </a:r>
            <a:r>
              <a:rPr lang="en-US" sz="2200" dirty="0" smtClean="0"/>
              <a:t>becomes restricted</a:t>
            </a:r>
            <a:r>
              <a:rPr lang="en-US" sz="2200" dirty="0"/>
              <a:t>.</a:t>
            </a:r>
          </a:p>
          <a:p>
            <a:pPr>
              <a:spcBef>
                <a:spcPts val="300"/>
              </a:spcBef>
            </a:pPr>
            <a:r>
              <a:rPr lang="en-US" sz="2200" dirty="0" smtClean="0"/>
              <a:t>A </a:t>
            </a:r>
            <a:r>
              <a:rPr lang="en-US" sz="2200" dirty="0"/>
              <a:t>differential pressure sensor is used to determine if a </a:t>
            </a:r>
            <a:r>
              <a:rPr lang="en-US" sz="2200" dirty="0" smtClean="0"/>
              <a:t>restriction exists </a:t>
            </a:r>
            <a:r>
              <a:rPr lang="en-US" sz="2200" dirty="0"/>
              <a:t>in the DPF, indicating a need for service </a:t>
            </a:r>
            <a:r>
              <a:rPr lang="en-US" sz="2200" dirty="0" smtClean="0"/>
              <a:t>or replacement</a:t>
            </a:r>
            <a:r>
              <a:rPr lang="en-US" sz="2200" dirty="0"/>
              <a:t>.</a:t>
            </a:r>
          </a:p>
          <a:p>
            <a:pPr>
              <a:spcBef>
                <a:spcPts val="300"/>
              </a:spcBef>
            </a:pPr>
            <a:r>
              <a:rPr lang="en-US" sz="2200" dirty="0" smtClean="0"/>
              <a:t>The </a:t>
            </a:r>
            <a:r>
              <a:rPr lang="en-US" sz="2200" dirty="0"/>
              <a:t>exhaust aftertreatment system uses multiple </a:t>
            </a:r>
            <a:r>
              <a:rPr lang="en-US" sz="2200" dirty="0" smtClean="0"/>
              <a:t>temperature sensors </a:t>
            </a:r>
            <a:r>
              <a:rPr lang="en-US" sz="2200" dirty="0"/>
              <a:t>to monitor the function of components </a:t>
            </a:r>
            <a:r>
              <a:rPr lang="en-US" sz="2200" dirty="0" smtClean="0"/>
              <a:t>within the </a:t>
            </a:r>
            <a:r>
              <a:rPr lang="en-US" sz="2200" dirty="0"/>
              <a:t>system. Some </a:t>
            </a:r>
            <a:r>
              <a:rPr lang="en-US" sz="2200" dirty="0" smtClean="0"/>
              <a:t>OEMS refer </a:t>
            </a:r>
            <a:r>
              <a:rPr lang="en-US" sz="2200" dirty="0"/>
              <a:t>to these sensors </a:t>
            </a:r>
            <a:r>
              <a:rPr lang="en-US" sz="2200" dirty="0" smtClean="0"/>
              <a:t>as exhaust </a:t>
            </a:r>
            <a:r>
              <a:rPr lang="en-US" sz="2200" dirty="0"/>
              <a:t>gas temperature sensors.</a:t>
            </a:r>
          </a:p>
          <a:p>
            <a:pPr>
              <a:spcBef>
                <a:spcPts val="300"/>
              </a:spcBef>
            </a:pPr>
            <a:r>
              <a:rPr lang="en-US" sz="2200" dirty="0" smtClean="0"/>
              <a:t>Newer </a:t>
            </a:r>
            <a:r>
              <a:rPr lang="en-US" sz="2200" dirty="0"/>
              <a:t>diesel vehicles use a wide-band oxygen sensor </a:t>
            </a:r>
            <a:r>
              <a:rPr lang="en-US" sz="2200" dirty="0" smtClean="0"/>
              <a:t>that is </a:t>
            </a:r>
            <a:r>
              <a:rPr lang="en-US" sz="2200" dirty="0"/>
              <a:t>capable of accurately monitoring the oxygen level in </a:t>
            </a:r>
            <a:r>
              <a:rPr lang="en-US" sz="2200" dirty="0" smtClean="0"/>
              <a:t>the exhaust </a:t>
            </a:r>
            <a:r>
              <a:rPr lang="en-US" sz="2200" dirty="0"/>
              <a:t>stream throughout its broad operating </a:t>
            </a:r>
            <a:r>
              <a:rPr lang="en-US" sz="2200" dirty="0" smtClean="0"/>
              <a:t>range   </a:t>
            </a:r>
            <a:endParaRPr lang="en-US" sz="2200" dirty="0"/>
          </a:p>
        </p:txBody>
      </p:sp>
    </p:spTree>
    <p:extLst>
      <p:ext uri="{BB962C8B-B14F-4D97-AF65-F5344CB8AC3E}">
        <p14:creationId xmlns:p14="http://schemas.microsoft.com/office/powerpoint/2010/main" val="392514935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EXHAUST </a:t>
            </a:r>
            <a:r>
              <a:rPr lang="en-US" sz="3600" dirty="0" smtClean="0"/>
              <a:t>CHEMISTRY (2 </a:t>
            </a:r>
            <a:r>
              <a:rPr lang="en-US" sz="3600" dirty="0"/>
              <a:t>of </a:t>
            </a:r>
            <a:r>
              <a:rPr lang="en-US" sz="3600" dirty="0" smtClean="0"/>
              <a:t>4)</a:t>
            </a:r>
            <a:endParaRPr lang="en-US" sz="3600" dirty="0"/>
          </a:p>
        </p:txBody>
      </p:sp>
      <p:sp>
        <p:nvSpPr>
          <p:cNvPr id="3" name="Content Placeholder 2"/>
          <p:cNvSpPr>
            <a:spLocks noGrp="1"/>
          </p:cNvSpPr>
          <p:nvPr>
            <p:ph idx="1"/>
          </p:nvPr>
        </p:nvSpPr>
        <p:spPr>
          <a:xfrm>
            <a:off x="152400" y="1371600"/>
            <a:ext cx="8915400" cy="5029200"/>
          </a:xfrm>
        </p:spPr>
        <p:txBody>
          <a:bodyPr/>
          <a:lstStyle/>
          <a:p>
            <a:pPr>
              <a:spcBef>
                <a:spcPts val="0"/>
              </a:spcBef>
            </a:pPr>
            <a:r>
              <a:rPr lang="en-US" b="1" dirty="0" smtClean="0">
                <a:solidFill>
                  <a:srgbClr val="0000FF"/>
                </a:solidFill>
              </a:rPr>
              <a:t>Hydrocarbons </a:t>
            </a:r>
            <a:r>
              <a:rPr lang="en-US" b="1" dirty="0">
                <a:solidFill>
                  <a:srgbClr val="0000FF"/>
                </a:solidFill>
              </a:rPr>
              <a:t>(HC) </a:t>
            </a:r>
            <a:endParaRPr lang="en-US" b="1" dirty="0" smtClean="0">
              <a:solidFill>
                <a:srgbClr val="0000FF"/>
              </a:solidFill>
            </a:endParaRPr>
          </a:p>
          <a:p>
            <a:pPr lvl="1">
              <a:spcBef>
                <a:spcPts val="0"/>
              </a:spcBef>
            </a:pPr>
            <a:r>
              <a:rPr lang="en-US" dirty="0" smtClean="0"/>
              <a:t>Unburned diesel fuel measured </a:t>
            </a:r>
            <a:r>
              <a:rPr lang="en-US" dirty="0"/>
              <a:t>in </a:t>
            </a:r>
            <a:r>
              <a:rPr lang="en-US" dirty="0" smtClean="0"/>
              <a:t>PPM</a:t>
            </a:r>
          </a:p>
          <a:p>
            <a:pPr>
              <a:spcBef>
                <a:spcPts val="0"/>
              </a:spcBef>
            </a:pPr>
            <a:r>
              <a:rPr lang="en-US" b="1" dirty="0" smtClean="0">
                <a:solidFill>
                  <a:srgbClr val="0000FF"/>
                </a:solidFill>
              </a:rPr>
              <a:t>Carbon Monoxide (CO)</a:t>
            </a:r>
          </a:p>
          <a:p>
            <a:pPr lvl="1">
              <a:spcBef>
                <a:spcPts val="0"/>
              </a:spcBef>
            </a:pPr>
            <a:r>
              <a:rPr lang="en-US" dirty="0" smtClean="0"/>
              <a:t>Partially </a:t>
            </a:r>
            <a:r>
              <a:rPr lang="en-US" dirty="0"/>
              <a:t>burned diesel </a:t>
            </a:r>
            <a:r>
              <a:rPr lang="en-US" dirty="0" smtClean="0"/>
              <a:t>fuel</a:t>
            </a:r>
          </a:p>
          <a:p>
            <a:pPr lvl="1">
              <a:spcBef>
                <a:spcPts val="0"/>
              </a:spcBef>
            </a:pPr>
            <a:r>
              <a:rPr lang="en-US" dirty="0" smtClean="0"/>
              <a:t>CO combine </a:t>
            </a:r>
            <a:r>
              <a:rPr lang="en-US" dirty="0"/>
              <a:t>with </a:t>
            </a:r>
            <a:r>
              <a:rPr lang="en-US" dirty="0" smtClean="0"/>
              <a:t>O2 to form CO2</a:t>
            </a:r>
            <a:endParaRPr lang="en-US" dirty="0"/>
          </a:p>
          <a:p>
            <a:pPr>
              <a:spcBef>
                <a:spcPts val="0"/>
              </a:spcBef>
            </a:pPr>
            <a:r>
              <a:rPr lang="en-US" b="1" dirty="0" smtClean="0">
                <a:solidFill>
                  <a:srgbClr val="0000FF"/>
                </a:solidFill>
              </a:rPr>
              <a:t>Oxides Of Nitrogen (NOx) </a:t>
            </a:r>
          </a:p>
          <a:p>
            <a:pPr lvl="1">
              <a:spcBef>
                <a:spcPts val="0"/>
              </a:spcBef>
            </a:pPr>
            <a:r>
              <a:rPr lang="en-US" dirty="0" smtClean="0"/>
              <a:t>Colorless</a:t>
            </a:r>
            <a:r>
              <a:rPr lang="en-US" dirty="0"/>
              <a:t>, tasteless, </a:t>
            </a:r>
            <a:r>
              <a:rPr lang="en-US" dirty="0" smtClean="0"/>
              <a:t>odorless </a:t>
            </a:r>
            <a:r>
              <a:rPr lang="en-US" dirty="0"/>
              <a:t>gas </a:t>
            </a:r>
            <a:r>
              <a:rPr lang="en-US" dirty="0" smtClean="0"/>
              <a:t>leaves engine</a:t>
            </a:r>
          </a:p>
          <a:p>
            <a:pPr lvl="1">
              <a:spcBef>
                <a:spcPts val="0"/>
              </a:spcBef>
            </a:pPr>
            <a:r>
              <a:rPr lang="en-US" dirty="0" smtClean="0"/>
              <a:t>Reaches atmosphere </a:t>
            </a:r>
            <a:r>
              <a:rPr lang="en-US" dirty="0"/>
              <a:t>mixes with </a:t>
            </a:r>
            <a:r>
              <a:rPr lang="en-US" dirty="0" smtClean="0"/>
              <a:t>O2, forms NO2</a:t>
            </a:r>
            <a:endParaRPr lang="en-US" dirty="0"/>
          </a:p>
          <a:p>
            <a:pPr lvl="1">
              <a:spcBef>
                <a:spcPts val="0"/>
              </a:spcBef>
            </a:pPr>
            <a:r>
              <a:rPr lang="en-US" dirty="0" smtClean="0"/>
              <a:t>NO &amp; NO2 grouped </a:t>
            </a:r>
            <a:r>
              <a:rPr lang="en-US" dirty="0"/>
              <a:t>together </a:t>
            </a:r>
            <a:r>
              <a:rPr lang="en-US" dirty="0" smtClean="0"/>
              <a:t>and referred </a:t>
            </a:r>
            <a:r>
              <a:rPr lang="en-US" dirty="0"/>
              <a:t>to </a:t>
            </a:r>
            <a:r>
              <a:rPr lang="en-US" dirty="0" smtClean="0"/>
              <a:t>NOx</a:t>
            </a:r>
          </a:p>
          <a:p>
            <a:pPr lvl="1">
              <a:spcBef>
                <a:spcPts val="0"/>
              </a:spcBef>
            </a:pPr>
            <a:r>
              <a:rPr lang="en-US" dirty="0" smtClean="0"/>
              <a:t>‘</a:t>
            </a:r>
            <a:r>
              <a:rPr lang="en-US" dirty="0"/>
              <a:t>x’ represents any number </a:t>
            </a:r>
            <a:r>
              <a:rPr lang="en-US" dirty="0" smtClean="0"/>
              <a:t>of oxygen </a:t>
            </a:r>
            <a:r>
              <a:rPr lang="en-US" dirty="0"/>
              <a:t>(O2) </a:t>
            </a:r>
            <a:r>
              <a:rPr lang="en-US" dirty="0" smtClean="0"/>
              <a:t>atoms</a:t>
            </a:r>
          </a:p>
          <a:p>
            <a:pPr>
              <a:spcBef>
                <a:spcPts val="0"/>
              </a:spcBef>
            </a:pPr>
            <a:r>
              <a:rPr lang="en-US" b="1" dirty="0" smtClean="0">
                <a:solidFill>
                  <a:srgbClr val="0000FF"/>
                </a:solidFill>
              </a:rPr>
              <a:t>Particulate Matter (PM)</a:t>
            </a:r>
          </a:p>
          <a:p>
            <a:pPr lvl="1">
              <a:spcBef>
                <a:spcPts val="0"/>
              </a:spcBef>
            </a:pPr>
            <a:r>
              <a:rPr lang="en-US" dirty="0" smtClean="0"/>
              <a:t>Soot</a:t>
            </a:r>
            <a:r>
              <a:rPr lang="en-US" dirty="0"/>
              <a:t>, </a:t>
            </a:r>
            <a:r>
              <a:rPr lang="en-US" dirty="0" smtClean="0"/>
              <a:t>tiny </a:t>
            </a:r>
            <a:r>
              <a:rPr lang="en-US" dirty="0"/>
              <a:t>particles of </a:t>
            </a:r>
            <a:r>
              <a:rPr lang="en-US" dirty="0" smtClean="0"/>
              <a:t>solid/semisolid material</a:t>
            </a:r>
            <a:endParaRPr lang="en-US" dirty="0"/>
          </a:p>
        </p:txBody>
      </p:sp>
    </p:spTree>
    <p:extLst>
      <p:ext uri="{BB962C8B-B14F-4D97-AF65-F5344CB8AC3E}">
        <p14:creationId xmlns:p14="http://schemas.microsoft.com/office/powerpoint/2010/main" val="3342235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600" dirty="0"/>
              <a:t>EXHAUST </a:t>
            </a:r>
            <a:r>
              <a:rPr lang="en-US" sz="3600" dirty="0" smtClean="0"/>
              <a:t>CHEMISTRY (3 </a:t>
            </a:r>
            <a:r>
              <a:rPr lang="en-US" sz="3600" dirty="0"/>
              <a:t>of </a:t>
            </a:r>
            <a:r>
              <a:rPr lang="en-US" sz="3600" dirty="0" smtClean="0"/>
              <a:t>4)</a:t>
            </a:r>
            <a:endParaRPr lang="en-US" sz="3600" dirty="0"/>
          </a:p>
        </p:txBody>
      </p:sp>
      <p:sp>
        <p:nvSpPr>
          <p:cNvPr id="3" name="Content Placeholder 2"/>
          <p:cNvSpPr>
            <a:spLocks noGrp="1"/>
          </p:cNvSpPr>
          <p:nvPr>
            <p:ph idx="1"/>
          </p:nvPr>
        </p:nvSpPr>
        <p:spPr>
          <a:xfrm>
            <a:off x="228600" y="1447800"/>
            <a:ext cx="5410200" cy="4876800"/>
          </a:xfrm>
        </p:spPr>
        <p:txBody>
          <a:bodyPr/>
          <a:lstStyle/>
          <a:p>
            <a:pPr>
              <a:spcBef>
                <a:spcPts val="0"/>
              </a:spcBef>
            </a:pPr>
            <a:r>
              <a:rPr lang="en-US" b="1" dirty="0">
                <a:solidFill>
                  <a:srgbClr val="0000FF"/>
                </a:solidFill>
              </a:rPr>
              <a:t>TSP </a:t>
            </a:r>
            <a:r>
              <a:rPr lang="en-US" sz="2400" b="1" dirty="0" smtClean="0">
                <a:solidFill>
                  <a:srgbClr val="0000FF"/>
                </a:solidFill>
              </a:rPr>
              <a:t>(Total Suspended Particulate)</a:t>
            </a:r>
          </a:p>
          <a:p>
            <a:pPr lvl="1">
              <a:spcBef>
                <a:spcPts val="0"/>
              </a:spcBef>
            </a:pPr>
            <a:r>
              <a:rPr lang="en-US" b="1" dirty="0" smtClean="0"/>
              <a:t>Particles 0.1 &amp; 50 microns</a:t>
            </a:r>
          </a:p>
          <a:p>
            <a:pPr lvl="1">
              <a:spcBef>
                <a:spcPts val="0"/>
              </a:spcBef>
            </a:pPr>
            <a:r>
              <a:rPr lang="en-US" sz="2800" b="1" dirty="0" smtClean="0">
                <a:solidFill>
                  <a:srgbClr val="0000FF"/>
                </a:solidFill>
              </a:rPr>
              <a:t>PM10</a:t>
            </a:r>
          </a:p>
          <a:p>
            <a:pPr lvl="2">
              <a:spcBef>
                <a:spcPts val="0"/>
              </a:spcBef>
            </a:pPr>
            <a:r>
              <a:rPr lang="en-US" dirty="0" smtClean="0"/>
              <a:t>PM 10 </a:t>
            </a:r>
            <a:r>
              <a:rPr lang="en-US" dirty="0"/>
              <a:t>microns or </a:t>
            </a:r>
            <a:r>
              <a:rPr lang="en-US" dirty="0" smtClean="0"/>
              <a:t>less (approximately </a:t>
            </a:r>
            <a:r>
              <a:rPr lang="en-US" dirty="0"/>
              <a:t>1/6 the diameter of a human hair</a:t>
            </a:r>
            <a:r>
              <a:rPr lang="en-US" dirty="0" smtClean="0"/>
              <a:t>).</a:t>
            </a:r>
          </a:p>
          <a:p>
            <a:pPr lvl="2">
              <a:spcBef>
                <a:spcPts val="0"/>
              </a:spcBef>
            </a:pPr>
            <a:r>
              <a:rPr lang="en-US" dirty="0" smtClean="0"/>
              <a:t>EPA standard </a:t>
            </a:r>
            <a:r>
              <a:rPr lang="en-US" dirty="0"/>
              <a:t>for particles based on levels of </a:t>
            </a:r>
            <a:r>
              <a:rPr lang="en-US" b="1" dirty="0"/>
              <a:t>PM10.</a:t>
            </a:r>
          </a:p>
          <a:p>
            <a:pPr lvl="1">
              <a:spcBef>
                <a:spcPts val="0"/>
              </a:spcBef>
            </a:pPr>
            <a:r>
              <a:rPr lang="en-US" sz="2800" b="1" dirty="0" smtClean="0">
                <a:solidFill>
                  <a:srgbClr val="0000FF"/>
                </a:solidFill>
              </a:rPr>
              <a:t>PM2.5</a:t>
            </a:r>
            <a:endParaRPr lang="en-US" b="1" dirty="0" smtClean="0">
              <a:solidFill>
                <a:srgbClr val="0000FF"/>
              </a:solidFill>
            </a:endParaRPr>
          </a:p>
          <a:p>
            <a:pPr lvl="2">
              <a:spcBef>
                <a:spcPts val="0"/>
              </a:spcBef>
            </a:pPr>
            <a:r>
              <a:rPr lang="en-US" dirty="0" smtClean="0"/>
              <a:t>PM </a:t>
            </a:r>
            <a:r>
              <a:rPr lang="en-US" dirty="0"/>
              <a:t>2.5 </a:t>
            </a:r>
            <a:r>
              <a:rPr lang="en-US" dirty="0" smtClean="0"/>
              <a:t>microns or </a:t>
            </a:r>
            <a:r>
              <a:rPr lang="en-US" dirty="0"/>
              <a:t>less </a:t>
            </a:r>
            <a:endParaRPr lang="en-US" dirty="0" smtClean="0"/>
          </a:p>
          <a:p>
            <a:pPr lvl="2">
              <a:spcBef>
                <a:spcPts val="0"/>
              </a:spcBef>
            </a:pPr>
            <a:r>
              <a:rPr lang="en-US" dirty="0" smtClean="0"/>
              <a:t>(1/20 diameter </a:t>
            </a:r>
            <a:r>
              <a:rPr lang="en-US" dirty="0"/>
              <a:t>of </a:t>
            </a:r>
            <a:r>
              <a:rPr lang="en-US" dirty="0" smtClean="0"/>
              <a:t>human hair</a:t>
            </a:r>
            <a:r>
              <a:rPr lang="en-US" dirty="0"/>
              <a:t>), </a:t>
            </a:r>
            <a:r>
              <a:rPr lang="en-US" dirty="0" smtClean="0"/>
              <a:t>called </a:t>
            </a:r>
            <a:r>
              <a:rPr lang="en-US" dirty="0"/>
              <a:t>“fine” particles. </a:t>
            </a:r>
            <a:endParaRPr lang="en-US" dirty="0" smtClean="0"/>
          </a:p>
          <a:p>
            <a:pPr lvl="2">
              <a:spcBef>
                <a:spcPts val="0"/>
              </a:spcBef>
            </a:pPr>
            <a:r>
              <a:rPr lang="en-US" dirty="0" smtClean="0"/>
              <a:t>July </a:t>
            </a:r>
            <a:r>
              <a:rPr lang="en-US" dirty="0"/>
              <a:t>1997, </a:t>
            </a:r>
            <a:r>
              <a:rPr lang="en-US" dirty="0" smtClean="0"/>
              <a:t>EPA approved</a:t>
            </a:r>
            <a:r>
              <a:rPr lang="en-US" dirty="0" smtClean="0">
                <a:solidFill>
                  <a:srgbClr val="0000FF"/>
                </a:solidFill>
              </a:rPr>
              <a:t> </a:t>
            </a:r>
            <a:r>
              <a:rPr lang="en-US" b="1" dirty="0" smtClean="0">
                <a:solidFill>
                  <a:srgbClr val="0000FF"/>
                </a:solidFill>
              </a:rPr>
              <a:t>PM2.5</a:t>
            </a:r>
            <a:endParaRPr lang="en-US" dirty="0" smtClean="0"/>
          </a:p>
          <a:p>
            <a:pPr lvl="2">
              <a:spcBef>
                <a:spcPts val="0"/>
              </a:spcBef>
            </a:pPr>
            <a:r>
              <a:rPr lang="en-US" dirty="0" smtClean="0"/>
              <a:t>SEE </a:t>
            </a:r>
            <a:r>
              <a:rPr lang="en-US" dirty="0"/>
              <a:t>FIGURE 15–2.</a:t>
            </a:r>
          </a:p>
        </p:txBody>
      </p:sp>
      <p:pic>
        <p:nvPicPr>
          <p:cNvPr id="5" name="Picture 4" descr="A figure shows the relative size of particulate matter to a human hair.&#10;The figure shows a strand of human hair that is 70 micrometers in diameter. A fine beach sand particle is 90 micrometers in diameter. The diameter of PM10 in comparison with the human hair is less than 10 micrometers in diameter, while the diameter of PM2.5 is less than 2.5 micrometers in diameter."/>
          <p:cNvPicPr>
            <a:picLocks noChangeAspect="1"/>
          </p:cNvPicPr>
          <p:nvPr/>
        </p:nvPicPr>
        <p:blipFill>
          <a:blip r:embed="rId2"/>
          <a:stretch>
            <a:fillRect/>
          </a:stretch>
        </p:blipFill>
        <p:spPr>
          <a:xfrm>
            <a:off x="5567333" y="1676400"/>
            <a:ext cx="3424267" cy="3276600"/>
          </a:xfrm>
          <a:prstGeom prst="rect">
            <a:avLst/>
          </a:prstGeom>
        </p:spPr>
      </p:pic>
    </p:spTree>
    <p:extLst>
      <p:ext uri="{BB962C8B-B14F-4D97-AF65-F5344CB8AC3E}">
        <p14:creationId xmlns:p14="http://schemas.microsoft.com/office/powerpoint/2010/main" val="3545564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15–2 </a:t>
            </a:r>
            <a:r>
              <a:rPr lang="en-US" dirty="0" smtClean="0"/>
              <a:t>Relative </a:t>
            </a:r>
            <a:r>
              <a:rPr lang="en-US" dirty="0"/>
              <a:t>size of particulate matter to a human hair.</a:t>
            </a:r>
          </a:p>
        </p:txBody>
      </p:sp>
      <p:pic>
        <p:nvPicPr>
          <p:cNvPr id="4" name="Picture 3" descr="A figure shows the relative size of particulate matter to a human hair.&#10;The figure shows a strand of human hair that is 70 micrometers in diameter. A fine beach sand particle is 90 micrometers in diameter. The diameter of PM10 in comparison with the human hair is less than 10 micrometers in diameter, while the diameter of PM2.5 is less than 2.5 micrometers in diameter."/>
          <p:cNvPicPr>
            <a:picLocks noChangeAspect="1"/>
          </p:cNvPicPr>
          <p:nvPr/>
        </p:nvPicPr>
        <p:blipFill>
          <a:blip r:embed="rId2"/>
          <a:stretch>
            <a:fillRect/>
          </a:stretch>
        </p:blipFill>
        <p:spPr>
          <a:xfrm>
            <a:off x="1858873" y="1371600"/>
            <a:ext cx="5227727" cy="5003682"/>
          </a:xfrm>
          <a:prstGeom prst="rect">
            <a:avLst/>
          </a:prstGeom>
        </p:spPr>
      </p:pic>
    </p:spTree>
    <p:extLst>
      <p:ext uri="{BB962C8B-B14F-4D97-AF65-F5344CB8AC3E}">
        <p14:creationId xmlns:p14="http://schemas.microsoft.com/office/powerpoint/2010/main" val="1859723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600" dirty="0"/>
              <a:t>EXHAUST </a:t>
            </a:r>
            <a:r>
              <a:rPr lang="en-US" sz="3600" dirty="0" smtClean="0"/>
              <a:t>CHEMISTRY (4 of 4)</a:t>
            </a:r>
            <a:endParaRPr lang="en-US" sz="3600" dirty="0"/>
          </a:p>
        </p:txBody>
      </p:sp>
      <p:sp>
        <p:nvSpPr>
          <p:cNvPr id="3" name="Content Placeholder 2"/>
          <p:cNvSpPr>
            <a:spLocks noGrp="1"/>
          </p:cNvSpPr>
          <p:nvPr>
            <p:ph idx="1"/>
          </p:nvPr>
        </p:nvSpPr>
        <p:spPr>
          <a:xfrm>
            <a:off x="228600" y="1447800"/>
            <a:ext cx="8915400" cy="4876800"/>
          </a:xfrm>
        </p:spPr>
        <p:txBody>
          <a:bodyPr/>
          <a:lstStyle/>
          <a:p>
            <a:pPr>
              <a:spcBef>
                <a:spcPts val="0"/>
              </a:spcBef>
            </a:pPr>
            <a:r>
              <a:rPr lang="en-US" b="1" dirty="0" smtClean="0">
                <a:solidFill>
                  <a:srgbClr val="0000FF"/>
                </a:solidFill>
              </a:rPr>
              <a:t>Vehicle Emissions Certification</a:t>
            </a:r>
            <a:r>
              <a:rPr lang="en-US" dirty="0" smtClean="0"/>
              <a:t>: </a:t>
            </a:r>
            <a:r>
              <a:rPr lang="en-US" b="1" dirty="0" smtClean="0">
                <a:solidFill>
                  <a:srgbClr val="0000FF"/>
                </a:solidFill>
              </a:rPr>
              <a:t>Figure 15-3</a:t>
            </a:r>
          </a:p>
          <a:p>
            <a:pPr lvl="1">
              <a:spcBef>
                <a:spcPts val="0"/>
              </a:spcBef>
            </a:pPr>
            <a:r>
              <a:rPr lang="en-US" sz="2800" b="1" dirty="0" smtClean="0">
                <a:solidFill>
                  <a:srgbClr val="0000FF"/>
                </a:solidFill>
              </a:rPr>
              <a:t>Exhaust System Function: </a:t>
            </a:r>
            <a:r>
              <a:rPr lang="en-US" sz="2800" b="1" dirty="0" smtClean="0">
                <a:solidFill>
                  <a:srgbClr val="FF0000"/>
                </a:solidFill>
              </a:rPr>
              <a:t>Page 166</a:t>
            </a:r>
          </a:p>
          <a:p>
            <a:pPr lvl="1">
              <a:spcBef>
                <a:spcPts val="0"/>
              </a:spcBef>
            </a:pPr>
            <a:r>
              <a:rPr lang="en-US" sz="2800" b="1" dirty="0" smtClean="0">
                <a:solidFill>
                  <a:srgbClr val="003057"/>
                </a:solidFill>
              </a:rPr>
              <a:t>Aftertreatment System Consists:</a:t>
            </a:r>
          </a:p>
          <a:p>
            <a:pPr lvl="2">
              <a:spcBef>
                <a:spcPts val="0"/>
              </a:spcBef>
            </a:pPr>
            <a:r>
              <a:rPr lang="en-US" sz="2400" b="1" dirty="0" smtClean="0">
                <a:solidFill>
                  <a:srgbClr val="FF0000"/>
                </a:solidFill>
              </a:rPr>
              <a:t>Diesel </a:t>
            </a:r>
            <a:r>
              <a:rPr lang="en-US" sz="2400" b="1" dirty="0">
                <a:solidFill>
                  <a:srgbClr val="FF0000"/>
                </a:solidFill>
              </a:rPr>
              <a:t>oxidation catalyst (DOC)</a:t>
            </a:r>
          </a:p>
          <a:p>
            <a:pPr lvl="2">
              <a:spcBef>
                <a:spcPts val="0"/>
              </a:spcBef>
            </a:pPr>
            <a:r>
              <a:rPr lang="en-US" sz="2400" b="1" dirty="0" smtClean="0">
                <a:solidFill>
                  <a:srgbClr val="FF0000"/>
                </a:solidFill>
              </a:rPr>
              <a:t>Particulate </a:t>
            </a:r>
            <a:r>
              <a:rPr lang="en-US" sz="2400" b="1" dirty="0">
                <a:solidFill>
                  <a:srgbClr val="FF0000"/>
                </a:solidFill>
              </a:rPr>
              <a:t>filters</a:t>
            </a:r>
          </a:p>
          <a:p>
            <a:pPr lvl="2">
              <a:spcBef>
                <a:spcPts val="0"/>
              </a:spcBef>
            </a:pPr>
            <a:r>
              <a:rPr lang="en-US" sz="2400" b="1" dirty="0" smtClean="0">
                <a:solidFill>
                  <a:srgbClr val="FF0000"/>
                </a:solidFill>
              </a:rPr>
              <a:t>NOx </a:t>
            </a:r>
            <a:r>
              <a:rPr lang="en-US" sz="2400" b="1" dirty="0">
                <a:solidFill>
                  <a:srgbClr val="FF0000"/>
                </a:solidFill>
              </a:rPr>
              <a:t>catalysts</a:t>
            </a:r>
            <a:endParaRPr lang="en-US" sz="2400" b="1" dirty="0" smtClean="0">
              <a:solidFill>
                <a:srgbClr val="FF0000"/>
              </a:solidFill>
            </a:endParaRPr>
          </a:p>
          <a:p>
            <a:pPr>
              <a:spcBef>
                <a:spcPts val="0"/>
              </a:spcBef>
            </a:pPr>
            <a:endParaRPr lang="en-US" b="1" dirty="0">
              <a:solidFill>
                <a:srgbClr val="FF0000"/>
              </a:solidFill>
            </a:endParaRPr>
          </a:p>
        </p:txBody>
      </p:sp>
      <p:pic>
        <p:nvPicPr>
          <p:cNvPr id="6" name="Picture 2" descr="A photo shows an emissions certification label.&#10;The emission certification label shows the following details for Ford Motor company.&#10;• Conforms to regulations: 2012 model year&#10;• U.S. EPA: HDV&#10;• California: ULEV 2 MDV certification level&#10;• Emission components installed: TC/DDI/CAC/EGR-C/OC/PTOZ/SCR-U&#10;• Engine size: 6.7L-group: CFMXD06.6761A&#10;• OBS: CA 2&#10;• Fuel: Dies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9672" y="3897068"/>
            <a:ext cx="6245678" cy="2503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8447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FIGURE 15–3 </a:t>
            </a:r>
            <a:r>
              <a:rPr lang="en-US" sz="2800" dirty="0" smtClean="0"/>
              <a:t>emissions </a:t>
            </a:r>
            <a:r>
              <a:rPr lang="en-US" sz="2800" dirty="0"/>
              <a:t>certification label identifies </a:t>
            </a:r>
            <a:r>
              <a:rPr lang="en-US" sz="2800" dirty="0" smtClean="0"/>
              <a:t>how the </a:t>
            </a:r>
            <a:r>
              <a:rPr lang="en-US" sz="2800" dirty="0"/>
              <a:t>vehicle is certified.</a:t>
            </a:r>
          </a:p>
        </p:txBody>
      </p:sp>
      <p:pic>
        <p:nvPicPr>
          <p:cNvPr id="11" name="Picture 2" descr="A photo shows an emissions certification label.&#10;The emission certification label shows the following details for Ford Motor company.&#10;• Conforms to regulations: 2012 model year&#10;• U.S. EPA: HDV&#10;• California: ULEV 2 MDV certification level&#10;• Emission components installed: TC/DDI/CAC/EGR-C/OC/PTOZ/SCR-U&#10;• Engine size: 6.7L-group: CFMXD06.6761A&#10;• OBS: CA 2&#10;• Fuel: Dies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69" y="1725590"/>
            <a:ext cx="8586110" cy="3441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1489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4753</TotalTime>
  <Words>1619</Words>
  <Application>Microsoft Office PowerPoint</Application>
  <PresentationFormat>On-screen Show (4:3)</PresentationFormat>
  <Paragraphs>178</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508 Lecture</vt:lpstr>
      <vt:lpstr>Light Vehicle Diesel Engines</vt:lpstr>
      <vt:lpstr>LEARNING OBJECTIVES (1 of 1)</vt:lpstr>
      <vt:lpstr>EXHAUST CHEMISTRY (1 of 4)</vt:lpstr>
      <vt:lpstr>FIGURE 15–1 emission chart shows the mandated reductions in tailpipe emissions, how they have driven changes in way diesel engines operate, and how exhaust aftertreatment is configured.</vt:lpstr>
      <vt:lpstr>EXHAUST CHEMISTRY (2 of 4)</vt:lpstr>
      <vt:lpstr>EXHAUST CHEMISTRY (3 of 4)</vt:lpstr>
      <vt:lpstr>FIGURE 15–2 Relative size of particulate matter to a human hair.</vt:lpstr>
      <vt:lpstr>EXHAUST CHEMISTRY (4 of 4)</vt:lpstr>
      <vt:lpstr>FIGURE 15–3 emissions certification label identifies how the vehicle is certified.</vt:lpstr>
      <vt:lpstr>WARNING</vt:lpstr>
      <vt:lpstr>EXHAUST SYSTEM COMPONENTS</vt:lpstr>
      <vt:lpstr>FIGURE 15–4 exhaust downpipe is constructed to retain heat to help the aftertreatment work as designed.</vt:lpstr>
      <vt:lpstr>FIGURE 15–5 exhaust backpressure regulator (EBPR) allows engine to warm to operating conditions more quickly.</vt:lpstr>
      <vt:lpstr>FIGURE 15–6  design of tailpipe allows for cooling of exhaust during regeneration event.</vt:lpstr>
      <vt:lpstr>DIESEL OXIDATION CATALYST (DOC)</vt:lpstr>
      <vt:lpstr>FIGURE 15–7 diesel oxidation catalyst (DOC) reduces hydrocarbons (HC) and carbon monoxide (CO) through oxidation.  The heat generated from process is used to reduce particulate matter.</vt:lpstr>
      <vt:lpstr>NOx ADSORBER CATALYST</vt:lpstr>
      <vt:lpstr>FIGURE 15–8 NOx Adsorber catalyst holds NOx emissions during lean conditions and oxidizes them when operating conditions are rich.</vt:lpstr>
      <vt:lpstr>SELECTIVE CATALYST REDUCTION (SCR) (1 of 2)</vt:lpstr>
      <vt:lpstr>FIGURE 15–9 SCR catalyst reduces level of NOx emissions when diesel exhaust fluid (DEF) is injected onto its substrate.</vt:lpstr>
      <vt:lpstr>SELECTIVE CATALYST REDUCTION (SCR) (2 of 2)</vt:lpstr>
      <vt:lpstr>DIESEL EXHAUST FLUID</vt:lpstr>
      <vt:lpstr>FIGURE 15–10 Diesel exhaust fluid (DEF) is available in consumer-friendly containers or in bulk.</vt:lpstr>
      <vt:lpstr>FIGURE 15–11 refractometer is used to measure quality of diesel exhaust fluid (DEF).</vt:lpstr>
      <vt:lpstr>REDUCTANT DOSING MODULE</vt:lpstr>
      <vt:lpstr>FIGURE 15–12 reductant dosing module contains DEF injector, diffuser, and mixer.</vt:lpstr>
      <vt:lpstr>DIESEL PARTICULATE FILTER (DPF) </vt:lpstr>
      <vt:lpstr>FIGURE 15–13 DPF monolith is responsible for capturing particulate matter and holding it until a regeneration event occurs. DPF pictured failed due to internal fracture.</vt:lpstr>
      <vt:lpstr>FIGURE 15–14 DPF warning lamp used to warn driver vehicle needs to be driven in manner that regeneration event can occur.</vt:lpstr>
      <vt:lpstr>DIFFERENTIAL PRESSURE SENSOR</vt:lpstr>
      <vt:lpstr>FIGURE 15–15 sequence of drawings shows steps of a regeneration event.  SENSOR SHOWN IN FIGURE</vt:lpstr>
      <vt:lpstr>FIGURE 15–16 feedback from the differential pressure sensor is used by the powertrain control module to determine when a regeneration event is needed.</vt:lpstr>
      <vt:lpstr>TEMPERATURE SENSORS</vt:lpstr>
      <vt:lpstr>FIGURE 15–17 Temperature sensors are used by PCM to monitor  function of various components in aftertreatment system.</vt:lpstr>
      <vt:lpstr>NOX SENSORS</vt:lpstr>
      <vt:lpstr>FIGURE 15–18 NOx sensor is used to measure NOx emissions in aftertreatment system.</vt:lpstr>
      <vt:lpstr>FIGURE 15–19 oxygen sensor is used to monitor operation of EGR system.</vt:lpstr>
      <vt:lpstr>QUESTION? 1</vt:lpstr>
      <vt:lpstr>ANSWER 1</vt:lpstr>
      <vt:lpstr>QUESTION? 2</vt:lpstr>
      <vt:lpstr>ANSWER 2</vt:lpstr>
      <vt:lpstr>QUESTION? 3</vt:lpstr>
      <vt:lpstr>ANSWER 3</vt:lpstr>
      <vt:lpstr>Summary (1 of 3)</vt:lpstr>
      <vt:lpstr>Summary (2 of 3)</vt:lpstr>
      <vt:lpstr>Summary (3 of 3)</vt:lpstr>
    </vt:vector>
  </TitlesOfParts>
  <Manager/>
  <Company>echosvoice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Heating and Air-Conditioning Principles</dc:title>
  <dc:subject>Automotive Heating And Air Conditioning</dc:subject>
  <dc:creator>James D. Halderman</dc:creator>
  <cp:keywords>Automotive</cp:keywords>
  <dc:description/>
  <cp:lastModifiedBy>Pradish Veerapouthirane</cp:lastModifiedBy>
  <cp:revision>279</cp:revision>
  <dcterms:created xsi:type="dcterms:W3CDTF">2014-07-14T20:04:21Z</dcterms:created>
  <dcterms:modified xsi:type="dcterms:W3CDTF">2018-03-05T11:33:48Z</dcterms:modified>
  <cp:category/>
</cp:coreProperties>
</file>