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76" r:id="rId2"/>
    <p:sldId id="395" r:id="rId3"/>
    <p:sldId id="396" r:id="rId4"/>
    <p:sldId id="397" r:id="rId5"/>
    <p:sldId id="419" r:id="rId6"/>
    <p:sldId id="420" r:id="rId7"/>
    <p:sldId id="423" r:id="rId8"/>
    <p:sldId id="421" r:id="rId9"/>
    <p:sldId id="427" r:id="rId10"/>
    <p:sldId id="425" r:id="rId11"/>
    <p:sldId id="424" r:id="rId12"/>
    <p:sldId id="422" r:id="rId13"/>
    <p:sldId id="426" r:id="rId14"/>
    <p:sldId id="433" r:id="rId15"/>
    <p:sldId id="428" r:id="rId16"/>
    <p:sldId id="429" r:id="rId17"/>
    <p:sldId id="430" r:id="rId18"/>
    <p:sldId id="434" r:id="rId19"/>
    <p:sldId id="431" r:id="rId20"/>
    <p:sldId id="432" r:id="rId21"/>
    <p:sldId id="435" r:id="rId22"/>
    <p:sldId id="436" r:id="rId23"/>
    <p:sldId id="437" r:id="rId24"/>
    <p:sldId id="438" r:id="rId25"/>
    <p:sldId id="417" r:id="rId26"/>
    <p:sldId id="41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68" autoAdjust="0"/>
    <p:restoredTop sz="83248" autoAdjust="0"/>
  </p:normalViewPr>
  <p:slideViewPr>
    <p:cSldViewPr>
      <p:cViewPr varScale="1">
        <p:scale>
          <a:sx n="105" d="100"/>
          <a:sy n="105" d="100"/>
        </p:scale>
        <p:origin x="-84" y="-132"/>
      </p:cViewPr>
      <p:guideLst>
        <p:guide orient="horz" pos="2160"/>
        <p:guide pos="2880"/>
      </p:guideLst>
    </p:cSldViewPr>
  </p:slideViewPr>
  <p:outlineViewPr>
    <p:cViewPr>
      <p:scale>
        <a:sx n="33" d="100"/>
        <a:sy n="33" d="100"/>
      </p:scale>
      <p:origin x="0" y="29912"/>
    </p:cViewPr>
  </p:outlineViewPr>
  <p:notesTextViewPr>
    <p:cViewPr>
      <p:scale>
        <a:sx n="20" d="100"/>
        <a:sy n="20" d="100"/>
      </p:scale>
      <p:origin x="0" y="0"/>
    </p:cViewPr>
  </p:notesTextViewPr>
  <p:sorterViewPr>
    <p:cViewPr>
      <p:scale>
        <a:sx n="100" d="100"/>
        <a:sy n="100" d="100"/>
      </p:scale>
      <p:origin x="0" y="0"/>
    </p:cViewPr>
  </p:sorter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3/5/2018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3/5/2018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3/5/2018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3/5/2018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3/5/2018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3/5/2018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3/5/2018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3/5/2018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3/5/2018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3/5/2018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3/5/2018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3/5/2018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3/5/2018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 Vehicle Diesel Engines</a:t>
            </a:r>
            <a:endParaRPr lang="en-US" dirty="0" smtClean="0"/>
          </a:p>
        </p:txBody>
      </p:sp>
      <p:sp>
        <p:nvSpPr>
          <p:cNvPr id="3" name="Text Placeholder 2"/>
          <p:cNvSpPr>
            <a:spLocks noGrp="1"/>
          </p:cNvSpPr>
          <p:nvPr>
            <p:ph type="body" sz="quarter" idx="13"/>
          </p:nvPr>
        </p:nvSpPr>
        <p:spPr/>
        <p:txBody>
          <a:bodyPr/>
          <a:lstStyle/>
          <a:p>
            <a:r>
              <a:rPr lang="en-US" dirty="0" smtClean="0"/>
              <a:t>First Edition</a:t>
            </a:r>
            <a:endParaRPr lang="en-US" dirty="0"/>
          </a:p>
        </p:txBody>
      </p:sp>
      <p:sp>
        <p:nvSpPr>
          <p:cNvPr id="4" name="Text Placeholder 3"/>
          <p:cNvSpPr>
            <a:spLocks noGrp="1"/>
          </p:cNvSpPr>
          <p:nvPr>
            <p:ph type="body" sz="quarter" idx="14"/>
          </p:nvPr>
        </p:nvSpPr>
        <p:spPr/>
        <p:txBody>
          <a:bodyPr/>
          <a:lstStyle/>
          <a:p>
            <a:r>
              <a:rPr lang="en-US" dirty="0" smtClean="0"/>
              <a:t>Chapter 16</a:t>
            </a:r>
            <a:endParaRPr lang="en-US" dirty="0"/>
          </a:p>
        </p:txBody>
      </p:sp>
      <p:sp>
        <p:nvSpPr>
          <p:cNvPr id="5" name="Text Placeholder 4"/>
          <p:cNvSpPr>
            <a:spLocks noGrp="1"/>
          </p:cNvSpPr>
          <p:nvPr>
            <p:ph type="body" sz="quarter" idx="15"/>
          </p:nvPr>
        </p:nvSpPr>
        <p:spPr/>
        <p:txBody>
          <a:bodyPr/>
          <a:lstStyle/>
          <a:p>
            <a:r>
              <a:rPr lang="en-US" sz="3200" b="1" dirty="0" smtClean="0"/>
              <a:t>Service Procedures</a:t>
            </a:r>
            <a:endParaRPr lang="en-US" sz="3200" b="1" dirty="0"/>
          </a:p>
        </p:txBody>
      </p:sp>
      <p:pic>
        <p:nvPicPr>
          <p:cNvPr id="6" name="Picture 5" descr="Front Cover:Light Vehicle Diesel Engines First Edition by James D.HAlderman and curt war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410426"/>
            <a:ext cx="3886200" cy="4972812"/>
          </a:xfrm>
          <a:prstGeom prst="rect">
            <a:avLst/>
          </a:prstGeom>
        </p:spPr>
      </p:pic>
      <p:sp>
        <p:nvSpPr>
          <p:cNvPr id="7" name="Copyright" descr="Copyright 2015, 2012, 2009"/>
          <p:cNvSpPr txBox="1">
            <a:spLocks noChangeArrowheads="1"/>
          </p:cNvSpPr>
          <p:nvPr/>
        </p:nvSpPr>
        <p:spPr bwMode="auto">
          <a:xfrm>
            <a:off x="1413669" y="64008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ENGINE OIL SERVICE</a:t>
            </a:r>
          </a:p>
        </p:txBody>
      </p:sp>
      <p:sp>
        <p:nvSpPr>
          <p:cNvPr id="3" name="Content Placeholder 2"/>
          <p:cNvSpPr>
            <a:spLocks noGrp="1"/>
          </p:cNvSpPr>
          <p:nvPr>
            <p:ph idx="1"/>
          </p:nvPr>
        </p:nvSpPr>
        <p:spPr>
          <a:xfrm>
            <a:off x="457200" y="1447800"/>
            <a:ext cx="5638800" cy="4525963"/>
          </a:xfrm>
        </p:spPr>
        <p:txBody>
          <a:bodyPr/>
          <a:lstStyle/>
          <a:p>
            <a:pPr>
              <a:spcBef>
                <a:spcPts val="0"/>
              </a:spcBef>
            </a:pPr>
            <a:r>
              <a:rPr lang="en-US" b="1" dirty="0" smtClean="0">
                <a:solidFill>
                  <a:srgbClr val="0000FF"/>
                </a:solidFill>
              </a:rPr>
              <a:t>Need For Oil Change</a:t>
            </a:r>
            <a:r>
              <a:rPr lang="en-US" sz="2400" b="1" dirty="0" smtClean="0">
                <a:solidFill>
                  <a:srgbClr val="0000FF"/>
                </a:solidFill>
              </a:rPr>
              <a:t>: Page: 178</a:t>
            </a:r>
          </a:p>
          <a:p>
            <a:pPr lvl="1">
              <a:spcBef>
                <a:spcPts val="0"/>
              </a:spcBef>
            </a:pPr>
            <a:r>
              <a:rPr lang="en-US" b="1" dirty="0">
                <a:solidFill>
                  <a:srgbClr val="0000FF"/>
                </a:solidFill>
              </a:rPr>
              <a:t>API </a:t>
            </a:r>
            <a:r>
              <a:rPr lang="en-US" b="1" dirty="0" smtClean="0">
                <a:solidFill>
                  <a:srgbClr val="0000FF"/>
                </a:solidFill>
              </a:rPr>
              <a:t>&amp; SAE Ratings </a:t>
            </a:r>
          </a:p>
          <a:p>
            <a:pPr lvl="2">
              <a:spcBef>
                <a:spcPts val="0"/>
              </a:spcBef>
            </a:pPr>
            <a:r>
              <a:rPr lang="en-US" b="1" dirty="0" smtClean="0"/>
              <a:t>OEM specify type</a:t>
            </a:r>
            <a:r>
              <a:rPr lang="en-US" b="1" dirty="0"/>
              <a:t>, grade, and viscosity of </a:t>
            </a:r>
            <a:r>
              <a:rPr lang="en-US" b="1" dirty="0" smtClean="0"/>
              <a:t>oil</a:t>
            </a:r>
          </a:p>
          <a:p>
            <a:pPr lvl="2">
              <a:spcBef>
                <a:spcPts val="0"/>
              </a:spcBef>
            </a:pPr>
            <a:r>
              <a:rPr lang="en-US" b="1" dirty="0" smtClean="0"/>
              <a:t>All equipped </a:t>
            </a:r>
            <a:r>
              <a:rPr lang="en-US" b="1" dirty="0"/>
              <a:t>with </a:t>
            </a:r>
            <a:r>
              <a:rPr lang="en-US" b="1" dirty="0" smtClean="0"/>
              <a:t>DPF </a:t>
            </a:r>
            <a:r>
              <a:rPr lang="en-US" b="1" dirty="0"/>
              <a:t>must use oil </a:t>
            </a:r>
            <a:endParaRPr lang="en-US" b="1" dirty="0" smtClean="0"/>
          </a:p>
          <a:p>
            <a:pPr lvl="2">
              <a:spcBef>
                <a:spcPts val="0"/>
              </a:spcBef>
            </a:pPr>
            <a:r>
              <a:rPr lang="en-US" b="1" dirty="0" smtClean="0"/>
              <a:t>API </a:t>
            </a:r>
            <a:r>
              <a:rPr lang="en-US" b="1" dirty="0"/>
              <a:t>service rating </a:t>
            </a:r>
            <a:r>
              <a:rPr lang="en-US" b="1" dirty="0" smtClean="0"/>
              <a:t>of CJ-4, </a:t>
            </a:r>
          </a:p>
          <a:p>
            <a:pPr lvl="3">
              <a:spcBef>
                <a:spcPts val="0"/>
              </a:spcBef>
            </a:pPr>
            <a:r>
              <a:rPr lang="en-US" b="1" dirty="0" smtClean="0"/>
              <a:t>FIGURE </a:t>
            </a:r>
            <a:r>
              <a:rPr lang="en-US" b="1" dirty="0"/>
              <a:t>16–4.</a:t>
            </a:r>
          </a:p>
          <a:p>
            <a:pPr lvl="2">
              <a:spcBef>
                <a:spcPts val="0"/>
              </a:spcBef>
            </a:pPr>
            <a:r>
              <a:rPr lang="en-US" b="1" dirty="0" smtClean="0">
                <a:solidFill>
                  <a:srgbClr val="0000FF"/>
                </a:solidFill>
              </a:rPr>
              <a:t>Since </a:t>
            </a:r>
            <a:r>
              <a:rPr lang="en-US" b="1" dirty="0">
                <a:solidFill>
                  <a:srgbClr val="0000FF"/>
                </a:solidFill>
              </a:rPr>
              <a:t>2018, a new API service rating of CK-4 </a:t>
            </a:r>
            <a:endParaRPr lang="en-US" b="1" dirty="0" smtClean="0">
              <a:solidFill>
                <a:srgbClr val="0000FF"/>
              </a:solidFill>
            </a:endParaRPr>
          </a:p>
          <a:p>
            <a:pPr lvl="2">
              <a:spcBef>
                <a:spcPts val="0"/>
              </a:spcBef>
            </a:pPr>
            <a:r>
              <a:rPr lang="en-US" b="1" dirty="0" smtClean="0">
                <a:solidFill>
                  <a:srgbClr val="0000FF"/>
                </a:solidFill>
              </a:rPr>
              <a:t>For vehicles AFTER 2018. </a:t>
            </a:r>
            <a:r>
              <a:rPr lang="en-US" b="1" dirty="0">
                <a:solidFill>
                  <a:srgbClr val="0000FF"/>
                </a:solidFill>
              </a:rPr>
              <a:t>● SEE FIGURE 16–5.</a:t>
            </a:r>
          </a:p>
          <a:p>
            <a:pPr lvl="2">
              <a:spcBef>
                <a:spcPts val="0"/>
              </a:spcBef>
            </a:pPr>
            <a:r>
              <a:rPr lang="en-US" b="1" dirty="0">
                <a:solidFill>
                  <a:srgbClr val="0000FF"/>
                </a:solidFill>
              </a:rPr>
              <a:t>Historically, diesel </a:t>
            </a:r>
            <a:r>
              <a:rPr lang="en-US" b="1" dirty="0" smtClean="0">
                <a:solidFill>
                  <a:srgbClr val="0000FF"/>
                </a:solidFill>
              </a:rPr>
              <a:t>engines use SAE </a:t>
            </a:r>
            <a:r>
              <a:rPr lang="en-US" b="1" dirty="0">
                <a:solidFill>
                  <a:srgbClr val="0000FF"/>
                </a:solidFill>
              </a:rPr>
              <a:t>15W-40 </a:t>
            </a:r>
            <a:endParaRPr lang="en-US" b="1" dirty="0" smtClean="0">
              <a:solidFill>
                <a:srgbClr val="0000FF"/>
              </a:solidFill>
            </a:endParaRPr>
          </a:p>
          <a:p>
            <a:pPr lvl="2">
              <a:spcBef>
                <a:spcPts val="0"/>
              </a:spcBef>
            </a:pPr>
            <a:r>
              <a:rPr lang="en-US" b="1" dirty="0" smtClean="0">
                <a:solidFill>
                  <a:srgbClr val="0000FF"/>
                </a:solidFill>
              </a:rPr>
              <a:t>Newer </a:t>
            </a:r>
            <a:r>
              <a:rPr lang="en-US" b="1" dirty="0">
                <a:solidFill>
                  <a:srgbClr val="0000FF"/>
                </a:solidFill>
              </a:rPr>
              <a:t>models </a:t>
            </a:r>
            <a:r>
              <a:rPr lang="en-US" b="1" dirty="0" smtClean="0">
                <a:solidFill>
                  <a:srgbClr val="0000FF"/>
                </a:solidFill>
              </a:rPr>
              <a:t>use SAE </a:t>
            </a:r>
            <a:r>
              <a:rPr lang="en-US" b="1" dirty="0">
                <a:solidFill>
                  <a:srgbClr val="0000FF"/>
                </a:solidFill>
              </a:rPr>
              <a:t>10W-30 </a:t>
            </a:r>
          </a:p>
        </p:txBody>
      </p:sp>
      <p:pic>
        <p:nvPicPr>
          <p:cNvPr id="4098" name="Picture 2" descr="A photo shows the label of a Rotella T6 diesel engine oil can, that has the Society of Automotive Engineers (SAE) viscosity rating of 5W-40 and the donut shaped American Petroleum Institute (API) service rating symbol for CJ-4 stand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2660" y="1951264"/>
            <a:ext cx="3007544" cy="4044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4136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FIGURE 16–4 </a:t>
            </a:r>
            <a:r>
              <a:rPr lang="en-US" sz="2400" dirty="0" smtClean="0"/>
              <a:t>proper </a:t>
            </a:r>
            <a:r>
              <a:rPr lang="en-US" sz="2400" dirty="0"/>
              <a:t>oil must be used when servicing any</a:t>
            </a:r>
            <a:br>
              <a:rPr lang="en-US" sz="2400" dirty="0"/>
            </a:br>
            <a:r>
              <a:rPr lang="en-US" sz="2400" dirty="0"/>
              <a:t>diesel engine. Engine oil with a rating of CJ-4 meets the service</a:t>
            </a:r>
            <a:br>
              <a:rPr lang="en-US" sz="2400" dirty="0"/>
            </a:br>
            <a:r>
              <a:rPr lang="en-US" sz="2400" dirty="0"/>
              <a:t>requirements for most late model light-duty diesel engines.</a:t>
            </a:r>
          </a:p>
        </p:txBody>
      </p:sp>
      <p:pic>
        <p:nvPicPr>
          <p:cNvPr id="7" name="Picture 2" descr="A photo shows the label of a Rotella T6 diesel engine oil can, that has the Society of Automotive Engineers (SAE) viscosity rating of 5W-40 and the donut shaped American Petroleum Institute (API) service rating symbol for CJ-4 stand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9" y="1371600"/>
            <a:ext cx="3740203"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5947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FIGURE 16–5 Diesel engines manufactured for use after</a:t>
            </a:r>
            <a:br>
              <a:rPr lang="en-US"/>
            </a:br>
            <a:r>
              <a:rPr lang="en-US"/>
              <a:t>January 1, 2017, may require the use of diesel motor oil that</a:t>
            </a:r>
            <a:br>
              <a:rPr lang="en-US"/>
            </a:br>
            <a:r>
              <a:rPr lang="en-US"/>
              <a:t>has a rating of CK-4.</a:t>
            </a:r>
          </a:p>
        </p:txBody>
      </p:sp>
      <p:pic>
        <p:nvPicPr>
          <p:cNvPr id="6146" name="Picture 2" descr="A photo shows the label of a diesel engine oil can.&#10;The photo shows the following elements of the label.&#10;It is mentioned that the particular product meets several manufacturer material standards, such as Cummins CES 20081 and Cummins CES 20086, and American Petroleum Institute (API) standards like CK-4 and CJ-4. The label also has the API donut symbol that shows conformity of SAE SW-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328" y="1680166"/>
            <a:ext cx="5231372" cy="4385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9962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COOLING SYSTEM </a:t>
            </a:r>
            <a:r>
              <a:rPr lang="en-US" sz="3600" dirty="0" smtClean="0"/>
              <a:t>SERVICE (1 of 2)</a:t>
            </a:r>
            <a:endParaRPr lang="en-US" sz="3600" dirty="0"/>
          </a:p>
        </p:txBody>
      </p:sp>
      <p:sp>
        <p:nvSpPr>
          <p:cNvPr id="3" name="Content Placeholder 2"/>
          <p:cNvSpPr>
            <a:spLocks noGrp="1"/>
          </p:cNvSpPr>
          <p:nvPr>
            <p:ph idx="1"/>
          </p:nvPr>
        </p:nvSpPr>
        <p:spPr>
          <a:xfrm>
            <a:off x="0" y="1312652"/>
            <a:ext cx="6477000" cy="4525963"/>
          </a:xfrm>
        </p:spPr>
        <p:txBody>
          <a:bodyPr/>
          <a:lstStyle/>
          <a:p>
            <a:pPr>
              <a:spcBef>
                <a:spcPts val="0"/>
              </a:spcBef>
            </a:pPr>
            <a:r>
              <a:rPr lang="en-US" b="1" dirty="0" smtClean="0">
                <a:solidFill>
                  <a:srgbClr val="0000FF"/>
                </a:solidFill>
              </a:rPr>
              <a:t>Importance of Servicing Cooling System</a:t>
            </a:r>
          </a:p>
          <a:p>
            <a:pPr lvl="1">
              <a:spcBef>
                <a:spcPts val="0"/>
              </a:spcBef>
            </a:pPr>
            <a:r>
              <a:rPr lang="en-US" sz="2000" b="1" dirty="0" smtClean="0">
                <a:solidFill>
                  <a:srgbClr val="0000FF"/>
                </a:solidFill>
              </a:rPr>
              <a:t>Prior To Servicing Cooling System</a:t>
            </a:r>
            <a:r>
              <a:rPr lang="en-US" sz="2000" b="1" dirty="0" smtClean="0"/>
              <a:t>, </a:t>
            </a:r>
            <a:r>
              <a:rPr lang="en-US" sz="2000" b="1" dirty="0" smtClean="0">
                <a:solidFill>
                  <a:srgbClr val="FF0000"/>
                </a:solidFill>
              </a:rPr>
              <a:t>Page 178</a:t>
            </a:r>
          </a:p>
          <a:p>
            <a:pPr lvl="2">
              <a:spcBef>
                <a:spcPts val="0"/>
              </a:spcBef>
            </a:pPr>
            <a:r>
              <a:rPr lang="en-US" b="1" dirty="0" smtClean="0">
                <a:solidFill>
                  <a:srgbClr val="0000FF"/>
                </a:solidFill>
              </a:rPr>
              <a:t>Determine type </a:t>
            </a:r>
            <a:r>
              <a:rPr lang="en-US" b="1" dirty="0">
                <a:solidFill>
                  <a:srgbClr val="0000FF"/>
                </a:solidFill>
              </a:rPr>
              <a:t>of </a:t>
            </a:r>
            <a:r>
              <a:rPr lang="en-US" b="1" dirty="0" smtClean="0">
                <a:solidFill>
                  <a:srgbClr val="0000FF"/>
                </a:solidFill>
              </a:rPr>
              <a:t>coolant</a:t>
            </a:r>
          </a:p>
          <a:p>
            <a:pPr lvl="3">
              <a:spcBef>
                <a:spcPts val="0"/>
              </a:spcBef>
            </a:pPr>
            <a:r>
              <a:rPr lang="en-US" sz="2000" b="1" dirty="0" smtClean="0"/>
              <a:t>know ABOUT cavitation erosion </a:t>
            </a:r>
          </a:p>
          <a:p>
            <a:pPr lvl="3">
              <a:spcBef>
                <a:spcPts val="0"/>
              </a:spcBef>
            </a:pPr>
            <a:r>
              <a:rPr lang="en-US" sz="2000" b="1" dirty="0" smtClean="0"/>
              <a:t>PREMIX: coolant ready </a:t>
            </a:r>
            <a:r>
              <a:rPr lang="en-US" sz="2000" b="1" dirty="0"/>
              <a:t>to use out of a </a:t>
            </a:r>
            <a:r>
              <a:rPr lang="en-US" sz="2000" b="1" dirty="0" smtClean="0"/>
              <a:t>container</a:t>
            </a:r>
          </a:p>
          <a:p>
            <a:pPr lvl="3">
              <a:spcBef>
                <a:spcPts val="0"/>
              </a:spcBef>
            </a:pPr>
            <a:r>
              <a:rPr lang="en-US" sz="2000" b="1" dirty="0" smtClean="0"/>
              <a:t>Use only deionized </a:t>
            </a:r>
            <a:r>
              <a:rPr lang="en-US" sz="2000" b="1" dirty="0"/>
              <a:t>water </a:t>
            </a:r>
            <a:endParaRPr lang="en-US" sz="2000" b="1" dirty="0" smtClean="0"/>
          </a:p>
          <a:p>
            <a:pPr lvl="3">
              <a:spcBef>
                <a:spcPts val="0"/>
              </a:spcBef>
            </a:pPr>
            <a:r>
              <a:rPr lang="en-US" sz="2000" b="1" dirty="0" smtClean="0"/>
              <a:t>tap water may </a:t>
            </a:r>
            <a:r>
              <a:rPr lang="en-US" sz="2000" b="1" dirty="0"/>
              <a:t>contain a high mineral </a:t>
            </a:r>
            <a:r>
              <a:rPr lang="en-US" sz="2000" b="1" dirty="0" smtClean="0"/>
              <a:t>content</a:t>
            </a:r>
          </a:p>
          <a:p>
            <a:pPr lvl="3">
              <a:spcBef>
                <a:spcPts val="0"/>
              </a:spcBef>
            </a:pPr>
            <a:r>
              <a:rPr lang="en-US" sz="2000" b="1" dirty="0" smtClean="0"/>
              <a:t>Use service </a:t>
            </a:r>
            <a:r>
              <a:rPr lang="en-US" sz="2000" b="1" dirty="0"/>
              <a:t>information </a:t>
            </a:r>
            <a:r>
              <a:rPr lang="en-US" sz="2000" b="1" dirty="0" smtClean="0"/>
              <a:t>determine MIX</a:t>
            </a:r>
          </a:p>
          <a:p>
            <a:pPr lvl="3">
              <a:spcBef>
                <a:spcPts val="0"/>
              </a:spcBef>
            </a:pPr>
            <a:r>
              <a:rPr lang="en-US" sz="2000" b="1" dirty="0" smtClean="0"/>
              <a:t>KNOW SERVICE INTERVAL</a:t>
            </a:r>
          </a:p>
          <a:p>
            <a:pPr lvl="3">
              <a:spcBef>
                <a:spcPts val="0"/>
              </a:spcBef>
            </a:pPr>
            <a:r>
              <a:rPr lang="en-US" sz="2000" b="1" dirty="0" smtClean="0"/>
              <a:t>Know bleeding procedure</a:t>
            </a:r>
          </a:p>
          <a:p>
            <a:pPr lvl="3">
              <a:spcBef>
                <a:spcPts val="0"/>
              </a:spcBef>
            </a:pPr>
            <a:r>
              <a:rPr lang="en-US" sz="2000" b="1" dirty="0" smtClean="0"/>
              <a:t>Check for TSBs </a:t>
            </a:r>
          </a:p>
          <a:p>
            <a:pPr lvl="3">
              <a:spcBef>
                <a:spcPts val="0"/>
              </a:spcBef>
            </a:pPr>
            <a:r>
              <a:rPr lang="en-US" sz="2000" b="1" dirty="0" smtClean="0"/>
              <a:t>Check for Secondary Cooling System</a:t>
            </a:r>
            <a:endParaRPr lang="en-US" sz="2000" b="1" dirty="0"/>
          </a:p>
        </p:txBody>
      </p:sp>
      <p:pic>
        <p:nvPicPr>
          <p:cNvPr id="7170" name="Picture 2" descr="A photo shows a used cooling system test trip held alongside its container. A label on the container displays different color indicators for the quantity of nitrite and glycol prese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2734" y="2149014"/>
            <a:ext cx="2786080" cy="2118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6103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Color </a:t>
            </a:r>
            <a:r>
              <a:rPr lang="en-US" sz="4400" dirty="0"/>
              <a:t>of the </a:t>
            </a:r>
            <a:r>
              <a:rPr lang="en-US" sz="4400" dirty="0" smtClean="0"/>
              <a:t>Coolant</a:t>
            </a:r>
            <a:endParaRPr lang="en-US" sz="4400" dirty="0"/>
          </a:p>
        </p:txBody>
      </p:sp>
      <p:pic>
        <p:nvPicPr>
          <p:cNvPr id="4" name="Picture 3" descr="techt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8839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txBox="1">
            <a:spLocks noChangeArrowheads="1"/>
          </p:cNvSpPr>
          <p:nvPr/>
        </p:nvSpPr>
        <p:spPr>
          <a:xfrm>
            <a:off x="381000" y="2057400"/>
            <a:ext cx="8458200" cy="4191000"/>
          </a:xfrm>
          <a:prstGeom prst="rect">
            <a:avLst/>
          </a:prstGeom>
          <a:noFill/>
        </p:spPr>
        <p:txBody>
          <a:bodyPr vert="horz" lIns="0" tIns="0" rIns="0" bIns="0" rtlCol="0">
            <a:noAutofit/>
          </a:bodyPr>
          <a:lstStyle>
            <a:lvl1pPr marL="256032" indent="-256032" algn="l" defTabSz="914400" rtl="0" eaLnBrk="1" latinLnBrk="0" hangingPunct="1">
              <a:spcBef>
                <a:spcPts val="1500"/>
              </a:spcBef>
              <a:buClr>
                <a:schemeClr val="accent1"/>
              </a:buClr>
              <a:buSzPct val="100000"/>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altLang="en-US" sz="3600" b="1" dirty="0"/>
              <a:t>Many </a:t>
            </a:r>
            <a:r>
              <a:rPr lang="en-US" altLang="en-US" sz="3600" b="1" dirty="0" smtClean="0"/>
              <a:t>will </a:t>
            </a:r>
            <a:r>
              <a:rPr lang="en-US" altLang="en-US" sz="3600" b="1" dirty="0"/>
              <a:t>attempt to identify </a:t>
            </a:r>
            <a:r>
              <a:rPr lang="en-US" altLang="en-US" sz="3600" b="1" dirty="0" smtClean="0"/>
              <a:t>correct coolant </a:t>
            </a:r>
            <a:r>
              <a:rPr lang="en-US" altLang="en-US" sz="3600" b="1" dirty="0"/>
              <a:t>by </a:t>
            </a:r>
            <a:r>
              <a:rPr lang="en-US" altLang="en-US" sz="3600" b="1" dirty="0" smtClean="0"/>
              <a:t>color</a:t>
            </a:r>
            <a:r>
              <a:rPr lang="en-US" altLang="en-US" sz="3600" b="1" dirty="0"/>
              <a:t>. This practice is not </a:t>
            </a:r>
            <a:r>
              <a:rPr lang="en-US" altLang="en-US" sz="3600" b="1" dirty="0" smtClean="0"/>
              <a:t> recommended as </a:t>
            </a:r>
            <a:r>
              <a:rPr lang="en-US" altLang="en-US" sz="3600" b="1" dirty="0"/>
              <a:t>there is not </a:t>
            </a:r>
            <a:r>
              <a:rPr lang="en-US" altLang="en-US" sz="3600" b="1" dirty="0" smtClean="0"/>
              <a:t>standardization </a:t>
            </a:r>
            <a:r>
              <a:rPr lang="en-US" altLang="en-US" sz="3600" b="1" dirty="0"/>
              <a:t>of colors </a:t>
            </a:r>
            <a:r>
              <a:rPr lang="en-US" altLang="en-US" sz="3600" b="1" dirty="0" smtClean="0"/>
              <a:t>in coolant </a:t>
            </a:r>
            <a:r>
              <a:rPr lang="en-US" altLang="en-US" sz="3600" b="1" dirty="0"/>
              <a:t>industry. Always check service </a:t>
            </a:r>
            <a:r>
              <a:rPr lang="en-US" altLang="en-US" sz="3600" b="1" dirty="0" smtClean="0"/>
              <a:t>information to </a:t>
            </a:r>
            <a:r>
              <a:rPr lang="en-US" altLang="en-US" sz="3600" b="1" dirty="0"/>
              <a:t>determine what coolant should be used in </a:t>
            </a:r>
            <a:r>
              <a:rPr lang="en-US" altLang="en-US" sz="3600" b="1" dirty="0" smtClean="0"/>
              <a:t>vehicle </a:t>
            </a:r>
            <a:r>
              <a:rPr lang="en-US" altLang="en-US" sz="3600" b="1" dirty="0"/>
              <a:t>being serviced</a:t>
            </a:r>
            <a:r>
              <a:rPr lang="en-US" altLang="en-US" sz="3600" b="1" dirty="0" smtClean="0"/>
              <a:t>.</a:t>
            </a:r>
            <a:endParaRPr lang="en-US" altLang="en-US" sz="3600" b="1" dirty="0" smtClean="0">
              <a:solidFill>
                <a:srgbClr val="FF0000"/>
              </a:solidFill>
            </a:endParaRPr>
          </a:p>
        </p:txBody>
      </p:sp>
    </p:spTree>
    <p:extLst>
      <p:ext uri="{BB962C8B-B14F-4D97-AF65-F5344CB8AC3E}">
        <p14:creationId xmlns:p14="http://schemas.microsoft.com/office/powerpoint/2010/main" val="764251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FIGURE 16–6 </a:t>
            </a:r>
            <a:r>
              <a:rPr lang="en-US" sz="2400" dirty="0" smtClean="0"/>
              <a:t>Cooling </a:t>
            </a:r>
            <a:r>
              <a:rPr lang="en-US" sz="2400" dirty="0"/>
              <a:t>system test strips that are used on</a:t>
            </a:r>
            <a:br>
              <a:rPr lang="en-US" sz="2400" dirty="0"/>
            </a:br>
            <a:r>
              <a:rPr lang="en-US" sz="2400" dirty="0"/>
              <a:t>diesel engines need to test the level of nitrates, as well as</a:t>
            </a:r>
            <a:br>
              <a:rPr lang="en-US" sz="2400" dirty="0"/>
            </a:br>
            <a:r>
              <a:rPr lang="en-US" sz="2400" dirty="0"/>
              <a:t>determine the freeze point and the alkalinity of the coolant.</a:t>
            </a:r>
          </a:p>
        </p:txBody>
      </p:sp>
      <p:pic>
        <p:nvPicPr>
          <p:cNvPr id="9" name="Picture 2" descr="A photo shows a used cooling system test trip held alongside its container. A label on the container displays different color indicators for the quantity of nitrite and glycol prese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71599"/>
            <a:ext cx="6553200" cy="4982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1448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600" dirty="0"/>
              <a:t>COOLING SYSTEM </a:t>
            </a:r>
            <a:r>
              <a:rPr lang="en-US" sz="3600" dirty="0" smtClean="0"/>
              <a:t>SERVICE (2 of 2)</a:t>
            </a:r>
            <a:endParaRPr lang="en-US" sz="3600" dirty="0"/>
          </a:p>
        </p:txBody>
      </p:sp>
      <p:sp>
        <p:nvSpPr>
          <p:cNvPr id="3" name="Content Placeholder 2"/>
          <p:cNvSpPr>
            <a:spLocks noGrp="1"/>
          </p:cNvSpPr>
          <p:nvPr>
            <p:ph idx="1"/>
          </p:nvPr>
        </p:nvSpPr>
        <p:spPr/>
        <p:txBody>
          <a:bodyPr/>
          <a:lstStyle/>
          <a:p>
            <a:r>
              <a:rPr lang="en-US" b="1" dirty="0" smtClean="0">
                <a:solidFill>
                  <a:srgbClr val="0000FF"/>
                </a:solidFill>
              </a:rPr>
              <a:t>Coolant Leak Check </a:t>
            </a:r>
            <a:r>
              <a:rPr lang="en-US" b="1" dirty="0" smtClean="0">
                <a:solidFill>
                  <a:srgbClr val="FF0000"/>
                </a:solidFill>
              </a:rPr>
              <a:t>Page 179</a:t>
            </a:r>
          </a:p>
          <a:p>
            <a:r>
              <a:rPr lang="en-US" b="1" dirty="0" smtClean="0">
                <a:solidFill>
                  <a:srgbClr val="0000FF"/>
                </a:solidFill>
              </a:rPr>
              <a:t>Freezing Point Check </a:t>
            </a:r>
            <a:r>
              <a:rPr lang="en-US" b="1" dirty="0">
                <a:solidFill>
                  <a:srgbClr val="FF0000"/>
                </a:solidFill>
              </a:rPr>
              <a:t>Page 179</a:t>
            </a:r>
            <a:endParaRPr lang="en-US" b="1" dirty="0" smtClean="0">
              <a:solidFill>
                <a:srgbClr val="0000FF"/>
              </a:solidFill>
            </a:endParaRPr>
          </a:p>
          <a:p>
            <a:r>
              <a:rPr lang="en-US" b="1" dirty="0" smtClean="0">
                <a:solidFill>
                  <a:srgbClr val="0000FF"/>
                </a:solidFill>
              </a:rPr>
              <a:t>Nitrate Level Check </a:t>
            </a:r>
            <a:r>
              <a:rPr lang="en-US" b="1" dirty="0">
                <a:solidFill>
                  <a:srgbClr val="FF0000"/>
                </a:solidFill>
              </a:rPr>
              <a:t>Page 179</a:t>
            </a:r>
            <a:endParaRPr lang="en-US" b="1" dirty="0" smtClean="0">
              <a:solidFill>
                <a:srgbClr val="0000FF"/>
              </a:solidFill>
            </a:endParaRPr>
          </a:p>
          <a:p>
            <a:r>
              <a:rPr lang="en-US" b="1" dirty="0" smtClean="0">
                <a:solidFill>
                  <a:srgbClr val="0000FF"/>
                </a:solidFill>
              </a:rPr>
              <a:t>PREMIX</a:t>
            </a:r>
            <a:r>
              <a:rPr lang="en-US" b="1" dirty="0">
                <a:solidFill>
                  <a:srgbClr val="FF0000"/>
                </a:solidFill>
              </a:rPr>
              <a:t> Page 179</a:t>
            </a:r>
            <a:endParaRPr lang="en-US" b="1" dirty="0" smtClean="0">
              <a:solidFill>
                <a:srgbClr val="0000FF"/>
              </a:solidFill>
            </a:endParaRPr>
          </a:p>
          <a:p>
            <a:r>
              <a:rPr lang="en-US" b="1" dirty="0">
                <a:solidFill>
                  <a:srgbClr val="0000FF"/>
                </a:solidFill>
              </a:rPr>
              <a:t>SERVICE </a:t>
            </a:r>
            <a:r>
              <a:rPr lang="en-US" b="1" dirty="0" smtClean="0">
                <a:solidFill>
                  <a:srgbClr val="0000FF"/>
                </a:solidFill>
              </a:rPr>
              <a:t>INTERVAL</a:t>
            </a:r>
            <a:r>
              <a:rPr lang="en-US" b="1" dirty="0">
                <a:solidFill>
                  <a:srgbClr val="FF0000"/>
                </a:solidFill>
              </a:rPr>
              <a:t> Page 179</a:t>
            </a:r>
            <a:endParaRPr lang="en-US" b="1" dirty="0" smtClean="0">
              <a:solidFill>
                <a:srgbClr val="0000FF"/>
              </a:solidFill>
            </a:endParaRPr>
          </a:p>
          <a:p>
            <a:endParaRPr lang="en-US" dirty="0" smtClean="0"/>
          </a:p>
          <a:p>
            <a:endParaRPr lang="en-US" dirty="0"/>
          </a:p>
        </p:txBody>
      </p:sp>
    </p:spTree>
    <p:extLst>
      <p:ext uri="{BB962C8B-B14F-4D97-AF65-F5344CB8AC3E}">
        <p14:creationId xmlns:p14="http://schemas.microsoft.com/office/powerpoint/2010/main" val="1107168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FUEL SYSTEM </a:t>
            </a:r>
            <a:r>
              <a:rPr lang="en-US" sz="3600" dirty="0" smtClean="0"/>
              <a:t>SERVICE (1 </a:t>
            </a:r>
            <a:r>
              <a:rPr lang="en-US" sz="3600" dirty="0"/>
              <a:t>of 2)</a:t>
            </a:r>
          </a:p>
        </p:txBody>
      </p:sp>
      <p:sp>
        <p:nvSpPr>
          <p:cNvPr id="3" name="Content Placeholder 2"/>
          <p:cNvSpPr>
            <a:spLocks noGrp="1"/>
          </p:cNvSpPr>
          <p:nvPr>
            <p:ph idx="1"/>
          </p:nvPr>
        </p:nvSpPr>
        <p:spPr/>
        <p:txBody>
          <a:bodyPr/>
          <a:lstStyle/>
          <a:p>
            <a:r>
              <a:rPr lang="en-US" sz="3200" b="1" dirty="0" smtClean="0">
                <a:solidFill>
                  <a:srgbClr val="0000FF"/>
                </a:solidFill>
              </a:rPr>
              <a:t>Diesel Fuel Rating </a:t>
            </a:r>
          </a:p>
          <a:p>
            <a:pPr lvl="1"/>
            <a:r>
              <a:rPr lang="en-US" dirty="0" smtClean="0"/>
              <a:t>Diesel </a:t>
            </a:r>
            <a:r>
              <a:rPr lang="en-US" dirty="0"/>
              <a:t>fuel </a:t>
            </a:r>
            <a:r>
              <a:rPr lang="en-US" dirty="0" smtClean="0"/>
              <a:t>Quality critical </a:t>
            </a:r>
            <a:r>
              <a:rPr lang="en-US" dirty="0"/>
              <a:t>to </a:t>
            </a:r>
            <a:r>
              <a:rPr lang="en-US" dirty="0" smtClean="0"/>
              <a:t>performance &amp; life</a:t>
            </a:r>
          </a:p>
          <a:p>
            <a:pPr lvl="1"/>
            <a:r>
              <a:rPr lang="en-US" dirty="0" smtClean="0"/>
              <a:t>Meets ASTM </a:t>
            </a:r>
            <a:r>
              <a:rPr lang="en-US" dirty="0"/>
              <a:t>standards for either 100</a:t>
            </a:r>
            <a:r>
              <a:rPr lang="en-US" dirty="0" smtClean="0"/>
              <a:t>% diesel </a:t>
            </a:r>
          </a:p>
          <a:p>
            <a:pPr lvl="1"/>
            <a:r>
              <a:rPr lang="en-US" dirty="0" smtClean="0"/>
              <a:t>Standards </a:t>
            </a:r>
            <a:r>
              <a:rPr lang="en-US" dirty="0"/>
              <a:t>for biodiesel </a:t>
            </a:r>
            <a:r>
              <a:rPr lang="en-US" dirty="0" smtClean="0"/>
              <a:t>blends</a:t>
            </a:r>
          </a:p>
          <a:p>
            <a:pPr lvl="1"/>
            <a:endParaRPr lang="en-US" dirty="0"/>
          </a:p>
        </p:txBody>
      </p:sp>
    </p:spTree>
    <p:extLst>
      <p:ext uri="{BB962C8B-B14F-4D97-AF65-F5344CB8AC3E}">
        <p14:creationId xmlns:p14="http://schemas.microsoft.com/office/powerpoint/2010/main" val="729670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FUEL SYSTEM </a:t>
            </a:r>
            <a:r>
              <a:rPr lang="en-US" sz="3600" dirty="0" smtClean="0"/>
              <a:t>SERVICE (2 of 2)</a:t>
            </a:r>
            <a:endParaRPr lang="en-US" sz="3600" dirty="0"/>
          </a:p>
        </p:txBody>
      </p:sp>
      <p:sp>
        <p:nvSpPr>
          <p:cNvPr id="3" name="Content Placeholder 2"/>
          <p:cNvSpPr>
            <a:spLocks noGrp="1"/>
          </p:cNvSpPr>
          <p:nvPr>
            <p:ph idx="1"/>
          </p:nvPr>
        </p:nvSpPr>
        <p:spPr>
          <a:xfrm>
            <a:off x="228600" y="1447800"/>
            <a:ext cx="8229600" cy="4525963"/>
          </a:xfrm>
        </p:spPr>
        <p:txBody>
          <a:bodyPr/>
          <a:lstStyle/>
          <a:p>
            <a:r>
              <a:rPr lang="en-US" sz="3600" b="1" dirty="0" smtClean="0">
                <a:solidFill>
                  <a:srgbClr val="0000FF"/>
                </a:solidFill>
              </a:rPr>
              <a:t>Diesel Filters</a:t>
            </a:r>
          </a:p>
          <a:p>
            <a:pPr lvl="1"/>
            <a:r>
              <a:rPr lang="en-US" sz="2800" dirty="0" smtClean="0"/>
              <a:t>Equipped </a:t>
            </a:r>
            <a:r>
              <a:rPr lang="en-US" sz="2800" dirty="0"/>
              <a:t>with one or two fuel filters </a:t>
            </a:r>
            <a:endParaRPr lang="en-US" sz="2800" dirty="0" smtClean="0"/>
          </a:p>
          <a:p>
            <a:pPr lvl="1"/>
            <a:r>
              <a:rPr lang="en-US" sz="2800" dirty="0" smtClean="0"/>
              <a:t>Water </a:t>
            </a:r>
            <a:r>
              <a:rPr lang="en-US" sz="2800" dirty="0"/>
              <a:t>separator </a:t>
            </a:r>
            <a:r>
              <a:rPr lang="en-US" sz="2800" dirty="0" smtClean="0"/>
              <a:t>with a </a:t>
            </a:r>
            <a:r>
              <a:rPr lang="en-US" sz="2800" dirty="0"/>
              <a:t>drain </a:t>
            </a:r>
            <a:r>
              <a:rPr lang="en-US" sz="2800" dirty="0" smtClean="0"/>
              <a:t>valve</a:t>
            </a:r>
          </a:p>
          <a:p>
            <a:pPr lvl="1"/>
            <a:r>
              <a:rPr lang="en-US" sz="2800" dirty="0" smtClean="0"/>
              <a:t>Water-in-fuel </a:t>
            </a:r>
            <a:r>
              <a:rPr lang="en-US" sz="2800" dirty="0"/>
              <a:t>sensor (WIF)</a:t>
            </a:r>
          </a:p>
          <a:p>
            <a:pPr lvl="1"/>
            <a:r>
              <a:rPr lang="en-US" sz="2800" dirty="0" smtClean="0"/>
              <a:t>Water </a:t>
            </a:r>
            <a:r>
              <a:rPr lang="en-US" sz="2800" dirty="0"/>
              <a:t>drain must </a:t>
            </a:r>
            <a:r>
              <a:rPr lang="en-US" sz="2800" dirty="0" smtClean="0"/>
              <a:t>be opened</a:t>
            </a:r>
          </a:p>
          <a:p>
            <a:pPr lvl="1"/>
            <a:r>
              <a:rPr lang="en-US" sz="2800" dirty="0" smtClean="0"/>
              <a:t>Replaced </a:t>
            </a:r>
            <a:r>
              <a:rPr lang="en-US" sz="2800" dirty="0"/>
              <a:t>at specific intervals </a:t>
            </a:r>
          </a:p>
        </p:txBody>
      </p:sp>
      <p:pic>
        <p:nvPicPr>
          <p:cNvPr id="9218" name="Picture 2" descr="A photo shows the water separator in a fuel filter housing being drained and collected using a sample bottle. The liquid emerging out of the drain is a clear sample of dies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581400"/>
            <a:ext cx="3418114" cy="258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4431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a:t>FIGURE 16–7 Many manufacturers recommend that the</a:t>
            </a:r>
            <a:br>
              <a:rPr lang="en-US" sz="2400"/>
            </a:br>
            <a:r>
              <a:rPr lang="en-US" sz="2400"/>
              <a:t>water be drained every 30 days. When all the water is drained,</a:t>
            </a:r>
            <a:br>
              <a:rPr lang="en-US" sz="2400"/>
            </a:br>
            <a:r>
              <a:rPr lang="en-US" sz="2400"/>
              <a:t>only diesel fuel will be coming out of the drain.</a:t>
            </a:r>
            <a:endParaRPr lang="en-US" sz="2400" dirty="0"/>
          </a:p>
        </p:txBody>
      </p:sp>
      <p:pic>
        <p:nvPicPr>
          <p:cNvPr id="9" name="Picture 2" descr="A photo shows the water separator in a fuel filter housing being drained and collected using a sample bottle. The liquid emerging out of the drain is a clear sample of dies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050" y="1401271"/>
            <a:ext cx="6581775" cy="497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5048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LEARNING OBJECTIVES (</a:t>
            </a:r>
            <a:r>
              <a:rPr lang="en-US" sz="3600" dirty="0" smtClean="0"/>
              <a:t>1 of 2)</a:t>
            </a:r>
            <a:endParaRPr lang="en-US" sz="3600" dirty="0"/>
          </a:p>
        </p:txBody>
      </p:sp>
      <p:sp>
        <p:nvSpPr>
          <p:cNvPr id="23555" name="Content Placeholder 2"/>
          <p:cNvSpPr>
            <a:spLocks noGrp="1"/>
          </p:cNvSpPr>
          <p:nvPr>
            <p:ph idx="1"/>
          </p:nvPr>
        </p:nvSpPr>
        <p:spPr>
          <a:xfrm>
            <a:off x="304800" y="1447800"/>
            <a:ext cx="8534400" cy="4724400"/>
          </a:xfrm>
        </p:spPr>
        <p:txBody>
          <a:bodyPr/>
          <a:lstStyle/>
          <a:p>
            <a:pPr marL="0" indent="0">
              <a:buNone/>
            </a:pPr>
            <a:r>
              <a:rPr lang="en-US" b="1" dirty="0" smtClean="0"/>
              <a:t>16.1</a:t>
            </a:r>
            <a:r>
              <a:rPr lang="en-US" dirty="0" smtClean="0"/>
              <a:t> Prepare </a:t>
            </a:r>
            <a:r>
              <a:rPr lang="en-US" dirty="0"/>
              <a:t>for the ASE Light </a:t>
            </a:r>
            <a:r>
              <a:rPr lang="en-US" dirty="0" smtClean="0"/>
              <a:t>Vehicle Diesel </a:t>
            </a:r>
            <a:r>
              <a:rPr lang="en-US" dirty="0"/>
              <a:t>Engine (A9) ASE certification test content area “D” (Lubrication and Cooling Systems Diagnosis and Repair). </a:t>
            </a:r>
            <a:endParaRPr lang="en-US" dirty="0" smtClean="0"/>
          </a:p>
          <a:p>
            <a:pPr marL="0" indent="0">
              <a:buNone/>
            </a:pPr>
            <a:r>
              <a:rPr lang="en-US" b="1" dirty="0" smtClean="0"/>
              <a:t>16.2</a:t>
            </a:r>
            <a:r>
              <a:rPr lang="en-US" dirty="0" smtClean="0"/>
              <a:t> Perform the </a:t>
            </a:r>
            <a:r>
              <a:rPr lang="en-US" dirty="0"/>
              <a:t>maintenance pre-check on a modern diesel equipped light-duty vehicle</a:t>
            </a:r>
            <a:r>
              <a:rPr lang="en-US" dirty="0" smtClean="0"/>
              <a:t>.</a:t>
            </a:r>
          </a:p>
          <a:p>
            <a:pPr marL="0" indent="0">
              <a:buNone/>
            </a:pPr>
            <a:r>
              <a:rPr lang="en-US" b="1" dirty="0" smtClean="0"/>
              <a:t>16.3</a:t>
            </a:r>
            <a:r>
              <a:rPr lang="en-US" dirty="0" smtClean="0"/>
              <a:t> Discuss </a:t>
            </a:r>
            <a:r>
              <a:rPr lang="en-US" dirty="0"/>
              <a:t>the need to service the intake </a:t>
            </a:r>
            <a:r>
              <a:rPr lang="en-US" dirty="0" smtClean="0"/>
              <a:t>air system</a:t>
            </a:r>
            <a:r>
              <a:rPr lang="en-US" dirty="0"/>
              <a:t>. </a:t>
            </a:r>
            <a:endParaRPr lang="en-US" dirty="0" smtClean="0"/>
          </a:p>
          <a:p>
            <a:pPr marL="0" indent="0">
              <a:buNone/>
            </a:pPr>
            <a:r>
              <a:rPr lang="en-US" b="1" dirty="0" smtClean="0"/>
              <a:t>16.4</a:t>
            </a:r>
            <a:r>
              <a:rPr lang="en-US" dirty="0" smtClean="0"/>
              <a:t> Identify </a:t>
            </a:r>
            <a:r>
              <a:rPr lang="en-US" dirty="0"/>
              <a:t>the correct oil and filter for the engine being serviced. </a:t>
            </a:r>
          </a:p>
        </p:txBody>
      </p:sp>
    </p:spTree>
    <p:extLst>
      <p:ext uri="{BB962C8B-B14F-4D97-AF65-F5344CB8AC3E}">
        <p14:creationId xmlns:p14="http://schemas.microsoft.com/office/powerpoint/2010/main" val="143313135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DIESEL EXHAUST FLUID</a:t>
            </a:r>
            <a:br>
              <a:rPr lang="en-US" dirty="0"/>
            </a:br>
            <a:r>
              <a:rPr lang="en-US" dirty="0"/>
              <a:t>SERVICE</a:t>
            </a:r>
          </a:p>
        </p:txBody>
      </p:sp>
      <p:sp>
        <p:nvSpPr>
          <p:cNvPr id="3" name="Content Placeholder 2"/>
          <p:cNvSpPr>
            <a:spLocks noGrp="1"/>
          </p:cNvSpPr>
          <p:nvPr>
            <p:ph idx="1"/>
          </p:nvPr>
        </p:nvSpPr>
        <p:spPr>
          <a:xfrm>
            <a:off x="457200" y="1600200"/>
            <a:ext cx="8610600" cy="4525963"/>
          </a:xfrm>
        </p:spPr>
        <p:txBody>
          <a:bodyPr/>
          <a:lstStyle/>
          <a:p>
            <a:r>
              <a:rPr lang="en-US" b="1" dirty="0">
                <a:solidFill>
                  <a:srgbClr val="0000FF"/>
                </a:solidFill>
              </a:rPr>
              <a:t>DEF </a:t>
            </a:r>
            <a:r>
              <a:rPr lang="en-US" b="1" dirty="0" smtClean="0">
                <a:solidFill>
                  <a:srgbClr val="0000FF"/>
                </a:solidFill>
              </a:rPr>
              <a:t>critical </a:t>
            </a:r>
            <a:r>
              <a:rPr lang="en-US" b="1" dirty="0">
                <a:solidFill>
                  <a:srgbClr val="0000FF"/>
                </a:solidFill>
              </a:rPr>
              <a:t>to keeping </a:t>
            </a:r>
            <a:r>
              <a:rPr lang="en-US" b="1" dirty="0" smtClean="0">
                <a:solidFill>
                  <a:srgbClr val="0000FF"/>
                </a:solidFill>
              </a:rPr>
              <a:t>emission compliant</a:t>
            </a:r>
          </a:p>
          <a:p>
            <a:pPr lvl="1"/>
            <a:r>
              <a:rPr lang="en-US" dirty="0" smtClean="0"/>
              <a:t> DEF </a:t>
            </a:r>
            <a:r>
              <a:rPr lang="en-US" dirty="0"/>
              <a:t>mixture of 32.5% laboratory grade ammonia </a:t>
            </a:r>
            <a:endParaRPr lang="en-US" dirty="0" smtClean="0"/>
          </a:p>
          <a:p>
            <a:pPr lvl="1"/>
            <a:r>
              <a:rPr lang="en-US" dirty="0" smtClean="0"/>
              <a:t> 67.5% deionized water</a:t>
            </a:r>
          </a:p>
          <a:p>
            <a:pPr lvl="1"/>
            <a:r>
              <a:rPr lang="en-US" dirty="0"/>
              <a:t>F</a:t>
            </a:r>
            <a:r>
              <a:rPr lang="en-US" dirty="0" smtClean="0"/>
              <a:t>luid </a:t>
            </a:r>
            <a:r>
              <a:rPr lang="en-US" dirty="0"/>
              <a:t>gets low, </a:t>
            </a:r>
            <a:r>
              <a:rPr lang="en-US" dirty="0" smtClean="0"/>
              <a:t>reminder light illuminated </a:t>
            </a:r>
          </a:p>
          <a:p>
            <a:pPr lvl="1"/>
            <a:r>
              <a:rPr lang="en-US" dirty="0" smtClean="0"/>
              <a:t>Fail to refill system, </a:t>
            </a:r>
            <a:r>
              <a:rPr lang="en-US" b="1" dirty="0" smtClean="0">
                <a:solidFill>
                  <a:srgbClr val="0000FF"/>
                </a:solidFill>
              </a:rPr>
              <a:t>MIL ON, DTC SET</a:t>
            </a:r>
          </a:p>
          <a:p>
            <a:pPr lvl="1"/>
            <a:r>
              <a:rPr lang="en-US" sz="2800" b="1" dirty="0" smtClean="0">
                <a:solidFill>
                  <a:srgbClr val="FF0000"/>
                </a:solidFill>
              </a:rPr>
              <a:t>Reduced Power Mode/Won’t Run At All Mode</a:t>
            </a:r>
            <a:endParaRPr lang="en-US" sz="2800" b="1" dirty="0">
              <a:solidFill>
                <a:srgbClr val="FF0000"/>
              </a:solidFill>
            </a:endParaRPr>
          </a:p>
        </p:txBody>
      </p:sp>
      <p:sp>
        <p:nvSpPr>
          <p:cNvPr id="5" name="Rectangle 4"/>
          <p:cNvSpPr/>
          <p:nvPr/>
        </p:nvSpPr>
        <p:spPr>
          <a:xfrm>
            <a:off x="457200" y="4410825"/>
            <a:ext cx="4924168" cy="1938992"/>
          </a:xfrm>
          <a:prstGeom prst="rect">
            <a:avLst/>
          </a:prstGeom>
        </p:spPr>
        <p:txBody>
          <a:bodyPr wrap="square">
            <a:spAutoFit/>
          </a:bodyPr>
          <a:lstStyle/>
          <a:p>
            <a:r>
              <a:rPr lang="en-US" sz="2400" b="1" u="sng" dirty="0">
                <a:solidFill>
                  <a:srgbClr val="FF0000"/>
                </a:solidFill>
              </a:rPr>
              <a:t>CAUTION</a:t>
            </a:r>
            <a:r>
              <a:rPr lang="en-US" sz="2400" b="1" dirty="0">
                <a:solidFill>
                  <a:srgbClr val="FF0000"/>
                </a:solidFill>
              </a:rPr>
              <a:t>: Do not put DEF in </a:t>
            </a:r>
            <a:r>
              <a:rPr lang="en-US" sz="2400" b="1" dirty="0" smtClean="0">
                <a:solidFill>
                  <a:srgbClr val="FF0000"/>
                </a:solidFill>
              </a:rPr>
              <a:t>fuel </a:t>
            </a:r>
            <a:r>
              <a:rPr lang="en-US" sz="2400" b="1" dirty="0">
                <a:solidFill>
                  <a:srgbClr val="FF0000"/>
                </a:solidFill>
              </a:rPr>
              <a:t>tank. DEF </a:t>
            </a:r>
            <a:r>
              <a:rPr lang="en-US" sz="2400" b="1" dirty="0" smtClean="0">
                <a:solidFill>
                  <a:srgbClr val="FF0000"/>
                </a:solidFill>
              </a:rPr>
              <a:t>will cause </a:t>
            </a:r>
            <a:r>
              <a:rPr lang="en-US" sz="2400" b="1" dirty="0">
                <a:solidFill>
                  <a:srgbClr val="FF0000"/>
                </a:solidFill>
              </a:rPr>
              <a:t>damage to </a:t>
            </a:r>
            <a:r>
              <a:rPr lang="en-US" sz="2400" b="1" dirty="0" smtClean="0">
                <a:solidFill>
                  <a:srgbClr val="FF0000"/>
                </a:solidFill>
              </a:rPr>
              <a:t>fuel </a:t>
            </a:r>
            <a:r>
              <a:rPr lang="en-US" sz="2400" b="1" dirty="0">
                <a:solidFill>
                  <a:srgbClr val="FF0000"/>
                </a:solidFill>
              </a:rPr>
              <a:t>system components </a:t>
            </a:r>
            <a:r>
              <a:rPr lang="en-US" sz="2400" b="1" dirty="0" smtClean="0">
                <a:solidFill>
                  <a:srgbClr val="FF0000"/>
                </a:solidFill>
              </a:rPr>
              <a:t>&amp; may </a:t>
            </a:r>
            <a:r>
              <a:rPr lang="en-US" sz="2400" b="1" dirty="0">
                <a:solidFill>
                  <a:srgbClr val="FF0000"/>
                </a:solidFill>
              </a:rPr>
              <a:t>have an effect on </a:t>
            </a:r>
            <a:r>
              <a:rPr lang="en-US" sz="2400" b="1" dirty="0" smtClean="0">
                <a:solidFill>
                  <a:srgbClr val="FF0000"/>
                </a:solidFill>
              </a:rPr>
              <a:t>warranty</a:t>
            </a:r>
            <a:r>
              <a:rPr lang="en-US" sz="2400" b="1" dirty="0">
                <a:solidFill>
                  <a:srgbClr val="FF0000"/>
                </a:solidFill>
              </a:rPr>
              <a:t>.</a:t>
            </a:r>
          </a:p>
        </p:txBody>
      </p:sp>
      <p:pic>
        <p:nvPicPr>
          <p:cNvPr id="11266" name="Picture 2" descr="A photo shows the diesel exhaust fluid (DEF) fill point and the cap-less diesel fill point situated close to each other in a vehicle. Traces of DEF residue can be found on the outer rim of the cap-less diesel fill 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5078" y="4402661"/>
            <a:ext cx="3369130" cy="193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292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07" y="215372"/>
            <a:ext cx="8821093" cy="1097280"/>
          </a:xfrm>
        </p:spPr>
        <p:txBody>
          <a:bodyPr/>
          <a:lstStyle/>
          <a:p>
            <a:r>
              <a:rPr lang="en-US" sz="2000" dirty="0"/>
              <a:t>FIGURE </a:t>
            </a:r>
            <a:r>
              <a:rPr lang="en-US" sz="2000" dirty="0" smtClean="0"/>
              <a:t>16–8 </a:t>
            </a:r>
            <a:r>
              <a:rPr lang="en-US" sz="2000" dirty="0"/>
              <a:t>operator must ensure that only </a:t>
            </a:r>
            <a:r>
              <a:rPr lang="en-US" sz="2000" dirty="0" smtClean="0"/>
              <a:t>diesel exhaust </a:t>
            </a:r>
            <a:r>
              <a:rPr lang="en-US" sz="2000" dirty="0"/>
              <a:t>fluid (DEF) gets into </a:t>
            </a:r>
            <a:r>
              <a:rPr lang="en-US" sz="2000" dirty="0" smtClean="0"/>
              <a:t>DEF </a:t>
            </a:r>
            <a:r>
              <a:rPr lang="en-US" sz="2000" dirty="0"/>
              <a:t>system, and only </a:t>
            </a:r>
            <a:r>
              <a:rPr lang="en-US" sz="2000" dirty="0" smtClean="0"/>
              <a:t>diesel fuel </a:t>
            </a:r>
            <a:r>
              <a:rPr lang="en-US" sz="2000" dirty="0"/>
              <a:t>gets into </a:t>
            </a:r>
            <a:r>
              <a:rPr lang="en-US" sz="2000" dirty="0" smtClean="0"/>
              <a:t>fuel </a:t>
            </a:r>
            <a:r>
              <a:rPr lang="en-US" sz="2000" dirty="0"/>
              <a:t>tank. The presence of DEF in </a:t>
            </a:r>
            <a:r>
              <a:rPr lang="en-US" sz="2000" dirty="0" smtClean="0"/>
              <a:t>fuel tank </a:t>
            </a:r>
            <a:r>
              <a:rPr lang="en-US" sz="2000" dirty="0"/>
              <a:t>or </a:t>
            </a:r>
            <a:r>
              <a:rPr lang="en-US" sz="2000" dirty="0" smtClean="0"/>
              <a:t>presence </a:t>
            </a:r>
            <a:r>
              <a:rPr lang="en-US" sz="2000" dirty="0"/>
              <a:t>of diesel fuel in </a:t>
            </a:r>
            <a:r>
              <a:rPr lang="en-US" sz="2000" dirty="0" smtClean="0"/>
              <a:t>DEF </a:t>
            </a:r>
            <a:r>
              <a:rPr lang="en-US" sz="2000" dirty="0"/>
              <a:t>reservoir </a:t>
            </a:r>
            <a:r>
              <a:rPr lang="en-US" sz="2000" dirty="0" smtClean="0"/>
              <a:t>can lead </a:t>
            </a:r>
            <a:r>
              <a:rPr lang="en-US" sz="2000" dirty="0"/>
              <a:t>to expensive repairs.</a:t>
            </a:r>
          </a:p>
        </p:txBody>
      </p:sp>
      <p:pic>
        <p:nvPicPr>
          <p:cNvPr id="9" name="Picture 2" descr="A photo shows the diesel exhaust fluid (DEF) fill point and the cap-less diesel fill point situated close to each other in a vehicle. Traces of DEF residue can be found on the outer rim of the cap-less diesel fill 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7946376" cy="4552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811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a:t>FIGURE 16–9 C rystalized diesel exhaust fluid (DEF) can</a:t>
            </a:r>
            <a:br>
              <a:rPr lang="en-US" sz="2400"/>
            </a:br>
            <a:r>
              <a:rPr lang="en-US" sz="2400"/>
              <a:t>cause harm to the vehicle and needs to be discarded.</a:t>
            </a:r>
            <a:endParaRPr lang="en-US" sz="2400" dirty="0"/>
          </a:p>
        </p:txBody>
      </p:sp>
      <p:pic>
        <p:nvPicPr>
          <p:cNvPr id="6" name="Picture 2" descr="A photo shows white colored crystalized bits of diesel exhaust fluid (D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1599"/>
            <a:ext cx="7239000" cy="5040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8674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lstStyle/>
          <a:p>
            <a:r>
              <a:rPr lang="en-US" dirty="0"/>
              <a:t>Why must a “CJ-4” rated oil be used on a 2007 or </a:t>
            </a:r>
            <a:r>
              <a:rPr lang="en-US" dirty="0" smtClean="0"/>
              <a:t>newer vehicle </a:t>
            </a:r>
            <a:r>
              <a:rPr lang="en-US" dirty="0"/>
              <a:t>equipped with a diesel engine?</a:t>
            </a:r>
          </a:p>
        </p:txBody>
      </p:sp>
    </p:spTree>
    <p:extLst>
      <p:ext uri="{BB962C8B-B14F-4D97-AF65-F5344CB8AC3E}">
        <p14:creationId xmlns:p14="http://schemas.microsoft.com/office/powerpoint/2010/main" val="3680214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1</a:t>
            </a:r>
            <a:endParaRPr lang="en-US" dirty="0"/>
          </a:p>
        </p:txBody>
      </p:sp>
      <p:sp>
        <p:nvSpPr>
          <p:cNvPr id="3" name="Content Placeholder 2"/>
          <p:cNvSpPr>
            <a:spLocks noGrp="1"/>
          </p:cNvSpPr>
          <p:nvPr>
            <p:ph idx="1"/>
          </p:nvPr>
        </p:nvSpPr>
        <p:spPr/>
        <p:txBody>
          <a:bodyPr/>
          <a:lstStyle/>
          <a:p>
            <a:r>
              <a:rPr lang="en-US" dirty="0"/>
              <a:t>All late model light-duty diesel vehicles that are equipped with diesel particulate filters (DPF) must use oil that meets  American Petroleum Institute (API) service rating of CJ-4</a:t>
            </a:r>
            <a:r>
              <a:rPr lang="en-US" dirty="0" smtClean="0"/>
              <a:t>.</a:t>
            </a:r>
            <a:endParaRPr lang="en-US" dirty="0"/>
          </a:p>
        </p:txBody>
      </p:sp>
    </p:spTree>
    <p:extLst>
      <p:ext uri="{BB962C8B-B14F-4D97-AF65-F5344CB8AC3E}">
        <p14:creationId xmlns:p14="http://schemas.microsoft.com/office/powerpoint/2010/main" val="606088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Summary (1 of 2)</a:t>
            </a:r>
            <a:endParaRPr lang="en-US" sz="3600" dirty="0"/>
          </a:p>
        </p:txBody>
      </p:sp>
      <p:sp>
        <p:nvSpPr>
          <p:cNvPr id="46083" name="Content Placeholder 2"/>
          <p:cNvSpPr>
            <a:spLocks noGrp="1"/>
          </p:cNvSpPr>
          <p:nvPr>
            <p:ph idx="1"/>
          </p:nvPr>
        </p:nvSpPr>
        <p:spPr>
          <a:xfrm>
            <a:off x="228600" y="1447800"/>
            <a:ext cx="8763000" cy="4525963"/>
          </a:xfrm>
        </p:spPr>
        <p:txBody>
          <a:bodyPr/>
          <a:lstStyle/>
          <a:p>
            <a:r>
              <a:rPr lang="en-US" sz="2600" dirty="0"/>
              <a:t>Routine maintenance is the key to an engine that </a:t>
            </a:r>
            <a:r>
              <a:rPr lang="en-US" sz="2600" dirty="0" smtClean="0"/>
              <a:t>operates clean </a:t>
            </a:r>
            <a:r>
              <a:rPr lang="en-US" sz="2600" dirty="0"/>
              <a:t>and efficiently.</a:t>
            </a:r>
          </a:p>
          <a:p>
            <a:r>
              <a:rPr lang="en-US" sz="2600" dirty="0" smtClean="0"/>
              <a:t>For </a:t>
            </a:r>
            <a:r>
              <a:rPr lang="en-US" sz="2600" dirty="0"/>
              <a:t>every gallon of diesel fuel that is used by a </a:t>
            </a:r>
            <a:r>
              <a:rPr lang="en-US" sz="2600" dirty="0" smtClean="0"/>
              <a:t>diesel engine</a:t>
            </a:r>
            <a:r>
              <a:rPr lang="en-US" sz="2600" dirty="0"/>
              <a:t>, 10,000 gallons of air flows through the air </a:t>
            </a:r>
            <a:r>
              <a:rPr lang="en-US" sz="2600" dirty="0" smtClean="0"/>
              <a:t>intake system</a:t>
            </a:r>
            <a:r>
              <a:rPr lang="en-US" sz="2600" dirty="0"/>
              <a:t>.</a:t>
            </a:r>
          </a:p>
          <a:p>
            <a:r>
              <a:rPr lang="en-US" sz="2600" dirty="0" smtClean="0"/>
              <a:t>Most </a:t>
            </a:r>
            <a:r>
              <a:rPr lang="en-US" sz="2600" dirty="0"/>
              <a:t>recent diesel engine intake air systems are </a:t>
            </a:r>
            <a:r>
              <a:rPr lang="en-US" sz="2600" dirty="0" smtClean="0"/>
              <a:t>equipped with </a:t>
            </a:r>
            <a:r>
              <a:rPr lang="en-US" sz="2600" dirty="0"/>
              <a:t>an intake air restriction gauge.</a:t>
            </a:r>
          </a:p>
          <a:p>
            <a:r>
              <a:rPr lang="en-US" sz="2600" dirty="0" smtClean="0"/>
              <a:t>The </a:t>
            </a:r>
            <a:r>
              <a:rPr lang="en-US" sz="2600" dirty="0"/>
              <a:t>length of time between oil services will depend </a:t>
            </a:r>
            <a:r>
              <a:rPr lang="en-US" sz="2600" dirty="0" smtClean="0"/>
              <a:t>on time</a:t>
            </a:r>
            <a:r>
              <a:rPr lang="en-US" sz="2600" dirty="0"/>
              <a:t>, mileage, or driving habits. Idle time is one of </a:t>
            </a:r>
            <a:r>
              <a:rPr lang="en-US" sz="2600" dirty="0" smtClean="0"/>
              <a:t>most overlooked </a:t>
            </a:r>
            <a:r>
              <a:rPr lang="en-US" sz="2600" dirty="0"/>
              <a:t>criteria for an oil service on current </a:t>
            </a:r>
            <a:r>
              <a:rPr lang="en-US" sz="2600" dirty="0" smtClean="0"/>
              <a:t>modern diesel </a:t>
            </a:r>
            <a:r>
              <a:rPr lang="en-US" sz="2600" dirty="0"/>
              <a:t>engines.</a:t>
            </a:r>
          </a:p>
        </p:txBody>
      </p:sp>
    </p:spTree>
    <p:extLst>
      <p:ext uri="{BB962C8B-B14F-4D97-AF65-F5344CB8AC3E}">
        <p14:creationId xmlns:p14="http://schemas.microsoft.com/office/powerpoint/2010/main" val="29554069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Summary (2 of 2)</a:t>
            </a:r>
            <a:endParaRPr lang="en-US" sz="3600" dirty="0"/>
          </a:p>
        </p:txBody>
      </p:sp>
      <p:sp>
        <p:nvSpPr>
          <p:cNvPr id="47107" name="Content Placeholder 2"/>
          <p:cNvSpPr>
            <a:spLocks noGrp="1"/>
          </p:cNvSpPr>
          <p:nvPr>
            <p:ph idx="1"/>
          </p:nvPr>
        </p:nvSpPr>
        <p:spPr>
          <a:xfrm>
            <a:off x="190500" y="1371600"/>
            <a:ext cx="8877300" cy="4525963"/>
          </a:xfrm>
        </p:spPr>
        <p:txBody>
          <a:bodyPr/>
          <a:lstStyle/>
          <a:p>
            <a:r>
              <a:rPr lang="en-US" sz="2300" dirty="0"/>
              <a:t>All late model light-duty diesel vehicles that are </a:t>
            </a:r>
            <a:r>
              <a:rPr lang="en-US" sz="2300" dirty="0" smtClean="0"/>
              <a:t>equipped with </a:t>
            </a:r>
            <a:r>
              <a:rPr lang="en-US" sz="2300" dirty="0"/>
              <a:t>diesel particulate filters (DPF) must use oil that </a:t>
            </a:r>
            <a:r>
              <a:rPr lang="en-US" sz="2300" dirty="0" smtClean="0"/>
              <a:t>meets  American </a:t>
            </a:r>
            <a:r>
              <a:rPr lang="en-US" sz="2300" dirty="0"/>
              <a:t>Petroleum Institute (API) service rating </a:t>
            </a:r>
            <a:r>
              <a:rPr lang="en-US" sz="2300" dirty="0" smtClean="0"/>
              <a:t>of CJ-4</a:t>
            </a:r>
            <a:r>
              <a:rPr lang="en-US" sz="2300" dirty="0"/>
              <a:t>.</a:t>
            </a:r>
          </a:p>
          <a:p>
            <a:r>
              <a:rPr lang="en-US" sz="2300" dirty="0" smtClean="0"/>
              <a:t>As </a:t>
            </a:r>
            <a:r>
              <a:rPr lang="en-US" sz="2300" dirty="0"/>
              <a:t>a part of routine service, it is very important to </a:t>
            </a:r>
            <a:r>
              <a:rPr lang="en-US" sz="2300" dirty="0" smtClean="0"/>
              <a:t>check coolant </a:t>
            </a:r>
            <a:r>
              <a:rPr lang="en-US" sz="2300" dirty="0"/>
              <a:t>for </a:t>
            </a:r>
            <a:r>
              <a:rPr lang="en-US" sz="2300" dirty="0" smtClean="0"/>
              <a:t>proper </a:t>
            </a:r>
            <a:r>
              <a:rPr lang="en-US" sz="2300" dirty="0"/>
              <a:t>level, the freeze protection, </a:t>
            </a:r>
            <a:r>
              <a:rPr lang="en-US" sz="2300" dirty="0" smtClean="0"/>
              <a:t>acidity</a:t>
            </a:r>
            <a:r>
              <a:rPr lang="en-US" sz="2300" dirty="0"/>
              <a:t>, and the level of </a:t>
            </a:r>
            <a:r>
              <a:rPr lang="en-US" sz="2300" dirty="0" smtClean="0"/>
              <a:t>nitrates</a:t>
            </a:r>
            <a:r>
              <a:rPr lang="en-US" sz="2300" dirty="0"/>
              <a:t>.</a:t>
            </a:r>
          </a:p>
          <a:p>
            <a:r>
              <a:rPr lang="en-US" sz="2300" dirty="0" smtClean="0"/>
              <a:t>The </a:t>
            </a:r>
            <a:r>
              <a:rPr lang="en-US" sz="2300" dirty="0"/>
              <a:t>water separator contains a water-in-fuel sensor (WIF</a:t>
            </a:r>
            <a:r>
              <a:rPr lang="en-US" sz="2300" dirty="0" smtClean="0"/>
              <a:t>) that </a:t>
            </a:r>
            <a:r>
              <a:rPr lang="en-US" sz="2300" dirty="0"/>
              <a:t>is used to illuminate an indicator on </a:t>
            </a:r>
            <a:r>
              <a:rPr lang="en-US" sz="2300" dirty="0" smtClean="0"/>
              <a:t>instrument panel </a:t>
            </a:r>
            <a:r>
              <a:rPr lang="en-US" sz="2300" dirty="0"/>
              <a:t>when service is </a:t>
            </a:r>
            <a:r>
              <a:rPr lang="en-US" sz="2300" dirty="0" smtClean="0"/>
              <a:t>needed.</a:t>
            </a:r>
          </a:p>
          <a:p>
            <a:r>
              <a:rPr lang="en-US" sz="2300" dirty="0" smtClean="0"/>
              <a:t>The </a:t>
            </a:r>
            <a:r>
              <a:rPr lang="en-US" sz="2300" dirty="0"/>
              <a:t>maintenance of the diesel exhaust fluid (DEF) </a:t>
            </a:r>
            <a:r>
              <a:rPr lang="en-US" sz="2300" dirty="0" smtClean="0"/>
              <a:t>system is </a:t>
            </a:r>
            <a:r>
              <a:rPr lang="en-US" sz="2300" dirty="0"/>
              <a:t>critical to keeping many modern diesel vehicles </a:t>
            </a:r>
            <a:r>
              <a:rPr lang="en-US" sz="2300" dirty="0" smtClean="0"/>
              <a:t>within emissions </a:t>
            </a:r>
            <a:r>
              <a:rPr lang="en-US" sz="2300" dirty="0"/>
              <a:t>compliance. </a:t>
            </a:r>
            <a:r>
              <a:rPr lang="en-US" sz="2300" dirty="0" smtClean="0"/>
              <a:t> DEF </a:t>
            </a:r>
            <a:r>
              <a:rPr lang="en-US" sz="2300" dirty="0"/>
              <a:t>is a mixture of 32.5% </a:t>
            </a:r>
            <a:r>
              <a:rPr lang="en-US" sz="2300" dirty="0" smtClean="0"/>
              <a:t>laboratory grade </a:t>
            </a:r>
            <a:r>
              <a:rPr lang="en-US" sz="2300" dirty="0"/>
              <a:t>ammonia and 67.5% deionized water.</a:t>
            </a:r>
          </a:p>
        </p:txBody>
      </p:sp>
    </p:spTree>
    <p:extLst>
      <p:ext uri="{BB962C8B-B14F-4D97-AF65-F5344CB8AC3E}">
        <p14:creationId xmlns:p14="http://schemas.microsoft.com/office/powerpoint/2010/main" val="184385722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LEARNING OBJECTIVES </a:t>
            </a:r>
            <a:r>
              <a:rPr lang="en-US" dirty="0" smtClean="0"/>
              <a:t>(2 of 2)</a:t>
            </a:r>
            <a:endParaRPr lang="en-US" dirty="0"/>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16.5 </a:t>
            </a:r>
            <a:r>
              <a:rPr lang="en-US" dirty="0" smtClean="0"/>
              <a:t>Discuss </a:t>
            </a:r>
            <a:r>
              <a:rPr lang="en-US" dirty="0"/>
              <a:t>the need for servicing the </a:t>
            </a:r>
            <a:r>
              <a:rPr lang="en-US" dirty="0" smtClean="0"/>
              <a:t>cooling system</a:t>
            </a:r>
            <a:r>
              <a:rPr lang="en-US" dirty="0"/>
              <a:t>. </a:t>
            </a:r>
            <a:endParaRPr lang="en-US" dirty="0" smtClean="0"/>
          </a:p>
          <a:p>
            <a:pPr marL="0" indent="0">
              <a:buNone/>
            </a:pPr>
            <a:r>
              <a:rPr lang="en-US" b="1" dirty="0" smtClean="0"/>
              <a:t>16.6</a:t>
            </a:r>
            <a:r>
              <a:rPr lang="en-US" dirty="0" smtClean="0"/>
              <a:t> Explain </a:t>
            </a:r>
            <a:r>
              <a:rPr lang="en-US" dirty="0"/>
              <a:t>how to service the fuel system on a modern diesel engine. </a:t>
            </a:r>
            <a:endParaRPr lang="en-US" dirty="0" smtClean="0"/>
          </a:p>
          <a:p>
            <a:pPr marL="0" indent="0">
              <a:buNone/>
            </a:pPr>
            <a:r>
              <a:rPr lang="en-US" b="1" dirty="0" smtClean="0"/>
              <a:t>16.7</a:t>
            </a:r>
            <a:r>
              <a:rPr lang="en-US" dirty="0" smtClean="0"/>
              <a:t> Discuss </a:t>
            </a:r>
            <a:r>
              <a:rPr lang="en-US" dirty="0"/>
              <a:t>how to service the diesel exhaust </a:t>
            </a:r>
            <a:r>
              <a:rPr lang="en-US" dirty="0" smtClean="0"/>
              <a:t>fluid system </a:t>
            </a:r>
            <a:r>
              <a:rPr lang="en-US" dirty="0"/>
              <a:t>on an equipped vehicle</a:t>
            </a:r>
            <a:r>
              <a:rPr lang="en-US" dirty="0" smtClean="0"/>
              <a:t>.</a:t>
            </a:r>
            <a:endParaRPr lang="en-US" dirty="0"/>
          </a:p>
        </p:txBody>
      </p:sp>
    </p:spTree>
    <p:extLst>
      <p:ext uri="{BB962C8B-B14F-4D97-AF65-F5344CB8AC3E}">
        <p14:creationId xmlns:p14="http://schemas.microsoft.com/office/powerpoint/2010/main" val="324589963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OVERVIEW (</a:t>
            </a:r>
            <a:r>
              <a:rPr lang="en-US" sz="3600" dirty="0"/>
              <a:t>1 </a:t>
            </a:r>
            <a:r>
              <a:rPr lang="en-US" sz="3600" dirty="0" smtClean="0"/>
              <a:t>of 4)</a:t>
            </a:r>
            <a:endParaRPr lang="en-US" sz="3600" dirty="0"/>
          </a:p>
        </p:txBody>
      </p:sp>
      <p:sp>
        <p:nvSpPr>
          <p:cNvPr id="25603" name="Content Placeholder 2"/>
          <p:cNvSpPr>
            <a:spLocks noGrp="1"/>
          </p:cNvSpPr>
          <p:nvPr>
            <p:ph idx="1"/>
          </p:nvPr>
        </p:nvSpPr>
        <p:spPr/>
        <p:txBody>
          <a:bodyPr/>
          <a:lstStyle/>
          <a:p>
            <a:r>
              <a:rPr lang="en-US" b="1" dirty="0" smtClean="0"/>
              <a:t>Importance of Routine Service: </a:t>
            </a:r>
            <a:r>
              <a:rPr lang="en-US" b="1" dirty="0" smtClean="0">
                <a:solidFill>
                  <a:srgbClr val="FF0000"/>
                </a:solidFill>
              </a:rPr>
              <a:t>Page 176</a:t>
            </a:r>
          </a:p>
          <a:p>
            <a:r>
              <a:rPr lang="en-US" b="1" dirty="0" smtClean="0">
                <a:solidFill>
                  <a:srgbClr val="0000FF"/>
                </a:solidFill>
              </a:rPr>
              <a:t>Pre-Maintenance Check </a:t>
            </a:r>
            <a:r>
              <a:rPr lang="en-US" b="1" dirty="0">
                <a:solidFill>
                  <a:srgbClr val="FF0000"/>
                </a:solidFill>
              </a:rPr>
              <a:t>Page </a:t>
            </a:r>
            <a:r>
              <a:rPr lang="en-US" b="1" dirty="0" smtClean="0">
                <a:solidFill>
                  <a:srgbClr val="FF0000"/>
                </a:solidFill>
              </a:rPr>
              <a:t>176</a:t>
            </a:r>
          </a:p>
          <a:p>
            <a:endParaRPr lang="en-US" b="1" dirty="0">
              <a:solidFill>
                <a:srgbClr val="0000FF"/>
              </a:solidFill>
            </a:endParaRPr>
          </a:p>
        </p:txBody>
      </p:sp>
    </p:spTree>
    <p:extLst>
      <p:ext uri="{BB962C8B-B14F-4D97-AF65-F5344CB8AC3E}">
        <p14:creationId xmlns:p14="http://schemas.microsoft.com/office/powerpoint/2010/main" val="1315523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15372"/>
            <a:ext cx="9144000" cy="1097280"/>
          </a:xfrm>
        </p:spPr>
        <p:txBody>
          <a:bodyPr/>
          <a:lstStyle/>
          <a:p>
            <a:r>
              <a:rPr lang="en-US" sz="2000" dirty="0"/>
              <a:t>FIGURE 16–1 </a:t>
            </a:r>
            <a:r>
              <a:rPr lang="en-US" sz="2000" dirty="0" smtClean="0"/>
              <a:t>over-full </a:t>
            </a:r>
            <a:r>
              <a:rPr lang="en-US" sz="2000" dirty="0"/>
              <a:t>oil dipstick is an indication </a:t>
            </a:r>
            <a:r>
              <a:rPr lang="en-US" sz="2000" dirty="0" smtClean="0"/>
              <a:t>that system </a:t>
            </a:r>
            <a:r>
              <a:rPr lang="en-US" sz="2000" dirty="0"/>
              <a:t>was over-filled on a previous service or </a:t>
            </a:r>
            <a:r>
              <a:rPr lang="en-US" sz="2000" dirty="0" smtClean="0"/>
              <a:t>something is leaking </a:t>
            </a:r>
            <a:r>
              <a:rPr lang="en-US" sz="2000" dirty="0"/>
              <a:t>into </a:t>
            </a:r>
            <a:r>
              <a:rPr lang="en-US" sz="2000" dirty="0" smtClean="0"/>
              <a:t>crankcase</a:t>
            </a:r>
            <a:r>
              <a:rPr lang="en-US" sz="2000" dirty="0"/>
              <a:t>. It is not uncommon for fuel to </a:t>
            </a:r>
            <a:r>
              <a:rPr lang="en-US" sz="2000" dirty="0" smtClean="0"/>
              <a:t>get past piston </a:t>
            </a:r>
            <a:r>
              <a:rPr lang="en-US" sz="2000" dirty="0"/>
              <a:t>rings and contaminate </a:t>
            </a:r>
            <a:r>
              <a:rPr lang="en-US" sz="2000" dirty="0" smtClean="0"/>
              <a:t>oil</a:t>
            </a:r>
            <a:r>
              <a:rPr lang="en-US" sz="2000" dirty="0"/>
              <a:t>. If </a:t>
            </a:r>
            <a:r>
              <a:rPr lang="en-US" sz="2000" dirty="0" smtClean="0"/>
              <a:t>technician </a:t>
            </a:r>
            <a:r>
              <a:rPr lang="en-US" sz="2000" dirty="0"/>
              <a:t>finds this condition, further diagnosis will </a:t>
            </a:r>
            <a:r>
              <a:rPr lang="en-US" sz="2000" dirty="0" smtClean="0"/>
              <a:t>be necessary</a:t>
            </a:r>
            <a:r>
              <a:rPr lang="en-US" sz="2000" dirty="0"/>
              <a:t>.</a:t>
            </a:r>
          </a:p>
        </p:txBody>
      </p:sp>
      <p:pic>
        <p:nvPicPr>
          <p:cNvPr id="1026" name="Picture 2" descr="A photo shows an overfull oil dipstick that is covered with oil from top to bottom along with oil level marks on the dipst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7336648" cy="4516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5070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a:t>FIGURE 16–2 </a:t>
            </a:r>
            <a:r>
              <a:rPr lang="en-US" sz="2000" dirty="0" smtClean="0"/>
              <a:t>presence </a:t>
            </a:r>
            <a:r>
              <a:rPr lang="en-US" sz="2000" dirty="0"/>
              <a:t>of </a:t>
            </a:r>
            <a:r>
              <a:rPr lang="en-US" sz="2000" dirty="0" smtClean="0"/>
              <a:t>DTC </a:t>
            </a:r>
            <a:r>
              <a:rPr lang="en-US" sz="2000" dirty="0"/>
              <a:t>may provide insight into how the vehicle is being </a:t>
            </a:r>
            <a:r>
              <a:rPr lang="en-US" sz="2000" dirty="0" smtClean="0"/>
              <a:t>operated or </a:t>
            </a:r>
            <a:r>
              <a:rPr lang="en-US" sz="2000" dirty="0"/>
              <a:t>maintained. The technician can use this data to </a:t>
            </a:r>
            <a:r>
              <a:rPr lang="en-US" sz="2000" dirty="0" smtClean="0"/>
              <a:t>investigate further </a:t>
            </a:r>
            <a:r>
              <a:rPr lang="en-US" sz="2000" dirty="0"/>
              <a:t>or to make specific recommendations </a:t>
            </a:r>
            <a:r>
              <a:rPr lang="en-US" sz="2000" dirty="0" smtClean="0"/>
              <a:t>about needed </a:t>
            </a:r>
            <a:r>
              <a:rPr lang="en-US" sz="2000" dirty="0"/>
              <a:t>service.</a:t>
            </a:r>
          </a:p>
        </p:txBody>
      </p:sp>
      <p:pic>
        <p:nvPicPr>
          <p:cNvPr id="2050" name="Picture 2" descr="A photo shows a screenshot of a scan tool that displays “No DTC” or Diagnostic trouble code for the various modules for a particular vehicl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2903" y="1524000"/>
            <a:ext cx="6378194" cy="4826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0943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INTAKE AIR SYSTEM</a:t>
            </a:r>
            <a:br>
              <a:rPr lang="en-US" dirty="0"/>
            </a:br>
            <a:r>
              <a:rPr lang="en-US" dirty="0"/>
              <a:t>MAINTENANCE</a:t>
            </a:r>
          </a:p>
        </p:txBody>
      </p:sp>
      <p:sp>
        <p:nvSpPr>
          <p:cNvPr id="3" name="Content Placeholder 2"/>
          <p:cNvSpPr>
            <a:spLocks noGrp="1"/>
          </p:cNvSpPr>
          <p:nvPr>
            <p:ph idx="1"/>
          </p:nvPr>
        </p:nvSpPr>
        <p:spPr/>
        <p:txBody>
          <a:bodyPr/>
          <a:lstStyle/>
          <a:p>
            <a:r>
              <a:rPr lang="en-US" sz="3600" b="1" dirty="0" smtClean="0">
                <a:solidFill>
                  <a:srgbClr val="0000FF"/>
                </a:solidFill>
              </a:rPr>
              <a:t>Airflow Restriction Gauge</a:t>
            </a:r>
          </a:p>
          <a:p>
            <a:pPr lvl="1"/>
            <a:r>
              <a:rPr lang="en-US" dirty="0" smtClean="0"/>
              <a:t>Designed </a:t>
            </a:r>
            <a:r>
              <a:rPr lang="en-US" dirty="0"/>
              <a:t>to measure a pressure </a:t>
            </a:r>
            <a:endParaRPr lang="en-US" dirty="0" smtClean="0"/>
          </a:p>
          <a:p>
            <a:pPr lvl="1"/>
            <a:r>
              <a:rPr lang="en-US" dirty="0" smtClean="0"/>
              <a:t>&lt; Atmospheric </a:t>
            </a:r>
            <a:r>
              <a:rPr lang="en-US" dirty="0"/>
              <a:t>so </a:t>
            </a:r>
            <a:r>
              <a:rPr lang="en-US" dirty="0" smtClean="0"/>
              <a:t>will </a:t>
            </a:r>
            <a:r>
              <a:rPr lang="en-US" dirty="0"/>
              <a:t>sense a restriction </a:t>
            </a:r>
            <a:endParaRPr lang="en-US" dirty="0" smtClean="0"/>
          </a:p>
          <a:p>
            <a:pPr lvl="1"/>
            <a:r>
              <a:rPr lang="en-US" dirty="0" smtClean="0"/>
              <a:t>When air </a:t>
            </a:r>
            <a:r>
              <a:rPr lang="en-US" dirty="0"/>
              <a:t>filter needs to be </a:t>
            </a:r>
            <a:r>
              <a:rPr lang="en-US" dirty="0" smtClean="0"/>
              <a:t>replaced</a:t>
            </a:r>
            <a:endParaRPr lang="en-US" dirty="0"/>
          </a:p>
        </p:txBody>
      </p:sp>
    </p:spTree>
    <p:extLst>
      <p:ext uri="{BB962C8B-B14F-4D97-AF65-F5344CB8AC3E}">
        <p14:creationId xmlns:p14="http://schemas.microsoft.com/office/powerpoint/2010/main" val="2301364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2400"/>
            <a:ext cx="8382000" cy="1097280"/>
          </a:xfrm>
        </p:spPr>
        <p:txBody>
          <a:bodyPr/>
          <a:lstStyle/>
          <a:p>
            <a:r>
              <a:rPr lang="en-US" sz="1800" dirty="0"/>
              <a:t>FIGURE 16–3 </a:t>
            </a:r>
            <a:r>
              <a:rPr lang="en-US" sz="1800" dirty="0" smtClean="0"/>
              <a:t> </a:t>
            </a:r>
            <a:r>
              <a:rPr lang="en-US" sz="1800" dirty="0"/>
              <a:t>air intake restriction gauge allows </a:t>
            </a:r>
            <a:r>
              <a:rPr lang="en-US" sz="1800" dirty="0" smtClean="0"/>
              <a:t>technician </a:t>
            </a:r>
            <a:r>
              <a:rPr lang="en-US" sz="1800" dirty="0"/>
              <a:t>to determine </a:t>
            </a:r>
            <a:r>
              <a:rPr lang="en-US" sz="1800" dirty="0" smtClean="0"/>
              <a:t>condition </a:t>
            </a:r>
            <a:r>
              <a:rPr lang="en-US" sz="1800" dirty="0"/>
              <a:t>of </a:t>
            </a:r>
            <a:r>
              <a:rPr lang="en-US" sz="1800" dirty="0" smtClean="0"/>
              <a:t>air </a:t>
            </a:r>
            <a:r>
              <a:rPr lang="en-US" sz="1800" dirty="0"/>
              <a:t>filter </a:t>
            </a:r>
            <a:r>
              <a:rPr lang="en-US" sz="1800" dirty="0" smtClean="0"/>
              <a:t>element without </a:t>
            </a:r>
            <a:r>
              <a:rPr lang="en-US" sz="1800" dirty="0"/>
              <a:t>opening </a:t>
            </a:r>
            <a:r>
              <a:rPr lang="en-US" sz="1800" dirty="0" smtClean="0"/>
              <a:t>air </a:t>
            </a:r>
            <a:r>
              <a:rPr lang="en-US" sz="1800" dirty="0"/>
              <a:t>filter housing. This will </a:t>
            </a:r>
            <a:r>
              <a:rPr lang="en-US" sz="1800" dirty="0" smtClean="0"/>
              <a:t>eliminate the </a:t>
            </a:r>
            <a:r>
              <a:rPr lang="en-US" sz="1800" dirty="0"/>
              <a:t>possibility of misdiagnosing a dirty element and </a:t>
            </a:r>
            <a:r>
              <a:rPr lang="en-US" sz="1800" dirty="0" err="1" smtClean="0"/>
              <a:t>missinstallation</a:t>
            </a:r>
            <a:r>
              <a:rPr lang="en-US" sz="1800" dirty="0" smtClean="0"/>
              <a:t> of filter </a:t>
            </a:r>
            <a:r>
              <a:rPr lang="en-US" sz="1800" dirty="0"/>
              <a:t>element after it is inspected.</a:t>
            </a:r>
          </a:p>
        </p:txBody>
      </p:sp>
      <p:pic>
        <p:nvPicPr>
          <p:cNvPr id="3074" name="Picture 2" descr="A photo shows an air filter minder gauge attached to the air filter housing in a vehicle. The graduated gauge shows when the filter is ok and when it needs to be replac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446" y="1600200"/>
            <a:ext cx="6192352" cy="4646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5276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Use Air Filter Gauge as a Guide</a:t>
            </a:r>
            <a:endParaRPr lang="en-US" sz="4400" dirty="0"/>
          </a:p>
        </p:txBody>
      </p:sp>
      <p:pic>
        <p:nvPicPr>
          <p:cNvPr id="4" name="Picture 3" descr="techt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8839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txBox="1">
            <a:spLocks noChangeArrowheads="1"/>
          </p:cNvSpPr>
          <p:nvPr/>
        </p:nvSpPr>
        <p:spPr>
          <a:xfrm>
            <a:off x="381000" y="2057400"/>
            <a:ext cx="8458200" cy="4191000"/>
          </a:xfrm>
          <a:prstGeom prst="rect">
            <a:avLst/>
          </a:prstGeom>
          <a:noFill/>
        </p:spPr>
        <p:txBody>
          <a:bodyPr vert="horz" lIns="0" tIns="0" rIns="0" bIns="0" rtlCol="0">
            <a:noAutofit/>
          </a:bodyPr>
          <a:lstStyle>
            <a:lvl1pPr marL="256032" indent="-256032" algn="l" defTabSz="914400" rtl="0" eaLnBrk="1" latinLnBrk="0" hangingPunct="1">
              <a:spcBef>
                <a:spcPts val="1500"/>
              </a:spcBef>
              <a:buClr>
                <a:schemeClr val="accent1"/>
              </a:buClr>
              <a:buSzPct val="100000"/>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altLang="en-US" sz="3600" b="1" dirty="0"/>
              <a:t>An engine air filter operates most efficiently when it </a:t>
            </a:r>
            <a:r>
              <a:rPr lang="en-US" altLang="en-US" sz="3600" b="1" dirty="0" smtClean="0"/>
              <a:t>is slightly </a:t>
            </a:r>
            <a:r>
              <a:rPr lang="en-US" altLang="en-US" sz="3600" b="1" dirty="0"/>
              <a:t>dirty. Do not change the filter unless the </a:t>
            </a:r>
            <a:r>
              <a:rPr lang="en-US" altLang="en-US" sz="3600" b="1" dirty="0" smtClean="0"/>
              <a:t>restriction gauge </a:t>
            </a:r>
            <a:r>
              <a:rPr lang="en-US" altLang="en-US" sz="3600" b="1" dirty="0"/>
              <a:t>indicates it is near failure. This will </a:t>
            </a:r>
            <a:r>
              <a:rPr lang="en-US" altLang="en-US" sz="3600" b="1" dirty="0" smtClean="0"/>
              <a:t>increase system </a:t>
            </a:r>
            <a:r>
              <a:rPr lang="en-US" altLang="en-US" sz="3600" b="1" dirty="0"/>
              <a:t>efficiency and reduce maintenance costs</a:t>
            </a:r>
            <a:r>
              <a:rPr lang="en-US" altLang="en-US" sz="3600" b="1" dirty="0" smtClean="0"/>
              <a:t>.</a:t>
            </a:r>
            <a:endParaRPr lang="en-US" altLang="en-US" sz="3600" b="1" dirty="0" smtClean="0">
              <a:solidFill>
                <a:srgbClr val="FF0000"/>
              </a:solidFill>
            </a:endParaRPr>
          </a:p>
        </p:txBody>
      </p:sp>
    </p:spTree>
    <p:extLst>
      <p:ext uri="{BB962C8B-B14F-4D97-AF65-F5344CB8AC3E}">
        <p14:creationId xmlns:p14="http://schemas.microsoft.com/office/powerpoint/2010/main" val="827954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4942</TotalTime>
  <Words>1099</Words>
  <Application>Microsoft Office PowerPoint</Application>
  <PresentationFormat>On-screen Show (4:3)</PresentationFormat>
  <Paragraphs>99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508 Lecture</vt:lpstr>
      <vt:lpstr>Light Vehicle Diesel Engines</vt:lpstr>
      <vt:lpstr>LEARNING OBJECTIVES (1 of 2)</vt:lpstr>
      <vt:lpstr>LEARNING OBJECTIVES (2 of 2)</vt:lpstr>
      <vt:lpstr>OVERVIEW (1 of 4)</vt:lpstr>
      <vt:lpstr>FIGURE 16–1 over-full oil dipstick is an indication that system was over-filled on a previous service or something is leaking into crankcase. It is not uncommon for fuel to get past piston rings and contaminate oil. If technician finds this condition, further diagnosis will be necessary.</vt:lpstr>
      <vt:lpstr>FIGURE 16–2 presence of DTC may provide insight into how the vehicle is being operated or maintained. The technician can use this data to investigate further or to make specific recommendations about needed service.</vt:lpstr>
      <vt:lpstr>INTAKE AIR SYSTEM MAINTENANCE</vt:lpstr>
      <vt:lpstr>FIGURE 16–3  air intake restriction gauge allows technician to determine condition of air filter element without opening air filter housing. This will eliminate the possibility of misdiagnosing a dirty element and missinstallation of filter element after it is inspected.</vt:lpstr>
      <vt:lpstr>Use Air Filter Gauge as a Guide</vt:lpstr>
      <vt:lpstr>ENGINE OIL SERVICE</vt:lpstr>
      <vt:lpstr>FIGURE 16–4 proper oil must be used when servicing any diesel engine. Engine oil with a rating of CJ-4 meets the service requirements for most late model light-duty diesel engines.</vt:lpstr>
      <vt:lpstr>FIGURE 16–5 Diesel engines manufactured for use after January 1, 2017, may require the use of diesel motor oil that has a rating of CK-4.</vt:lpstr>
      <vt:lpstr>COOLING SYSTEM SERVICE (1 of 2)</vt:lpstr>
      <vt:lpstr>Color of the Coolant</vt:lpstr>
      <vt:lpstr>FIGURE 16–6 Cooling system test strips that are used on diesel engines need to test the level of nitrates, as well as determine the freeze point and the alkalinity of the coolant.</vt:lpstr>
      <vt:lpstr>COOLING SYSTEM SERVICE (2 of 2)</vt:lpstr>
      <vt:lpstr>FUEL SYSTEM SERVICE (1 of 2)</vt:lpstr>
      <vt:lpstr>FUEL SYSTEM SERVICE (2 of 2)</vt:lpstr>
      <vt:lpstr>FIGURE 16–7 Many manufacturers recommend that the water be drained every 30 days. When all the water is drained, only diesel fuel will be coming out of the drain.</vt:lpstr>
      <vt:lpstr>DIESEL EXHAUST FLUID SERVICE</vt:lpstr>
      <vt:lpstr>FIGURE 16–8 operator must ensure that only diesel exhaust fluid (DEF) gets into DEF system, and only diesel fuel gets into fuel tank. The presence of DEF in fuel tank or presence of diesel fuel in DEF reservoir can lead to expensive repairs.</vt:lpstr>
      <vt:lpstr>FIGURE 16–9 C rystalized diesel exhaust fluid (DEF) can cause harm to the vehicle and needs to be discarded.</vt:lpstr>
      <vt:lpstr>QUESTION 1</vt:lpstr>
      <vt:lpstr>ANSWER 1</vt:lpstr>
      <vt:lpstr>Summary (1 of 2)</vt:lpstr>
      <vt:lpstr>Summary (2 of 2)</vt:lpstr>
    </vt:vector>
  </TitlesOfParts>
  <Manager/>
  <Company>echosvoice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Heating and Air-Conditioning Principles</dc:title>
  <dc:subject>Automotive Heating And Air Conditioning</dc:subject>
  <dc:creator>James D. Halderman</dc:creator>
  <cp:keywords>Automotive</cp:keywords>
  <dc:description/>
  <cp:lastModifiedBy>Pradish Veerapouthirane</cp:lastModifiedBy>
  <cp:revision>255</cp:revision>
  <dcterms:created xsi:type="dcterms:W3CDTF">2014-07-14T20:04:21Z</dcterms:created>
  <dcterms:modified xsi:type="dcterms:W3CDTF">2018-03-05T11:37:23Z</dcterms:modified>
  <cp:category/>
</cp:coreProperties>
</file>