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376" r:id="rId2"/>
    <p:sldId id="395" r:id="rId3"/>
    <p:sldId id="396" r:id="rId4"/>
    <p:sldId id="498" r:id="rId5"/>
    <p:sldId id="499" r:id="rId6"/>
    <p:sldId id="543" r:id="rId7"/>
    <p:sldId id="501" r:id="rId8"/>
    <p:sldId id="545" r:id="rId9"/>
    <p:sldId id="544" r:id="rId10"/>
    <p:sldId id="500" r:id="rId11"/>
    <p:sldId id="549" r:id="rId12"/>
    <p:sldId id="546" r:id="rId13"/>
    <p:sldId id="502" r:id="rId14"/>
    <p:sldId id="547" r:id="rId15"/>
    <p:sldId id="503" r:id="rId16"/>
    <p:sldId id="504" r:id="rId17"/>
    <p:sldId id="548" r:id="rId18"/>
    <p:sldId id="505" r:id="rId19"/>
    <p:sldId id="557" r:id="rId20"/>
    <p:sldId id="550" r:id="rId21"/>
    <p:sldId id="551" r:id="rId22"/>
    <p:sldId id="553" r:id="rId23"/>
    <p:sldId id="554" r:id="rId24"/>
    <p:sldId id="552" r:id="rId25"/>
    <p:sldId id="555" r:id="rId26"/>
    <p:sldId id="556" r:id="rId27"/>
    <p:sldId id="506" r:id="rId28"/>
    <p:sldId id="507" r:id="rId29"/>
    <p:sldId id="508" r:id="rId30"/>
    <p:sldId id="558" r:id="rId31"/>
    <p:sldId id="509" r:id="rId32"/>
    <p:sldId id="510" r:id="rId33"/>
    <p:sldId id="511" r:id="rId34"/>
    <p:sldId id="559" r:id="rId35"/>
    <p:sldId id="560" r:id="rId36"/>
    <p:sldId id="561" r:id="rId37"/>
    <p:sldId id="512" r:id="rId38"/>
    <p:sldId id="563" r:id="rId39"/>
    <p:sldId id="562" r:id="rId40"/>
    <p:sldId id="513" r:id="rId41"/>
    <p:sldId id="514" r:id="rId42"/>
    <p:sldId id="515" r:id="rId43"/>
    <p:sldId id="516" r:id="rId44"/>
    <p:sldId id="517" r:id="rId45"/>
    <p:sldId id="518" r:id="rId46"/>
    <p:sldId id="564" r:id="rId47"/>
    <p:sldId id="575" r:id="rId48"/>
    <p:sldId id="574" r:id="rId49"/>
    <p:sldId id="573" r:id="rId50"/>
    <p:sldId id="565" r:id="rId51"/>
    <p:sldId id="566" r:id="rId52"/>
    <p:sldId id="576" r:id="rId53"/>
    <p:sldId id="567" r:id="rId54"/>
    <p:sldId id="577" r:id="rId55"/>
    <p:sldId id="568" r:id="rId56"/>
    <p:sldId id="520" r:id="rId57"/>
    <p:sldId id="569" r:id="rId58"/>
    <p:sldId id="570" r:id="rId59"/>
    <p:sldId id="571" r:id="rId60"/>
    <p:sldId id="578" r:id="rId61"/>
    <p:sldId id="572" r:id="rId62"/>
    <p:sldId id="579" r:id="rId63"/>
    <p:sldId id="581" r:id="rId64"/>
    <p:sldId id="580" r:id="rId65"/>
    <p:sldId id="582" r:id="rId66"/>
    <p:sldId id="583" r:id="rId67"/>
    <p:sldId id="584" r:id="rId68"/>
    <p:sldId id="585" r:id="rId69"/>
    <p:sldId id="521" r:id="rId70"/>
    <p:sldId id="522" r:id="rId71"/>
    <p:sldId id="586" r:id="rId72"/>
    <p:sldId id="523" r:id="rId73"/>
    <p:sldId id="587" r:id="rId74"/>
    <p:sldId id="524" r:id="rId75"/>
    <p:sldId id="525" r:id="rId76"/>
    <p:sldId id="588" r:id="rId77"/>
    <p:sldId id="589" r:id="rId78"/>
    <p:sldId id="591" r:id="rId79"/>
    <p:sldId id="590" r:id="rId80"/>
    <p:sldId id="592" r:id="rId81"/>
    <p:sldId id="526" r:id="rId82"/>
    <p:sldId id="527" r:id="rId83"/>
    <p:sldId id="593" r:id="rId84"/>
    <p:sldId id="594" r:id="rId85"/>
    <p:sldId id="595" r:id="rId86"/>
    <p:sldId id="528" r:id="rId87"/>
    <p:sldId id="529" r:id="rId88"/>
    <p:sldId id="596" r:id="rId89"/>
    <p:sldId id="530" r:id="rId90"/>
    <p:sldId id="597" r:id="rId91"/>
    <p:sldId id="531" r:id="rId92"/>
    <p:sldId id="532" r:id="rId93"/>
    <p:sldId id="533" r:id="rId94"/>
    <p:sldId id="540" r:id="rId95"/>
    <p:sldId id="541" r:id="rId96"/>
    <p:sldId id="542" r:id="rId97"/>
    <p:sldId id="598"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057"/>
    <a:srgbClr val="005A70"/>
    <a:srgbClr val="007FA3"/>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5" autoAdjust="0"/>
    <p:restoredTop sz="83200" autoAdjust="0"/>
  </p:normalViewPr>
  <p:slideViewPr>
    <p:cSldViewPr>
      <p:cViewPr>
        <p:scale>
          <a:sx n="100" d="100"/>
          <a:sy n="100" d="100"/>
        </p:scale>
        <p:origin x="-78" y="258"/>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varScale="1">
      <p:scale>
        <a:sx n="100" d="100"/>
        <a:sy n="100" d="100"/>
      </p:scale>
      <p:origin x="0" y="-18642"/>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4/12/2018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4/12/2018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Verdana" panose="020B0604030504040204" pitchFamily="34" charset="0"/>
                <a:ea typeface="ＭＳ Ｐゴシック" panose="020B0600070205080204" pitchFamily="34" charset="-128"/>
              </a:rPr>
              <a:t>Figure 39-1   </a:t>
            </a:r>
            <a:r>
              <a:rPr lang="en-US" altLang="en-US" smtClean="0">
                <a:latin typeface="Helvetica" panose="020B0604020202020204" pitchFamily="34" charset="0"/>
                <a:ea typeface="ＭＳ Ｐゴシック" panose="020B0600070205080204" pitchFamily="34" charset="-128"/>
              </a:rPr>
              <a:t>In an atom (left), electrons orbit protons in the nucleus just as planets orbit the sun in our solar  system (right).</a:t>
            </a:r>
            <a:endParaRPr lang="en-US" altLang="en-US" smtClean="0">
              <a:ea typeface="ＭＳ Ｐゴシック" panose="020B0600070205080204"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0634A5-55BA-4430-B253-828D9FDB11D7}" type="slidenum">
              <a:rPr lang="en-US" altLang="en-US" sz="1200"/>
              <a:pPr/>
              <a:t>6</a:t>
            </a:fld>
            <a:endParaRPr lang="en-US" altLang="en-US" sz="1200"/>
          </a:p>
        </p:txBody>
      </p:sp>
    </p:spTree>
    <p:extLst>
      <p:ext uri="{BB962C8B-B14F-4D97-AF65-F5344CB8AC3E}">
        <p14:creationId xmlns:p14="http://schemas.microsoft.com/office/powerpoint/2010/main" val="1607464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Verdana" panose="020B0604030504040204" pitchFamily="34" charset="0"/>
                <a:ea typeface="ＭＳ Ｐゴシック" panose="020B0600070205080204" pitchFamily="34" charset="-128"/>
              </a:rPr>
              <a:t>Figure 40-4   </a:t>
            </a:r>
            <a:r>
              <a:rPr lang="en-US" altLang="en-US" smtClean="0">
                <a:latin typeface="Helvetica" panose="020B0604020202020204" pitchFamily="34" charset="0"/>
                <a:ea typeface="ＭＳ Ｐゴシック" panose="020B0600070205080204" pitchFamily="34" charset="-128"/>
              </a:rPr>
              <a:t>Examples of common causes of open circuits. Some of these causes are often difficult to find.</a:t>
            </a:r>
            <a:endParaRPr lang="en-US" altLang="en-US" smtClean="0">
              <a:ea typeface="ＭＳ Ｐゴシック" panose="020B0600070205080204" pitchFamily="34" charset="-128"/>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C7AAE76-5FB7-411F-BE33-946CDFD876C2}" type="slidenum">
              <a:rPr lang="en-US" altLang="en-US" sz="1200"/>
              <a:pPr/>
              <a:t>36</a:t>
            </a:fld>
            <a:endParaRPr lang="en-US" altLang="en-US" sz="1200"/>
          </a:p>
        </p:txBody>
      </p:sp>
    </p:spTree>
    <p:extLst>
      <p:ext uri="{BB962C8B-B14F-4D97-AF65-F5344CB8AC3E}">
        <p14:creationId xmlns:p14="http://schemas.microsoft.com/office/powerpoint/2010/main" val="358551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Vehicle Diesel Engines</a:t>
            </a:r>
            <a:endParaRPr lang="en-US" dirty="0" smtClean="0"/>
          </a:p>
        </p:txBody>
      </p:sp>
      <p:sp>
        <p:nvSpPr>
          <p:cNvPr id="3" name="Text Placeholder 2"/>
          <p:cNvSpPr>
            <a:spLocks noGrp="1"/>
          </p:cNvSpPr>
          <p:nvPr>
            <p:ph type="body" sz="quarter" idx="13"/>
          </p:nvPr>
        </p:nvSpPr>
        <p:spPr/>
        <p:txBody>
          <a:bodyPr/>
          <a:lstStyle/>
          <a:p>
            <a:r>
              <a:rPr lang="en-US" dirty="0" smtClean="0"/>
              <a:t>First Edition</a:t>
            </a:r>
            <a:endParaRPr lang="en-US" dirty="0"/>
          </a:p>
        </p:txBody>
      </p:sp>
      <p:sp>
        <p:nvSpPr>
          <p:cNvPr id="4" name="Text Placeholder 3"/>
          <p:cNvSpPr>
            <a:spLocks noGrp="1"/>
          </p:cNvSpPr>
          <p:nvPr>
            <p:ph type="body" sz="quarter" idx="14"/>
          </p:nvPr>
        </p:nvSpPr>
        <p:spPr/>
        <p:txBody>
          <a:bodyPr/>
          <a:lstStyle/>
          <a:p>
            <a:r>
              <a:rPr lang="en-US" dirty="0" smtClean="0"/>
              <a:t>Chapter 17</a:t>
            </a:r>
            <a:endParaRPr lang="en-US" dirty="0"/>
          </a:p>
        </p:txBody>
      </p:sp>
      <p:sp>
        <p:nvSpPr>
          <p:cNvPr id="5" name="Text Placeholder 4"/>
          <p:cNvSpPr>
            <a:spLocks noGrp="1"/>
          </p:cNvSpPr>
          <p:nvPr>
            <p:ph type="body" sz="quarter" idx="15"/>
          </p:nvPr>
        </p:nvSpPr>
        <p:spPr/>
        <p:txBody>
          <a:bodyPr/>
          <a:lstStyle/>
          <a:p>
            <a:r>
              <a:rPr lang="en-US" sz="3600" b="1" dirty="0"/>
              <a:t>Diesel Engine Electronics</a:t>
            </a:r>
          </a:p>
        </p:txBody>
      </p:sp>
      <p:pic>
        <p:nvPicPr>
          <p:cNvPr id="6" name="Picture 5" descr="Front Cover:Light Vehicle Diesel Engines First Edition by James D.HAlderman and curt w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0426"/>
            <a:ext cx="3886200" cy="4972812"/>
          </a:xfrm>
          <a:prstGeom prst="rect">
            <a:avLst/>
          </a:prstGeom>
        </p:spPr>
      </p:pic>
      <p:sp>
        <p:nvSpPr>
          <p:cNvPr id="7" name="Copyright" descr="Copyright 2015, 2012, 2009"/>
          <p:cNvSpPr txBox="1">
            <a:spLocks noChangeArrowheads="1"/>
          </p:cNvSpPr>
          <p:nvPr/>
        </p:nvSpPr>
        <p:spPr bwMode="auto">
          <a:xfrm>
            <a:off x="1413669" y="64008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ELECTRICITY (2 OF 2)</a:t>
            </a:r>
            <a:endParaRPr lang="en-US" sz="3600" dirty="0"/>
          </a:p>
        </p:txBody>
      </p:sp>
      <p:sp>
        <p:nvSpPr>
          <p:cNvPr id="3" name="Content Placeholder 2"/>
          <p:cNvSpPr>
            <a:spLocks noGrp="1"/>
          </p:cNvSpPr>
          <p:nvPr>
            <p:ph idx="1"/>
          </p:nvPr>
        </p:nvSpPr>
        <p:spPr>
          <a:xfrm>
            <a:off x="171450" y="1447800"/>
            <a:ext cx="8896350" cy="4525963"/>
          </a:xfrm>
        </p:spPr>
        <p:txBody>
          <a:bodyPr/>
          <a:lstStyle/>
          <a:p>
            <a:r>
              <a:rPr lang="en-US" b="1" dirty="0" smtClean="0">
                <a:solidFill>
                  <a:srgbClr val="0000FF"/>
                </a:solidFill>
              </a:rPr>
              <a:t>Conductors</a:t>
            </a:r>
          </a:p>
          <a:p>
            <a:pPr lvl="1"/>
            <a:r>
              <a:rPr lang="en-US" dirty="0" smtClean="0"/>
              <a:t>Materials &lt; 4 electrons </a:t>
            </a:r>
            <a:r>
              <a:rPr lang="en-US" dirty="0"/>
              <a:t>in their atom’s outer </a:t>
            </a:r>
            <a:r>
              <a:rPr lang="en-US" dirty="0" smtClean="0"/>
              <a:t>orbit.</a:t>
            </a:r>
            <a:endParaRPr lang="en-US" dirty="0"/>
          </a:p>
          <a:p>
            <a:r>
              <a:rPr lang="en-US" b="1" dirty="0" smtClean="0">
                <a:solidFill>
                  <a:srgbClr val="0000FF"/>
                </a:solidFill>
              </a:rPr>
              <a:t>Insulators</a:t>
            </a:r>
          </a:p>
          <a:p>
            <a:pPr lvl="1"/>
            <a:r>
              <a:rPr lang="en-US" dirty="0" smtClean="0"/>
              <a:t>Materials </a:t>
            </a:r>
            <a:r>
              <a:rPr lang="en-US" dirty="0"/>
              <a:t>with </a:t>
            </a:r>
            <a:r>
              <a:rPr lang="en-US" dirty="0" smtClean="0"/>
              <a:t>&gt; 4 electrons </a:t>
            </a:r>
            <a:r>
              <a:rPr lang="en-US" dirty="0"/>
              <a:t>in </a:t>
            </a:r>
            <a:r>
              <a:rPr lang="en-US" dirty="0" smtClean="0"/>
              <a:t>outer orbit.</a:t>
            </a:r>
            <a:endParaRPr lang="en-US" dirty="0"/>
          </a:p>
          <a:p>
            <a:r>
              <a:rPr lang="en-US" b="1" dirty="0" smtClean="0">
                <a:solidFill>
                  <a:srgbClr val="0000FF"/>
                </a:solidFill>
              </a:rPr>
              <a:t>Semiconductors</a:t>
            </a:r>
          </a:p>
          <a:p>
            <a:pPr lvl="1"/>
            <a:r>
              <a:rPr lang="en-US" dirty="0"/>
              <a:t>Materials with exactly </a:t>
            </a:r>
            <a:r>
              <a:rPr lang="en-US" dirty="0" smtClean="0"/>
              <a:t>4 electrons </a:t>
            </a:r>
            <a:r>
              <a:rPr lang="en-US" dirty="0"/>
              <a:t>in their outer orbit </a:t>
            </a:r>
          </a:p>
        </p:txBody>
      </p:sp>
    </p:spTree>
    <p:extLst>
      <p:ext uri="{BB962C8B-B14F-4D97-AF65-F5344CB8AC3E}">
        <p14:creationId xmlns:p14="http://schemas.microsoft.com/office/powerpoint/2010/main" val="3182900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sz="2800" dirty="0"/>
              <a:t>FIGURE 17–5 A conductor is any </a:t>
            </a:r>
            <a:r>
              <a:rPr lang="en-US" sz="2800" dirty="0" smtClean="0"/>
              <a:t>element that </a:t>
            </a:r>
            <a:r>
              <a:rPr lang="en-US" sz="2800" dirty="0"/>
              <a:t>has one to three electrons in </a:t>
            </a:r>
            <a:r>
              <a:rPr lang="en-US" sz="2800" dirty="0" smtClean="0"/>
              <a:t>its outer </a:t>
            </a:r>
            <a:r>
              <a:rPr lang="en-US" sz="2800" dirty="0"/>
              <a:t>orbit.</a:t>
            </a:r>
          </a:p>
        </p:txBody>
      </p:sp>
      <p:pic>
        <p:nvPicPr>
          <p:cNvPr id="4" name="Picture 3" descr="A figure shows an atom diagram of a conductor with a nucleus at the center. The figure shows four electrons in a ring surrounding the nucleus and a single electron in the outermost ring surrounding the nucleus."/>
          <p:cNvPicPr>
            <a:picLocks noChangeAspect="1"/>
          </p:cNvPicPr>
          <p:nvPr/>
        </p:nvPicPr>
        <p:blipFill>
          <a:blip r:embed="rId2"/>
          <a:stretch>
            <a:fillRect/>
          </a:stretch>
        </p:blipFill>
        <p:spPr>
          <a:xfrm>
            <a:off x="2519097" y="1911288"/>
            <a:ext cx="3729304" cy="4342162"/>
          </a:xfrm>
          <a:prstGeom prst="rect">
            <a:avLst/>
          </a:prstGeom>
        </p:spPr>
      </p:pic>
    </p:spTree>
    <p:extLst>
      <p:ext uri="{BB962C8B-B14F-4D97-AF65-F5344CB8AC3E}">
        <p14:creationId xmlns:p14="http://schemas.microsoft.com/office/powerpoint/2010/main" val="76131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372"/>
            <a:ext cx="9144000" cy="1097280"/>
          </a:xfrm>
        </p:spPr>
        <p:txBody>
          <a:bodyPr/>
          <a:lstStyle/>
          <a:p>
            <a:r>
              <a:rPr lang="en-US" dirty="0"/>
              <a:t>FIGURE 17–6 </a:t>
            </a:r>
            <a:r>
              <a:rPr lang="en-US" dirty="0" smtClean="0"/>
              <a:t>Copper </a:t>
            </a:r>
            <a:r>
              <a:rPr lang="en-US" dirty="0"/>
              <a:t>is </a:t>
            </a:r>
            <a:r>
              <a:rPr lang="en-US" dirty="0" smtClean="0"/>
              <a:t>excellent </a:t>
            </a:r>
            <a:r>
              <a:rPr lang="en-US" dirty="0"/>
              <a:t>conductor of electricity</a:t>
            </a:r>
            <a:br>
              <a:rPr lang="en-US" dirty="0"/>
            </a:br>
            <a:r>
              <a:rPr lang="en-US" dirty="0"/>
              <a:t>because it has just </a:t>
            </a:r>
            <a:r>
              <a:rPr lang="en-US" dirty="0" smtClean="0"/>
              <a:t>1 electron </a:t>
            </a:r>
            <a:r>
              <a:rPr lang="en-US" dirty="0"/>
              <a:t>in its outer orbit, making it easy to</a:t>
            </a:r>
            <a:br>
              <a:rPr lang="en-US" dirty="0"/>
            </a:br>
            <a:r>
              <a:rPr lang="en-US" dirty="0"/>
              <a:t>be knocked out of its orbit and flow to other nearby atoms. This</a:t>
            </a:r>
            <a:br>
              <a:rPr lang="en-US" dirty="0"/>
            </a:br>
            <a:r>
              <a:rPr lang="en-US" dirty="0"/>
              <a:t>causes electron flow, which is </a:t>
            </a:r>
            <a:r>
              <a:rPr lang="en-US" dirty="0" smtClean="0"/>
              <a:t>definition </a:t>
            </a:r>
            <a:r>
              <a:rPr lang="en-US" dirty="0"/>
              <a:t>of electricity.</a:t>
            </a:r>
          </a:p>
        </p:txBody>
      </p:sp>
      <p:pic>
        <p:nvPicPr>
          <p:cNvPr id="3" name="Picture 2" descr="A figure shows the atom diagram of copper. The figure shows a nucleus with 29 protons and 35 neutrons. Copper has four concentric rings with 2, 8, 18, and 1 electron respectively from the inside out."/>
          <p:cNvPicPr>
            <a:picLocks noChangeAspect="1"/>
          </p:cNvPicPr>
          <p:nvPr/>
        </p:nvPicPr>
        <p:blipFill>
          <a:blip r:embed="rId2"/>
          <a:stretch>
            <a:fillRect/>
          </a:stretch>
        </p:blipFill>
        <p:spPr>
          <a:xfrm>
            <a:off x="2286000" y="1433722"/>
            <a:ext cx="4794887" cy="4967078"/>
          </a:xfrm>
          <a:prstGeom prst="rect">
            <a:avLst/>
          </a:prstGeom>
        </p:spPr>
      </p:pic>
    </p:spTree>
    <p:extLst>
      <p:ext uri="{BB962C8B-B14F-4D97-AF65-F5344CB8AC3E}">
        <p14:creationId xmlns:p14="http://schemas.microsoft.com/office/powerpoint/2010/main" val="2482148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15372"/>
            <a:ext cx="8686800" cy="1097280"/>
          </a:xfrm>
        </p:spPr>
        <p:txBody>
          <a:bodyPr/>
          <a:lstStyle/>
          <a:p>
            <a:r>
              <a:rPr lang="en-US" sz="2400" dirty="0" smtClean="0"/>
              <a:t>Figure 17-7 Insulators are elements  with 5 to 8 electrons in the outer orbit</a:t>
            </a:r>
            <a:endParaRPr lang="en-US" sz="2400" dirty="0"/>
          </a:p>
        </p:txBody>
      </p:sp>
      <p:pic>
        <p:nvPicPr>
          <p:cNvPr id="22531" name="Picture 1" descr="A figure shows an atom diagram of an insulator. The figure shows a nucleus at center surrounded by two electrons in a ring and six electrons in the outermost ring."/>
          <p:cNvPicPr>
            <a:picLocks noChangeAspect="1"/>
          </p:cNvPicPr>
          <p:nvPr/>
        </p:nvPicPr>
        <p:blipFill>
          <a:blip r:embed="rId2">
            <a:extLst>
              <a:ext uri="{28A0092B-C50C-407E-A947-70E740481C1C}">
                <a14:useLocalDpi xmlns:a14="http://schemas.microsoft.com/office/drawing/2010/main" val="0"/>
              </a:ext>
            </a:extLst>
          </a:blip>
          <a:srcRect l="76497" t="49631" r="8406" b="38519"/>
          <a:stretch>
            <a:fillRect/>
          </a:stretch>
        </p:blipFill>
        <p:spPr bwMode="auto">
          <a:xfrm>
            <a:off x="1755794" y="1371600"/>
            <a:ext cx="5102205"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790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17–8 </a:t>
            </a:r>
            <a:r>
              <a:rPr lang="en-US" dirty="0" smtClean="0"/>
              <a:t>Semiconductor elements contain </a:t>
            </a:r>
            <a:r>
              <a:rPr lang="en-US" dirty="0"/>
              <a:t>exactly </a:t>
            </a:r>
            <a:r>
              <a:rPr lang="en-US" sz="2400" dirty="0" smtClean="0"/>
              <a:t>4 </a:t>
            </a:r>
            <a:r>
              <a:rPr lang="en-US" dirty="0" smtClean="0"/>
              <a:t>electrons </a:t>
            </a:r>
            <a:r>
              <a:rPr lang="en-US" dirty="0"/>
              <a:t>in </a:t>
            </a:r>
            <a:r>
              <a:rPr lang="en-US" dirty="0" smtClean="0"/>
              <a:t>the outer </a:t>
            </a:r>
            <a:r>
              <a:rPr lang="en-US" dirty="0"/>
              <a:t>orbit</a:t>
            </a:r>
          </a:p>
        </p:txBody>
      </p:sp>
      <p:pic>
        <p:nvPicPr>
          <p:cNvPr id="3" name="Picture 2" descr="A figure shows the atom diagram of a semiconductor. The figure shows a nucleus at center surrounded by two electrons in a ring and four electrons in the outermost ring."/>
          <p:cNvPicPr>
            <a:picLocks noChangeAspect="1"/>
          </p:cNvPicPr>
          <p:nvPr/>
        </p:nvPicPr>
        <p:blipFill>
          <a:blip r:embed="rId2"/>
          <a:stretch>
            <a:fillRect/>
          </a:stretch>
        </p:blipFill>
        <p:spPr>
          <a:xfrm>
            <a:off x="2514600" y="1752600"/>
            <a:ext cx="3612054" cy="4017043"/>
          </a:xfrm>
          <a:prstGeom prst="rect">
            <a:avLst/>
          </a:prstGeom>
        </p:spPr>
      </p:pic>
    </p:spTree>
    <p:extLst>
      <p:ext uri="{BB962C8B-B14F-4D97-AF65-F5344CB8AC3E}">
        <p14:creationId xmlns:p14="http://schemas.microsoft.com/office/powerpoint/2010/main" val="3996125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ELECTRONS MOVE THROUGH CONDUCTOR</a:t>
            </a:r>
            <a:endParaRPr lang="en-US" dirty="0"/>
          </a:p>
        </p:txBody>
      </p:sp>
      <p:sp>
        <p:nvSpPr>
          <p:cNvPr id="3" name="Content Placeholder 2"/>
          <p:cNvSpPr>
            <a:spLocks noGrp="1"/>
          </p:cNvSpPr>
          <p:nvPr>
            <p:ph idx="1"/>
          </p:nvPr>
        </p:nvSpPr>
        <p:spPr>
          <a:xfrm>
            <a:off x="457200" y="1600200"/>
            <a:ext cx="8610600" cy="4525963"/>
          </a:xfrm>
        </p:spPr>
        <p:txBody>
          <a:bodyPr/>
          <a:lstStyle/>
          <a:p>
            <a:r>
              <a:rPr lang="en-US" sz="3200" b="1" dirty="0" smtClean="0">
                <a:solidFill>
                  <a:srgbClr val="0000FF"/>
                </a:solidFill>
              </a:rPr>
              <a:t>Current Flow</a:t>
            </a:r>
          </a:p>
          <a:p>
            <a:pPr lvl="1"/>
            <a:r>
              <a:rPr lang="en-US" sz="2800" b="1" dirty="0" smtClean="0">
                <a:solidFill>
                  <a:srgbClr val="0000FF"/>
                </a:solidFill>
              </a:rPr>
              <a:t>Conventional Theory</a:t>
            </a:r>
            <a:endParaRPr lang="en-US" sz="2800" b="1" dirty="0" smtClean="0"/>
          </a:p>
          <a:p>
            <a:pPr lvl="2"/>
            <a:r>
              <a:rPr lang="en-US" sz="2400" b="1" dirty="0" smtClean="0"/>
              <a:t>1 charge; moved </a:t>
            </a:r>
            <a:r>
              <a:rPr lang="en-US" sz="2400" b="1" dirty="0"/>
              <a:t>from positive </a:t>
            </a:r>
            <a:r>
              <a:rPr lang="en-US" sz="2400" b="1" dirty="0" smtClean="0"/>
              <a:t>to negative</a:t>
            </a:r>
          </a:p>
          <a:p>
            <a:pPr lvl="3"/>
            <a:r>
              <a:rPr lang="en-US" sz="2200" b="1" dirty="0" smtClean="0">
                <a:solidFill>
                  <a:srgbClr val="0000FF"/>
                </a:solidFill>
              </a:rPr>
              <a:t>FIGURE 17–10</a:t>
            </a:r>
            <a:endParaRPr lang="en-US" sz="2200" b="1" dirty="0">
              <a:solidFill>
                <a:srgbClr val="0000FF"/>
              </a:solidFill>
            </a:endParaRPr>
          </a:p>
          <a:p>
            <a:pPr lvl="1"/>
            <a:r>
              <a:rPr lang="en-US" sz="2800" b="1" dirty="0" smtClean="0">
                <a:solidFill>
                  <a:srgbClr val="0000FF"/>
                </a:solidFill>
              </a:rPr>
              <a:t>Electron Theory</a:t>
            </a:r>
          </a:p>
          <a:p>
            <a:pPr lvl="2"/>
            <a:r>
              <a:rPr lang="en-US" b="1" dirty="0" smtClean="0">
                <a:solidFill>
                  <a:srgbClr val="0000FF"/>
                </a:solidFill>
              </a:rPr>
              <a:t>From discovery </a:t>
            </a:r>
            <a:r>
              <a:rPr lang="en-US" b="1" dirty="0">
                <a:solidFill>
                  <a:srgbClr val="0000FF"/>
                </a:solidFill>
              </a:rPr>
              <a:t>of </a:t>
            </a:r>
            <a:r>
              <a:rPr lang="en-US" b="1" dirty="0" smtClean="0">
                <a:solidFill>
                  <a:srgbClr val="0000FF"/>
                </a:solidFill>
              </a:rPr>
              <a:t>electron &amp; its negative </a:t>
            </a:r>
            <a:r>
              <a:rPr lang="en-US" b="1" dirty="0">
                <a:solidFill>
                  <a:srgbClr val="0000FF"/>
                </a:solidFill>
              </a:rPr>
              <a:t>charge</a:t>
            </a:r>
            <a:endParaRPr lang="en-US" b="1" dirty="0" smtClean="0">
              <a:solidFill>
                <a:srgbClr val="0000FF"/>
              </a:solidFill>
            </a:endParaRPr>
          </a:p>
          <a:p>
            <a:pPr lvl="2"/>
            <a:r>
              <a:rPr lang="en-US" sz="2400" b="1" dirty="0">
                <a:solidFill>
                  <a:srgbClr val="0000FF"/>
                </a:solidFill>
              </a:rPr>
              <a:t>E</a:t>
            </a:r>
            <a:r>
              <a:rPr lang="en-US" sz="2400" b="1" dirty="0" smtClean="0">
                <a:solidFill>
                  <a:srgbClr val="0000FF"/>
                </a:solidFill>
              </a:rPr>
              <a:t>lectron </a:t>
            </a:r>
            <a:r>
              <a:rPr lang="en-US" sz="2400" b="1" dirty="0">
                <a:solidFill>
                  <a:srgbClr val="0000FF"/>
                </a:solidFill>
              </a:rPr>
              <a:t>flow from negative to </a:t>
            </a:r>
            <a:r>
              <a:rPr lang="en-US" sz="2400" b="1" dirty="0" smtClean="0">
                <a:solidFill>
                  <a:srgbClr val="0000FF"/>
                </a:solidFill>
              </a:rPr>
              <a:t>positive</a:t>
            </a:r>
            <a:endParaRPr lang="en-US" sz="2400" b="1" dirty="0">
              <a:solidFill>
                <a:srgbClr val="0000FF"/>
              </a:solidFill>
            </a:endParaRPr>
          </a:p>
        </p:txBody>
      </p:sp>
    </p:spTree>
    <p:extLst>
      <p:ext uri="{BB962C8B-B14F-4D97-AF65-F5344CB8AC3E}">
        <p14:creationId xmlns:p14="http://schemas.microsoft.com/office/powerpoint/2010/main" val="2076065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a:t>
            </a:r>
            <a:r>
              <a:rPr lang="en-US" sz="2400" dirty="0" smtClean="0"/>
              <a:t>17–9 </a:t>
            </a:r>
            <a:r>
              <a:rPr lang="en-US" sz="2400" dirty="0"/>
              <a:t>Current electricity is the movement </a:t>
            </a:r>
            <a:r>
              <a:rPr lang="en-US" sz="2400" dirty="0" smtClean="0"/>
              <a:t>of</a:t>
            </a:r>
            <a:r>
              <a:rPr lang="en-US" sz="2400" dirty="0"/>
              <a:t> </a:t>
            </a:r>
            <a:r>
              <a:rPr lang="en-US" sz="2400" dirty="0" smtClean="0"/>
              <a:t>electrons </a:t>
            </a:r>
            <a:r>
              <a:rPr lang="en-US" sz="2400" dirty="0"/>
              <a:t>through a conductor.</a:t>
            </a:r>
          </a:p>
        </p:txBody>
      </p:sp>
      <p:pic>
        <p:nvPicPr>
          <p:cNvPr id="1026" name="Picture 2" descr="A figure illustrates current flow in a copper wire. The figure shows movement of electrons from negative charge to positive charge in the copper w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64279"/>
            <a:ext cx="8049986" cy="1556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372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sz="2000" dirty="0"/>
              <a:t>FIGURE 17–10 </a:t>
            </a:r>
            <a:r>
              <a:rPr lang="en-US" sz="2000" dirty="0" smtClean="0"/>
              <a:t>Conventional </a:t>
            </a:r>
            <a:r>
              <a:rPr lang="en-US" sz="2000" dirty="0"/>
              <a:t>theory states that current </a:t>
            </a:r>
            <a:r>
              <a:rPr lang="en-US" sz="2000" dirty="0" smtClean="0"/>
              <a:t>flows through </a:t>
            </a:r>
            <a:r>
              <a:rPr lang="en-US" sz="2000" dirty="0"/>
              <a:t>a circuit from positive (+) to negative (–). </a:t>
            </a:r>
            <a:r>
              <a:rPr lang="en-US" sz="2000" dirty="0" smtClean="0"/>
              <a:t>Automotive electricity </a:t>
            </a:r>
            <a:r>
              <a:rPr lang="en-US" sz="2000" dirty="0"/>
              <a:t>uses the conventional theory in all electrical </a:t>
            </a:r>
            <a:r>
              <a:rPr lang="en-US" sz="2000" dirty="0" smtClean="0"/>
              <a:t>diagrams and </a:t>
            </a:r>
            <a:r>
              <a:rPr lang="en-US" sz="2000" dirty="0"/>
              <a:t>schematics.</a:t>
            </a:r>
          </a:p>
        </p:txBody>
      </p:sp>
      <p:pic>
        <p:nvPicPr>
          <p:cNvPr id="4" name="Picture 3" descr="A figure illustrates current flow with the help of conventional theory.&#10;The figure shows a light bulb connected to the positive and negative terminals of a battery. The current flows from the positive terminal to the negative terminal of the battery and illuminates the bulb."/>
          <p:cNvPicPr>
            <a:picLocks noChangeAspect="1"/>
          </p:cNvPicPr>
          <p:nvPr/>
        </p:nvPicPr>
        <p:blipFill>
          <a:blip r:embed="rId2"/>
          <a:stretch>
            <a:fillRect/>
          </a:stretch>
        </p:blipFill>
        <p:spPr>
          <a:xfrm>
            <a:off x="1143000" y="1600200"/>
            <a:ext cx="6409684" cy="4575214"/>
          </a:xfrm>
          <a:prstGeom prst="rect">
            <a:avLst/>
          </a:prstGeom>
        </p:spPr>
      </p:pic>
    </p:spTree>
    <p:extLst>
      <p:ext uri="{BB962C8B-B14F-4D97-AF65-F5344CB8AC3E}">
        <p14:creationId xmlns:p14="http://schemas.microsoft.com/office/powerpoint/2010/main" val="1009564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UNITS OF ELECTRICITY (1 OF 5)</a:t>
            </a:r>
            <a:endParaRPr lang="en-US" dirty="0"/>
          </a:p>
        </p:txBody>
      </p:sp>
      <p:sp>
        <p:nvSpPr>
          <p:cNvPr id="3" name="Content Placeholder 2"/>
          <p:cNvSpPr>
            <a:spLocks noGrp="1"/>
          </p:cNvSpPr>
          <p:nvPr>
            <p:ph idx="1"/>
          </p:nvPr>
        </p:nvSpPr>
        <p:spPr/>
        <p:txBody>
          <a:bodyPr/>
          <a:lstStyle/>
          <a:p>
            <a:r>
              <a:rPr lang="en-US" b="1" dirty="0" smtClean="0">
                <a:solidFill>
                  <a:srgbClr val="0000FF"/>
                </a:solidFill>
              </a:rPr>
              <a:t>3 Fundamentals Of Electricity-related Units</a:t>
            </a:r>
          </a:p>
          <a:p>
            <a:pPr lvl="1"/>
            <a:r>
              <a:rPr lang="en-US" sz="2800" b="1" dirty="0" smtClean="0">
                <a:solidFill>
                  <a:srgbClr val="0000FF"/>
                </a:solidFill>
              </a:rPr>
              <a:t>Ampere, Volt, &amp; Ohm</a:t>
            </a:r>
          </a:p>
          <a:p>
            <a:pPr lvl="2"/>
            <a:r>
              <a:rPr lang="en-US" sz="2800" b="1" u="sng" dirty="0" smtClean="0">
                <a:solidFill>
                  <a:srgbClr val="0000FF"/>
                </a:solidFill>
              </a:rPr>
              <a:t>Ampere</a:t>
            </a:r>
            <a:r>
              <a:rPr lang="en-US" sz="2800" b="1" dirty="0" smtClean="0"/>
              <a:t> Measure Amount </a:t>
            </a:r>
            <a:r>
              <a:rPr lang="en-US" sz="2800" b="1" dirty="0"/>
              <a:t>o</a:t>
            </a:r>
            <a:r>
              <a:rPr lang="en-US" sz="2800" b="1" dirty="0" smtClean="0"/>
              <a:t>f Current Flow</a:t>
            </a:r>
          </a:p>
          <a:p>
            <a:pPr lvl="2"/>
            <a:r>
              <a:rPr lang="en-US" sz="2800" b="1" u="sng" dirty="0" smtClean="0">
                <a:solidFill>
                  <a:srgbClr val="0000FF"/>
                </a:solidFill>
              </a:rPr>
              <a:t>Voltage</a:t>
            </a:r>
            <a:r>
              <a:rPr lang="en-US" sz="2800" b="1" dirty="0" smtClean="0"/>
              <a:t> Unit of Electrical Pressure</a:t>
            </a:r>
          </a:p>
          <a:p>
            <a:pPr lvl="2"/>
            <a:r>
              <a:rPr lang="en-US" sz="2800" b="1" u="sng" dirty="0" smtClean="0">
                <a:solidFill>
                  <a:srgbClr val="0000FF"/>
                </a:solidFill>
              </a:rPr>
              <a:t>Ohm</a:t>
            </a:r>
            <a:r>
              <a:rPr lang="en-US" sz="2800" b="1" dirty="0" smtClean="0"/>
              <a:t> Unit of Electrical Resistance</a:t>
            </a:r>
            <a:endParaRPr lang="en-US" sz="2800" b="1" dirty="0"/>
          </a:p>
        </p:txBody>
      </p:sp>
    </p:spTree>
    <p:extLst>
      <p:ext uri="{BB962C8B-B14F-4D97-AF65-F5344CB8AC3E}">
        <p14:creationId xmlns:p14="http://schemas.microsoft.com/office/powerpoint/2010/main" val="871341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UNITS OF ELECTRICITY (2 OF 5)</a:t>
            </a:r>
            <a:endParaRPr lang="en-US" dirty="0"/>
          </a:p>
        </p:txBody>
      </p:sp>
      <p:sp>
        <p:nvSpPr>
          <p:cNvPr id="3" name="Content Placeholder 2"/>
          <p:cNvSpPr>
            <a:spLocks noGrp="1"/>
          </p:cNvSpPr>
          <p:nvPr>
            <p:ph idx="1"/>
          </p:nvPr>
        </p:nvSpPr>
        <p:spPr>
          <a:xfrm>
            <a:off x="457200" y="1600200"/>
            <a:ext cx="8686800" cy="4525963"/>
          </a:xfrm>
        </p:spPr>
        <p:txBody>
          <a:bodyPr/>
          <a:lstStyle/>
          <a:p>
            <a:r>
              <a:rPr lang="en-US" b="1" dirty="0" smtClean="0">
                <a:solidFill>
                  <a:srgbClr val="0000FF"/>
                </a:solidFill>
              </a:rPr>
              <a:t>Ampere</a:t>
            </a:r>
            <a:r>
              <a:rPr lang="en-US" dirty="0" smtClean="0">
                <a:solidFill>
                  <a:srgbClr val="0000FF"/>
                </a:solidFill>
              </a:rPr>
              <a:t> </a:t>
            </a:r>
            <a:r>
              <a:rPr lang="en-US" dirty="0" smtClean="0"/>
              <a:t>measures </a:t>
            </a:r>
            <a:r>
              <a:rPr lang="en-US" dirty="0"/>
              <a:t>current </a:t>
            </a:r>
            <a:r>
              <a:rPr lang="en-US" dirty="0" smtClean="0"/>
              <a:t>flow</a:t>
            </a:r>
          </a:p>
          <a:p>
            <a:pPr lvl="1"/>
            <a:r>
              <a:rPr lang="en-US" dirty="0" smtClean="0"/>
              <a:t>6.28 </a:t>
            </a:r>
            <a:r>
              <a:rPr lang="en-US" dirty="0"/>
              <a:t>billion </a:t>
            </a:r>
            <a:r>
              <a:rPr lang="en-US" dirty="0" err="1"/>
              <a:t>billion</a:t>
            </a:r>
            <a:r>
              <a:rPr lang="en-US" dirty="0"/>
              <a:t> </a:t>
            </a:r>
            <a:r>
              <a:rPr lang="en-US" dirty="0" smtClean="0"/>
              <a:t>electrons a coulomb: FIGURE 17–11</a:t>
            </a:r>
            <a:endParaRPr lang="en-US" dirty="0"/>
          </a:p>
          <a:p>
            <a:pPr lvl="1"/>
            <a:r>
              <a:rPr lang="en-US" dirty="0" smtClean="0"/>
              <a:t>Like “gallons </a:t>
            </a:r>
            <a:r>
              <a:rPr lang="en-US" dirty="0"/>
              <a:t>per minute” </a:t>
            </a:r>
            <a:r>
              <a:rPr lang="en-US" dirty="0" smtClean="0"/>
              <a:t>to measure water flow</a:t>
            </a:r>
          </a:p>
          <a:p>
            <a:pPr lvl="1"/>
            <a:r>
              <a:rPr lang="en-US" dirty="0" smtClean="0"/>
              <a:t>Electrician </a:t>
            </a:r>
            <a:r>
              <a:rPr lang="en-US" dirty="0"/>
              <a:t>Andrè Marie Ampére (1775–1836</a:t>
            </a:r>
            <a:r>
              <a:rPr lang="en-US" dirty="0" smtClean="0"/>
              <a:t>)</a:t>
            </a:r>
          </a:p>
          <a:p>
            <a:pPr lvl="1"/>
            <a:r>
              <a:rPr lang="en-US" sz="2800" b="1" dirty="0" smtClean="0">
                <a:solidFill>
                  <a:srgbClr val="0000FF"/>
                </a:solidFill>
              </a:rPr>
              <a:t>A</a:t>
            </a:r>
            <a:r>
              <a:rPr lang="en-US" sz="2800" dirty="0" smtClean="0">
                <a:solidFill>
                  <a:srgbClr val="0000FF"/>
                </a:solidFill>
              </a:rPr>
              <a:t> </a:t>
            </a:r>
            <a:r>
              <a:rPr lang="en-US" dirty="0" smtClean="0"/>
              <a:t>&amp; amps: abbreviations </a:t>
            </a:r>
            <a:r>
              <a:rPr lang="en-US" dirty="0"/>
              <a:t>for </a:t>
            </a:r>
            <a:r>
              <a:rPr lang="en-US" dirty="0" smtClean="0"/>
              <a:t>amperes</a:t>
            </a:r>
            <a:endParaRPr lang="en-US" dirty="0"/>
          </a:p>
          <a:p>
            <a:pPr lvl="1"/>
            <a:r>
              <a:rPr lang="en-US" dirty="0" smtClean="0"/>
              <a:t>Capital </a:t>
            </a:r>
            <a:r>
              <a:rPr lang="en-US" dirty="0"/>
              <a:t>letter </a:t>
            </a:r>
            <a:r>
              <a:rPr lang="en-US" b="1" dirty="0">
                <a:solidFill>
                  <a:srgbClr val="0000FF"/>
                </a:solidFill>
              </a:rPr>
              <a:t>I</a:t>
            </a:r>
            <a:r>
              <a:rPr lang="en-US" dirty="0"/>
              <a:t>, for </a:t>
            </a:r>
            <a:r>
              <a:rPr lang="en-US" dirty="0" smtClean="0"/>
              <a:t>intensity used </a:t>
            </a:r>
            <a:r>
              <a:rPr lang="en-US" dirty="0"/>
              <a:t>in </a:t>
            </a:r>
            <a:r>
              <a:rPr lang="en-US" dirty="0" smtClean="0"/>
              <a:t>math </a:t>
            </a:r>
          </a:p>
          <a:p>
            <a:pPr lvl="2"/>
            <a:r>
              <a:rPr lang="en-US" dirty="0" smtClean="0"/>
              <a:t>Amperes </a:t>
            </a:r>
            <a:r>
              <a:rPr lang="en-US" dirty="0"/>
              <a:t>do </a:t>
            </a:r>
            <a:r>
              <a:rPr lang="en-US" dirty="0" smtClean="0"/>
              <a:t>actual </a:t>
            </a:r>
            <a:r>
              <a:rPr lang="en-US" dirty="0"/>
              <a:t>work in </a:t>
            </a:r>
            <a:r>
              <a:rPr lang="en-US" dirty="0" smtClean="0"/>
              <a:t>circuit</a:t>
            </a:r>
          </a:p>
          <a:p>
            <a:pPr lvl="2"/>
            <a:r>
              <a:rPr lang="en-US" dirty="0" smtClean="0"/>
              <a:t>Movement of electrons </a:t>
            </a:r>
            <a:r>
              <a:rPr lang="en-US" dirty="0"/>
              <a:t>through </a:t>
            </a:r>
            <a:r>
              <a:rPr lang="en-US" dirty="0" smtClean="0"/>
              <a:t>light </a:t>
            </a:r>
            <a:r>
              <a:rPr lang="en-US" dirty="0"/>
              <a:t>bulb or motor </a:t>
            </a:r>
            <a:endParaRPr lang="en-US" dirty="0" smtClean="0"/>
          </a:p>
          <a:p>
            <a:pPr lvl="2"/>
            <a:r>
              <a:rPr lang="en-US" dirty="0" smtClean="0"/>
              <a:t>Makes electrical </a:t>
            </a:r>
            <a:r>
              <a:rPr lang="en-US" dirty="0"/>
              <a:t>device </a:t>
            </a:r>
            <a:r>
              <a:rPr lang="en-US" dirty="0" smtClean="0"/>
              <a:t>work FIGURE 17–12</a:t>
            </a:r>
            <a:endParaRPr lang="en-US" dirty="0"/>
          </a:p>
        </p:txBody>
      </p:sp>
    </p:spTree>
    <p:extLst>
      <p:ext uri="{BB962C8B-B14F-4D97-AF65-F5344CB8AC3E}">
        <p14:creationId xmlns:p14="http://schemas.microsoft.com/office/powerpoint/2010/main" val="1951551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OBJECTIVES (</a:t>
            </a:r>
            <a:r>
              <a:rPr lang="en-US" sz="3600" dirty="0" smtClean="0"/>
              <a:t>1 of 2)</a:t>
            </a:r>
            <a:endParaRPr lang="en-US" sz="3600" dirty="0"/>
          </a:p>
        </p:txBody>
      </p:sp>
      <p:sp>
        <p:nvSpPr>
          <p:cNvPr id="23555" name="Content Placeholder 2"/>
          <p:cNvSpPr>
            <a:spLocks noGrp="1"/>
          </p:cNvSpPr>
          <p:nvPr>
            <p:ph idx="1"/>
          </p:nvPr>
        </p:nvSpPr>
        <p:spPr>
          <a:xfrm>
            <a:off x="152400" y="1447800"/>
            <a:ext cx="8915400" cy="4525963"/>
          </a:xfrm>
        </p:spPr>
        <p:txBody>
          <a:bodyPr/>
          <a:lstStyle/>
          <a:p>
            <a:pPr marL="0" indent="0">
              <a:buNone/>
            </a:pPr>
            <a:r>
              <a:rPr lang="en-US" b="1" dirty="0" smtClean="0"/>
              <a:t>17.1 </a:t>
            </a:r>
            <a:r>
              <a:rPr lang="en-US" dirty="0"/>
              <a:t>Prepare for the ASE Light Vehicle Diesel Engine (A9) ASE certification test content area </a:t>
            </a:r>
            <a:r>
              <a:rPr lang="en-US" dirty="0" smtClean="0"/>
              <a:t>“A” </a:t>
            </a:r>
            <a:r>
              <a:rPr lang="en-US" dirty="0"/>
              <a:t>General </a:t>
            </a:r>
            <a:r>
              <a:rPr lang="en-US" dirty="0" smtClean="0"/>
              <a:t>Diagnosis and </a:t>
            </a:r>
            <a:r>
              <a:rPr lang="en-US" dirty="0"/>
              <a:t>“F” Fuel System Diagnosis and </a:t>
            </a:r>
            <a:r>
              <a:rPr lang="en-US" dirty="0" smtClean="0"/>
              <a:t>Repair. </a:t>
            </a:r>
          </a:p>
          <a:p>
            <a:pPr marL="0" indent="0">
              <a:buNone/>
            </a:pPr>
            <a:r>
              <a:rPr lang="en-US" b="1" dirty="0" smtClean="0"/>
              <a:t>17.2</a:t>
            </a:r>
            <a:r>
              <a:rPr lang="en-US" dirty="0" smtClean="0"/>
              <a:t> Explain the characteristics </a:t>
            </a:r>
            <a:r>
              <a:rPr lang="en-US" dirty="0"/>
              <a:t>of electricity. </a:t>
            </a:r>
            <a:endParaRPr lang="en-US" dirty="0" smtClean="0"/>
          </a:p>
          <a:p>
            <a:pPr marL="0" indent="0">
              <a:buNone/>
            </a:pPr>
            <a:r>
              <a:rPr lang="en-US" b="1" dirty="0" smtClean="0"/>
              <a:t>17.3</a:t>
            </a:r>
            <a:r>
              <a:rPr lang="en-US" dirty="0" smtClean="0"/>
              <a:t>  </a:t>
            </a:r>
            <a:r>
              <a:rPr lang="en-US" dirty="0"/>
              <a:t>Differentiate between conductors, insulators, and semiconductors. </a:t>
            </a:r>
            <a:endParaRPr lang="en-US" dirty="0" smtClean="0"/>
          </a:p>
          <a:p>
            <a:pPr marL="0" indent="0">
              <a:buNone/>
            </a:pPr>
            <a:r>
              <a:rPr lang="en-US" b="1" dirty="0" smtClean="0"/>
              <a:t>17.4 </a:t>
            </a:r>
            <a:r>
              <a:rPr lang="en-US" dirty="0" smtClean="0"/>
              <a:t>Explain </a:t>
            </a:r>
            <a:r>
              <a:rPr lang="en-US" dirty="0"/>
              <a:t>the units </a:t>
            </a:r>
            <a:r>
              <a:rPr lang="en-US" dirty="0" smtClean="0"/>
              <a:t>of electrical </a:t>
            </a:r>
            <a:r>
              <a:rPr lang="en-US" dirty="0"/>
              <a:t>measurement. </a:t>
            </a:r>
            <a:endParaRPr lang="en-US" dirty="0" smtClean="0"/>
          </a:p>
          <a:p>
            <a:pPr marL="0" indent="0">
              <a:buNone/>
            </a:pPr>
            <a:endParaRPr lang="en-US" dirty="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17–11 </a:t>
            </a:r>
            <a:r>
              <a:rPr lang="en-US" sz="2400" dirty="0" smtClean="0"/>
              <a:t>One </a:t>
            </a:r>
            <a:r>
              <a:rPr lang="en-US" sz="2400" dirty="0"/>
              <a:t>ampere is the movement of 1 coulomb</a:t>
            </a:r>
            <a:br>
              <a:rPr lang="en-US" sz="2400" dirty="0"/>
            </a:br>
            <a:r>
              <a:rPr lang="en-US" sz="2400" dirty="0"/>
              <a:t>(6.28 billion </a:t>
            </a:r>
            <a:r>
              <a:rPr lang="en-US" sz="2400" dirty="0" err="1"/>
              <a:t>billion</a:t>
            </a:r>
            <a:r>
              <a:rPr lang="en-US" sz="2400" dirty="0"/>
              <a:t> electrons) past a point in 1 second.</a:t>
            </a:r>
          </a:p>
        </p:txBody>
      </p:sp>
      <p:pic>
        <p:nvPicPr>
          <p:cNvPr id="4" name="Picture 3" descr="A figure illustrates ampere in a circuit.&#10;The figure shows electrons moving from the positive charge to the negative charge of a copper wire at 6.28 billion billion electrons per second. One ampere is the movement of 6.28 billion billion electrons past a point in 1 second."/>
          <p:cNvPicPr>
            <a:picLocks noChangeAspect="1"/>
          </p:cNvPicPr>
          <p:nvPr/>
        </p:nvPicPr>
        <p:blipFill>
          <a:blip r:embed="rId2"/>
          <a:stretch>
            <a:fillRect/>
          </a:stretch>
        </p:blipFill>
        <p:spPr>
          <a:xfrm>
            <a:off x="227927" y="2667000"/>
            <a:ext cx="8489765" cy="2133600"/>
          </a:xfrm>
          <a:prstGeom prst="rect">
            <a:avLst/>
          </a:prstGeom>
        </p:spPr>
      </p:pic>
    </p:spTree>
    <p:extLst>
      <p:ext uri="{BB962C8B-B14F-4D97-AF65-F5344CB8AC3E}">
        <p14:creationId xmlns:p14="http://schemas.microsoft.com/office/powerpoint/2010/main" val="1240740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sz="2400" dirty="0"/>
              <a:t>FIGURE 17–12 </a:t>
            </a:r>
            <a:r>
              <a:rPr lang="en-US" sz="2400" dirty="0" smtClean="0"/>
              <a:t>Ammeter </a:t>
            </a:r>
            <a:r>
              <a:rPr lang="en-US" sz="2400" dirty="0"/>
              <a:t>is installed in </a:t>
            </a:r>
            <a:r>
              <a:rPr lang="en-US" sz="2400" dirty="0" smtClean="0"/>
              <a:t>path </a:t>
            </a:r>
            <a:r>
              <a:rPr lang="en-US" sz="2400" dirty="0"/>
              <a:t>of </a:t>
            </a:r>
            <a:r>
              <a:rPr lang="en-US" sz="2400" dirty="0" smtClean="0"/>
              <a:t>electrons </a:t>
            </a:r>
            <a:r>
              <a:rPr lang="en-US" sz="2400" dirty="0"/>
              <a:t>similar to a water meter used to measure </a:t>
            </a:r>
            <a:r>
              <a:rPr lang="en-US" sz="2400" dirty="0" smtClean="0"/>
              <a:t>flow of </a:t>
            </a:r>
            <a:r>
              <a:rPr lang="en-US" sz="2400" dirty="0"/>
              <a:t>water in gallons per minute. The ammeter displays </a:t>
            </a:r>
            <a:r>
              <a:rPr lang="en-US" sz="2400" dirty="0" smtClean="0"/>
              <a:t>current flow </a:t>
            </a:r>
            <a:r>
              <a:rPr lang="en-US" sz="2400" dirty="0"/>
              <a:t>in amperes.</a:t>
            </a:r>
          </a:p>
        </p:txBody>
      </p:sp>
      <p:pic>
        <p:nvPicPr>
          <p:cNvPr id="4" name="Picture 3" descr="A figure shows an ammeter installed in the path of electrons. The ammeter displays current flow in amperes with the help of a scale."/>
          <p:cNvPicPr>
            <a:picLocks noChangeAspect="1"/>
          </p:cNvPicPr>
          <p:nvPr/>
        </p:nvPicPr>
        <p:blipFill>
          <a:blip r:embed="rId2"/>
          <a:stretch>
            <a:fillRect/>
          </a:stretch>
        </p:blipFill>
        <p:spPr>
          <a:xfrm>
            <a:off x="533400" y="2286000"/>
            <a:ext cx="8187557" cy="2895600"/>
          </a:xfrm>
          <a:prstGeom prst="rect">
            <a:avLst/>
          </a:prstGeom>
        </p:spPr>
      </p:pic>
    </p:spTree>
    <p:extLst>
      <p:ext uri="{BB962C8B-B14F-4D97-AF65-F5344CB8AC3E}">
        <p14:creationId xmlns:p14="http://schemas.microsoft.com/office/powerpoint/2010/main" val="2890970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17–13 </a:t>
            </a:r>
            <a:r>
              <a:rPr lang="en-US" sz="2800" dirty="0" smtClean="0"/>
              <a:t>Voltage </a:t>
            </a:r>
            <a:r>
              <a:rPr lang="en-US" sz="2800" dirty="0"/>
              <a:t>is </a:t>
            </a:r>
            <a:r>
              <a:rPr lang="en-US" sz="2800" dirty="0" smtClean="0"/>
              <a:t>electrical </a:t>
            </a:r>
            <a:r>
              <a:rPr lang="en-US" sz="2800" dirty="0"/>
              <a:t>pressure that </a:t>
            </a:r>
            <a:r>
              <a:rPr lang="en-US" sz="2800" dirty="0" smtClean="0"/>
              <a:t>causes the </a:t>
            </a:r>
            <a:r>
              <a:rPr lang="en-US" sz="2800" dirty="0"/>
              <a:t>electrons to flow through a conductor.</a:t>
            </a:r>
          </a:p>
        </p:txBody>
      </p:sp>
      <p:pic>
        <p:nvPicPr>
          <p:cNvPr id="4" name="Picture 3" descr="A figure illustrates voltage through a conductor. The figure shows the wire of a conductor and voltage pushing the electrons to the right through the wire."/>
          <p:cNvPicPr>
            <a:picLocks noChangeAspect="1"/>
          </p:cNvPicPr>
          <p:nvPr/>
        </p:nvPicPr>
        <p:blipFill>
          <a:blip r:embed="rId2"/>
          <a:stretch>
            <a:fillRect/>
          </a:stretch>
        </p:blipFill>
        <p:spPr>
          <a:xfrm>
            <a:off x="12651" y="2362200"/>
            <a:ext cx="9131349" cy="2590800"/>
          </a:xfrm>
          <a:prstGeom prst="rect">
            <a:avLst/>
          </a:prstGeom>
        </p:spPr>
      </p:pic>
    </p:spTree>
    <p:extLst>
      <p:ext uri="{BB962C8B-B14F-4D97-AF65-F5344CB8AC3E}">
        <p14:creationId xmlns:p14="http://schemas.microsoft.com/office/powerpoint/2010/main" val="666834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UNITS OF ELECTRICITY (3 OF 5)</a:t>
            </a:r>
            <a:endParaRPr lang="en-US" dirty="0"/>
          </a:p>
        </p:txBody>
      </p:sp>
      <p:sp>
        <p:nvSpPr>
          <p:cNvPr id="3" name="Content Placeholder 2"/>
          <p:cNvSpPr>
            <a:spLocks noGrp="1"/>
          </p:cNvSpPr>
          <p:nvPr>
            <p:ph idx="1"/>
          </p:nvPr>
        </p:nvSpPr>
        <p:spPr>
          <a:xfrm>
            <a:off x="228600" y="1524000"/>
            <a:ext cx="8886568" cy="4525963"/>
          </a:xfrm>
        </p:spPr>
        <p:txBody>
          <a:bodyPr/>
          <a:lstStyle/>
          <a:p>
            <a:r>
              <a:rPr lang="en-US" b="1" dirty="0" smtClean="0">
                <a:solidFill>
                  <a:srgbClr val="0000FF"/>
                </a:solidFill>
              </a:rPr>
              <a:t>Volt: unit </a:t>
            </a:r>
            <a:r>
              <a:rPr lang="en-US" b="1" dirty="0">
                <a:solidFill>
                  <a:srgbClr val="0000FF"/>
                </a:solidFill>
              </a:rPr>
              <a:t>of measurement for </a:t>
            </a:r>
            <a:r>
              <a:rPr lang="en-US" b="1" dirty="0" smtClean="0">
                <a:solidFill>
                  <a:srgbClr val="0000FF"/>
                </a:solidFill>
              </a:rPr>
              <a:t>electrical pressure</a:t>
            </a:r>
            <a:r>
              <a:rPr lang="en-US" b="1" dirty="0">
                <a:solidFill>
                  <a:srgbClr val="0000FF"/>
                </a:solidFill>
              </a:rPr>
              <a:t>.</a:t>
            </a:r>
          </a:p>
          <a:p>
            <a:r>
              <a:rPr lang="en-US" b="1" dirty="0" smtClean="0">
                <a:solidFill>
                  <a:srgbClr val="0000FF"/>
                </a:solidFill>
              </a:rPr>
              <a:t>Electromotive </a:t>
            </a:r>
            <a:r>
              <a:rPr lang="en-US" b="1" dirty="0">
                <a:solidFill>
                  <a:srgbClr val="0000FF"/>
                </a:solidFill>
              </a:rPr>
              <a:t>force, abbreviated </a:t>
            </a:r>
            <a:r>
              <a:rPr lang="en-US" b="1" dirty="0" smtClean="0">
                <a:solidFill>
                  <a:srgbClr val="0000FF"/>
                </a:solidFill>
              </a:rPr>
              <a:t>EMF</a:t>
            </a:r>
          </a:p>
          <a:p>
            <a:pPr lvl="1"/>
            <a:r>
              <a:rPr lang="en-US" dirty="0" smtClean="0"/>
              <a:t>Another </a:t>
            </a:r>
            <a:r>
              <a:rPr lang="en-US" dirty="0"/>
              <a:t>way </a:t>
            </a:r>
            <a:r>
              <a:rPr lang="en-US" dirty="0" smtClean="0"/>
              <a:t>of indicating voltage</a:t>
            </a:r>
            <a:endParaRPr lang="en-US" dirty="0"/>
          </a:p>
          <a:p>
            <a:pPr lvl="1"/>
            <a:r>
              <a:rPr lang="en-US" sz="2800" b="1" dirty="0" smtClean="0">
                <a:solidFill>
                  <a:srgbClr val="0000FF"/>
                </a:solidFill>
              </a:rPr>
              <a:t>V</a:t>
            </a:r>
            <a:r>
              <a:rPr lang="en-US" sz="2800" dirty="0" smtClean="0">
                <a:solidFill>
                  <a:srgbClr val="0000FF"/>
                </a:solidFill>
              </a:rPr>
              <a:t> </a:t>
            </a:r>
            <a:r>
              <a:rPr lang="en-US" dirty="0"/>
              <a:t>is </a:t>
            </a:r>
            <a:r>
              <a:rPr lang="en-US" dirty="0" smtClean="0"/>
              <a:t>generally </a:t>
            </a:r>
            <a:r>
              <a:rPr lang="en-US" dirty="0"/>
              <a:t>accepted abbreviation for </a:t>
            </a:r>
            <a:r>
              <a:rPr lang="en-US" dirty="0" smtClean="0"/>
              <a:t>volts</a:t>
            </a:r>
            <a:endParaRPr lang="en-US" dirty="0"/>
          </a:p>
          <a:p>
            <a:pPr lvl="1"/>
            <a:r>
              <a:rPr lang="en-US" dirty="0" smtClean="0"/>
              <a:t>Symbol in </a:t>
            </a:r>
            <a:r>
              <a:rPr lang="en-US" dirty="0"/>
              <a:t>calculations is </a:t>
            </a:r>
            <a:r>
              <a:rPr lang="en-US" sz="2800" b="1" dirty="0">
                <a:solidFill>
                  <a:srgbClr val="0000FF"/>
                </a:solidFill>
              </a:rPr>
              <a:t>E</a:t>
            </a:r>
            <a:r>
              <a:rPr lang="en-US" dirty="0"/>
              <a:t>, for </a:t>
            </a:r>
            <a:r>
              <a:rPr lang="en-US" dirty="0" smtClean="0"/>
              <a:t>electromotive force</a:t>
            </a:r>
          </a:p>
          <a:p>
            <a:pPr lvl="1"/>
            <a:r>
              <a:rPr lang="en-US" dirty="0" smtClean="0"/>
              <a:t>Volts measured </a:t>
            </a:r>
            <a:r>
              <a:rPr lang="en-US" dirty="0"/>
              <a:t>by a </a:t>
            </a:r>
            <a:r>
              <a:rPr lang="en-US" dirty="0" smtClean="0"/>
              <a:t>voltmeter </a:t>
            </a:r>
            <a:r>
              <a:rPr lang="en-US" b="1" dirty="0" smtClean="0">
                <a:solidFill>
                  <a:srgbClr val="0000FF"/>
                </a:solidFill>
              </a:rPr>
              <a:t>SEE </a:t>
            </a:r>
            <a:r>
              <a:rPr lang="en-US" b="1" dirty="0">
                <a:solidFill>
                  <a:srgbClr val="0000FF"/>
                </a:solidFill>
              </a:rPr>
              <a:t>FIGURE 17–14.</a:t>
            </a:r>
          </a:p>
        </p:txBody>
      </p:sp>
    </p:spTree>
    <p:extLst>
      <p:ext uri="{BB962C8B-B14F-4D97-AF65-F5344CB8AC3E}">
        <p14:creationId xmlns:p14="http://schemas.microsoft.com/office/powerpoint/2010/main" val="4121105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10600" cy="1097280"/>
          </a:xfrm>
        </p:spPr>
        <p:txBody>
          <a:bodyPr/>
          <a:lstStyle/>
          <a:p>
            <a:r>
              <a:rPr lang="en-US" sz="2000" dirty="0"/>
              <a:t>FIGURE 17–14 </a:t>
            </a:r>
            <a:r>
              <a:rPr lang="en-US" sz="2000" dirty="0" smtClean="0"/>
              <a:t>digital </a:t>
            </a:r>
            <a:r>
              <a:rPr lang="en-US" sz="2000" dirty="0"/>
              <a:t>multimeter set to read DC volts </a:t>
            </a:r>
            <a:r>
              <a:rPr lang="en-US" sz="2000" dirty="0" smtClean="0"/>
              <a:t>is being </a:t>
            </a:r>
            <a:r>
              <a:rPr lang="en-US" sz="2000" dirty="0"/>
              <a:t>used to test the voltage of a vehicle battery. Most </a:t>
            </a:r>
            <a:r>
              <a:rPr lang="en-US" sz="2000" dirty="0" smtClean="0"/>
              <a:t>multimeters can </a:t>
            </a:r>
            <a:r>
              <a:rPr lang="en-US" sz="2000" dirty="0"/>
              <a:t>also measure resistance (ohms) and current </a:t>
            </a:r>
            <a:r>
              <a:rPr lang="en-US" sz="2000" dirty="0" smtClean="0"/>
              <a:t>flow (</a:t>
            </a:r>
            <a:r>
              <a:rPr lang="en-US" sz="2000" dirty="0"/>
              <a:t>amperes).</a:t>
            </a:r>
          </a:p>
        </p:txBody>
      </p:sp>
      <p:pic>
        <p:nvPicPr>
          <p:cNvPr id="4" name="Picture 3" descr="A photo shows a digital multimeter set to read DC volts used to test the voltage of a vehicle battery. The multimeter shows a reading of 12.60 volts and its red and black leads are connected to the battery."/>
          <p:cNvPicPr>
            <a:picLocks noChangeAspect="1"/>
          </p:cNvPicPr>
          <p:nvPr/>
        </p:nvPicPr>
        <p:blipFill>
          <a:blip r:embed="rId2"/>
          <a:stretch>
            <a:fillRect/>
          </a:stretch>
        </p:blipFill>
        <p:spPr>
          <a:xfrm>
            <a:off x="1282666" y="1371600"/>
            <a:ext cx="6337334" cy="5029200"/>
          </a:xfrm>
          <a:prstGeom prst="rect">
            <a:avLst/>
          </a:prstGeom>
        </p:spPr>
      </p:pic>
    </p:spTree>
    <p:extLst>
      <p:ext uri="{BB962C8B-B14F-4D97-AF65-F5344CB8AC3E}">
        <p14:creationId xmlns:p14="http://schemas.microsoft.com/office/powerpoint/2010/main" val="197663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UNITS OF ELECTRICITY (4 OF 5)</a:t>
            </a:r>
            <a:endParaRPr lang="en-US" dirty="0"/>
          </a:p>
        </p:txBody>
      </p:sp>
      <p:sp>
        <p:nvSpPr>
          <p:cNvPr id="3" name="Content Placeholder 2"/>
          <p:cNvSpPr>
            <a:spLocks noGrp="1"/>
          </p:cNvSpPr>
          <p:nvPr>
            <p:ph idx="1"/>
          </p:nvPr>
        </p:nvSpPr>
        <p:spPr>
          <a:xfrm>
            <a:off x="457200" y="1600200"/>
            <a:ext cx="8610600" cy="4525963"/>
          </a:xfrm>
        </p:spPr>
        <p:txBody>
          <a:bodyPr/>
          <a:lstStyle/>
          <a:p>
            <a:r>
              <a:rPr lang="en-US" b="1" dirty="0" smtClean="0">
                <a:solidFill>
                  <a:srgbClr val="0000FF"/>
                </a:solidFill>
              </a:rPr>
              <a:t>Resistance to flow </a:t>
            </a:r>
            <a:r>
              <a:rPr lang="en-US" b="1" dirty="0">
                <a:solidFill>
                  <a:srgbClr val="0000FF"/>
                </a:solidFill>
              </a:rPr>
              <a:t>of current through </a:t>
            </a:r>
            <a:r>
              <a:rPr lang="en-US" b="1" dirty="0" smtClean="0">
                <a:solidFill>
                  <a:srgbClr val="0000FF"/>
                </a:solidFill>
              </a:rPr>
              <a:t>conductor</a:t>
            </a:r>
          </a:p>
          <a:p>
            <a:pPr lvl="1"/>
            <a:r>
              <a:rPr lang="en-US" dirty="0" smtClean="0"/>
              <a:t>Measured </a:t>
            </a:r>
            <a:r>
              <a:rPr lang="en-US" dirty="0"/>
              <a:t>in units called ohms, named </a:t>
            </a:r>
            <a:r>
              <a:rPr lang="en-US" dirty="0" smtClean="0"/>
              <a:t>after</a:t>
            </a:r>
          </a:p>
          <a:p>
            <a:pPr lvl="1"/>
            <a:r>
              <a:rPr lang="en-US" b="1" i="1" dirty="0"/>
              <a:t>P</a:t>
            </a:r>
            <a:r>
              <a:rPr lang="en-US" b="1" i="1" dirty="0" smtClean="0"/>
              <a:t>hysicist </a:t>
            </a:r>
            <a:r>
              <a:rPr lang="en-US" b="1" i="1" dirty="0"/>
              <a:t>George Simon Ohm (1787–1854</a:t>
            </a:r>
            <a:r>
              <a:rPr lang="en-US" b="1" i="1" dirty="0" smtClean="0"/>
              <a:t>)</a:t>
            </a:r>
          </a:p>
          <a:p>
            <a:pPr lvl="1"/>
            <a:r>
              <a:rPr lang="en-US" dirty="0" smtClean="0"/>
              <a:t>Resistance to flow </a:t>
            </a:r>
            <a:r>
              <a:rPr lang="en-US" dirty="0"/>
              <a:t>of free electrons through </a:t>
            </a:r>
            <a:r>
              <a:rPr lang="en-US" dirty="0" smtClean="0"/>
              <a:t>conductor </a:t>
            </a:r>
          </a:p>
          <a:p>
            <a:pPr lvl="1"/>
            <a:r>
              <a:rPr lang="en-US" dirty="0" smtClean="0"/>
              <a:t>Results </a:t>
            </a:r>
            <a:r>
              <a:rPr lang="en-US" dirty="0"/>
              <a:t>from countless collisions </a:t>
            </a:r>
            <a:r>
              <a:rPr lang="en-US" dirty="0" smtClean="0"/>
              <a:t>electrons </a:t>
            </a:r>
            <a:r>
              <a:rPr lang="en-US" dirty="0"/>
              <a:t>cause </a:t>
            </a:r>
            <a:endParaRPr lang="en-US" dirty="0" smtClean="0"/>
          </a:p>
          <a:p>
            <a:pPr lvl="2"/>
            <a:r>
              <a:rPr lang="en-US" dirty="0" smtClean="0"/>
              <a:t>Within atoms of conductor</a:t>
            </a:r>
            <a:r>
              <a:rPr lang="en-US" dirty="0"/>
              <a:t>. </a:t>
            </a:r>
            <a:r>
              <a:rPr lang="en-US" b="1" dirty="0" smtClean="0">
                <a:solidFill>
                  <a:srgbClr val="0000FF"/>
                </a:solidFill>
              </a:rPr>
              <a:t>FIGURE </a:t>
            </a:r>
            <a:r>
              <a:rPr lang="en-US" b="1" dirty="0">
                <a:solidFill>
                  <a:srgbClr val="0000FF"/>
                </a:solidFill>
              </a:rPr>
              <a:t>17–15</a:t>
            </a:r>
            <a:r>
              <a:rPr lang="en-US" dirty="0"/>
              <a:t>.</a:t>
            </a:r>
          </a:p>
          <a:p>
            <a:pPr lvl="1"/>
            <a:endParaRPr lang="en-US" dirty="0"/>
          </a:p>
        </p:txBody>
      </p:sp>
      <p:pic>
        <p:nvPicPr>
          <p:cNvPr id="2" name="Picture 1" descr="A figure illustrates the resistance to the flow of electrons. The figure shows the wire of a conductor and voltage pushing the electrons to the right through the wire. A hand that resembles resistance provides resistance to the flow of current."/>
          <p:cNvPicPr>
            <a:picLocks noChangeAspect="1"/>
          </p:cNvPicPr>
          <p:nvPr/>
        </p:nvPicPr>
        <p:blipFill>
          <a:blip r:embed="rId2"/>
          <a:stretch>
            <a:fillRect/>
          </a:stretch>
        </p:blipFill>
        <p:spPr>
          <a:xfrm>
            <a:off x="2895600" y="4191000"/>
            <a:ext cx="5407621" cy="2091109"/>
          </a:xfrm>
          <a:prstGeom prst="rect">
            <a:avLst/>
          </a:prstGeom>
        </p:spPr>
      </p:pic>
    </p:spTree>
    <p:extLst>
      <p:ext uri="{BB962C8B-B14F-4D97-AF65-F5344CB8AC3E}">
        <p14:creationId xmlns:p14="http://schemas.microsoft.com/office/powerpoint/2010/main" val="895989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UNITS OF ELECTRICITY (5 OF 5)</a:t>
            </a:r>
            <a:endParaRPr lang="en-US" dirty="0"/>
          </a:p>
        </p:txBody>
      </p:sp>
      <p:sp>
        <p:nvSpPr>
          <p:cNvPr id="3" name="Content Placeholder 2"/>
          <p:cNvSpPr>
            <a:spLocks noGrp="1"/>
          </p:cNvSpPr>
          <p:nvPr>
            <p:ph idx="1"/>
          </p:nvPr>
        </p:nvSpPr>
        <p:spPr>
          <a:xfrm>
            <a:off x="457200" y="1600200"/>
            <a:ext cx="8610600" cy="4525963"/>
          </a:xfrm>
        </p:spPr>
        <p:txBody>
          <a:bodyPr/>
          <a:lstStyle/>
          <a:p>
            <a:r>
              <a:rPr lang="en-US" sz="3200" b="1" dirty="0" smtClean="0">
                <a:solidFill>
                  <a:srgbClr val="0000FF"/>
                </a:solidFill>
              </a:rPr>
              <a:t>Resistance</a:t>
            </a:r>
            <a:r>
              <a:rPr lang="en-US" sz="3200" dirty="0" smtClean="0">
                <a:solidFill>
                  <a:srgbClr val="0000FF"/>
                </a:solidFill>
              </a:rPr>
              <a:t> </a:t>
            </a:r>
            <a:r>
              <a:rPr lang="en-US" dirty="0"/>
              <a:t>can be:</a:t>
            </a:r>
          </a:p>
          <a:p>
            <a:pPr lvl="1"/>
            <a:r>
              <a:rPr lang="en-US" dirty="0" smtClean="0"/>
              <a:t>Desirable </a:t>
            </a:r>
            <a:r>
              <a:rPr lang="en-US" dirty="0"/>
              <a:t>when </a:t>
            </a:r>
            <a:r>
              <a:rPr lang="en-US" dirty="0" smtClean="0"/>
              <a:t>part </a:t>
            </a:r>
            <a:r>
              <a:rPr lang="en-US" dirty="0"/>
              <a:t>of how </a:t>
            </a:r>
            <a:r>
              <a:rPr lang="en-US" dirty="0" smtClean="0"/>
              <a:t>circuit works</a:t>
            </a:r>
          </a:p>
          <a:p>
            <a:pPr lvl="1"/>
            <a:r>
              <a:rPr lang="en-US" dirty="0" smtClean="0"/>
              <a:t>LIKE resistance </a:t>
            </a:r>
            <a:r>
              <a:rPr lang="en-US" dirty="0"/>
              <a:t>of a filament in </a:t>
            </a:r>
            <a:r>
              <a:rPr lang="en-US" dirty="0" smtClean="0"/>
              <a:t>light bulb</a:t>
            </a:r>
            <a:endParaRPr lang="en-US" dirty="0"/>
          </a:p>
          <a:p>
            <a:pPr lvl="1"/>
            <a:r>
              <a:rPr lang="en-US" dirty="0" smtClean="0"/>
              <a:t>Undesirable</a:t>
            </a:r>
            <a:r>
              <a:rPr lang="en-US" dirty="0"/>
              <a:t>, such as corrosion in a connection </a:t>
            </a:r>
            <a:endParaRPr lang="en-US" dirty="0" smtClean="0"/>
          </a:p>
          <a:p>
            <a:pPr lvl="1"/>
            <a:r>
              <a:rPr lang="en-US" dirty="0" smtClean="0"/>
              <a:t>Restricting amount </a:t>
            </a:r>
            <a:r>
              <a:rPr lang="en-US" dirty="0"/>
              <a:t>of current flow in </a:t>
            </a:r>
            <a:r>
              <a:rPr lang="en-US" dirty="0" smtClean="0"/>
              <a:t>circuit</a:t>
            </a:r>
            <a:endParaRPr lang="en-US" dirty="0"/>
          </a:p>
        </p:txBody>
      </p:sp>
      <p:pic>
        <p:nvPicPr>
          <p:cNvPr id="2" name="Picture 1" descr="A figure illustrates the resistance to the flow of electrons. The figure shows the wire of a conductor and voltage pushing the electrons to the right through the wire. A hand that resembles resistance provides resistance to the flow of current."/>
          <p:cNvPicPr>
            <a:picLocks noChangeAspect="1"/>
          </p:cNvPicPr>
          <p:nvPr/>
        </p:nvPicPr>
        <p:blipFill>
          <a:blip r:embed="rId2"/>
          <a:stretch>
            <a:fillRect/>
          </a:stretch>
        </p:blipFill>
        <p:spPr>
          <a:xfrm>
            <a:off x="2667000" y="4114800"/>
            <a:ext cx="5410200" cy="2088337"/>
          </a:xfrm>
          <a:prstGeom prst="rect">
            <a:avLst/>
          </a:prstGeom>
        </p:spPr>
      </p:pic>
    </p:spTree>
    <p:extLst>
      <p:ext uri="{BB962C8B-B14F-4D97-AF65-F5344CB8AC3E}">
        <p14:creationId xmlns:p14="http://schemas.microsoft.com/office/powerpoint/2010/main" val="4137084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86800" cy="1097280"/>
          </a:xfrm>
        </p:spPr>
        <p:txBody>
          <a:bodyPr/>
          <a:lstStyle/>
          <a:p>
            <a:r>
              <a:rPr lang="en-US" sz="2400" dirty="0"/>
              <a:t>FIGURE </a:t>
            </a:r>
            <a:r>
              <a:rPr lang="en-US" sz="2400" dirty="0" smtClean="0"/>
              <a:t>17–15 </a:t>
            </a:r>
            <a:r>
              <a:rPr lang="en-US" sz="2400" dirty="0"/>
              <a:t>Resistance to </a:t>
            </a:r>
            <a:r>
              <a:rPr lang="en-US" sz="2400" dirty="0" smtClean="0"/>
              <a:t>flow </a:t>
            </a:r>
            <a:r>
              <a:rPr lang="en-US" sz="2400" dirty="0"/>
              <a:t>of electrons through </a:t>
            </a:r>
            <a:r>
              <a:rPr lang="en-US" sz="2400" dirty="0" smtClean="0"/>
              <a:t>conductor </a:t>
            </a:r>
            <a:r>
              <a:rPr lang="en-US" sz="2400" dirty="0"/>
              <a:t>is measured in ohms.</a:t>
            </a:r>
          </a:p>
        </p:txBody>
      </p:sp>
      <p:pic>
        <p:nvPicPr>
          <p:cNvPr id="4" name="Picture 3" descr="A figure illustrates the resistance to the flow of electrons. The figure shows the wire of a conductor and voltage pushing the electrons to the right through the wire. A hand that resembles resistance provides resistance to the flow of current."/>
          <p:cNvPicPr>
            <a:picLocks noChangeAspect="1"/>
          </p:cNvPicPr>
          <p:nvPr/>
        </p:nvPicPr>
        <p:blipFill rotWithShape="1">
          <a:blip r:embed="rId2">
            <a:extLst>
              <a:ext uri="{28A0092B-C50C-407E-A947-70E740481C1C}">
                <a14:useLocalDpi xmlns:a14="http://schemas.microsoft.com/office/drawing/2010/main" val="0"/>
              </a:ext>
            </a:extLst>
          </a:blip>
          <a:srcRect l="51340" t="40524" r="10478" b="47668"/>
          <a:stretch/>
        </p:blipFill>
        <p:spPr>
          <a:xfrm>
            <a:off x="1" y="2057399"/>
            <a:ext cx="9144000" cy="3528675"/>
          </a:xfrm>
          <a:prstGeom prst="rect">
            <a:avLst/>
          </a:prstGeom>
        </p:spPr>
      </p:pic>
    </p:spTree>
    <p:extLst>
      <p:ext uri="{BB962C8B-B14F-4D97-AF65-F5344CB8AC3E}">
        <p14:creationId xmlns:p14="http://schemas.microsoft.com/office/powerpoint/2010/main" val="2272510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CIRCUITS</a:t>
            </a:r>
            <a:endParaRPr lang="en-US" dirty="0"/>
          </a:p>
        </p:txBody>
      </p:sp>
      <p:sp>
        <p:nvSpPr>
          <p:cNvPr id="3" name="Content Placeholder 2"/>
          <p:cNvSpPr>
            <a:spLocks noGrp="1"/>
          </p:cNvSpPr>
          <p:nvPr>
            <p:ph idx="1"/>
          </p:nvPr>
        </p:nvSpPr>
        <p:spPr>
          <a:xfrm>
            <a:off x="457200" y="1600200"/>
            <a:ext cx="8763000" cy="4525963"/>
          </a:xfrm>
        </p:spPr>
        <p:txBody>
          <a:bodyPr/>
          <a:lstStyle/>
          <a:p>
            <a:r>
              <a:rPr lang="en-US" sz="3200" b="1" dirty="0" smtClean="0">
                <a:solidFill>
                  <a:srgbClr val="0000FF"/>
                </a:solidFill>
              </a:rPr>
              <a:t>All Complete Electrical Circuits Have: </a:t>
            </a:r>
          </a:p>
          <a:p>
            <a:pPr lvl="1"/>
            <a:r>
              <a:rPr lang="en-US" dirty="0" smtClean="0"/>
              <a:t>Power source, circuit protection device</a:t>
            </a:r>
          </a:p>
          <a:p>
            <a:pPr lvl="1"/>
            <a:r>
              <a:rPr lang="en-US" dirty="0" smtClean="0"/>
              <a:t>Power-side wire or path, an electrical load</a:t>
            </a:r>
          </a:p>
          <a:p>
            <a:pPr lvl="1"/>
            <a:r>
              <a:rPr lang="en-US" dirty="0" smtClean="0"/>
              <a:t>Ground return path &amp; Switch or control device.</a:t>
            </a:r>
          </a:p>
          <a:p>
            <a:pPr lvl="2"/>
            <a:r>
              <a:rPr lang="en-US" dirty="0" smtClean="0"/>
              <a:t>Circuit testers include test lights and fused jumper leads.</a:t>
            </a:r>
            <a:endParaRPr lang="en-US" dirty="0"/>
          </a:p>
        </p:txBody>
      </p:sp>
      <p:pic>
        <p:nvPicPr>
          <p:cNvPr id="4" name="Picture 3" descr="A figure shows the return path of an electrical circuit.&#10;The figure shows the positive terminal of a battery connected to a light bulb, which in turn is connected to a ground connection. The negative terminal of the battery is connected to a ground connection. The ground connection is connected to body sheet metal of engine block or any other electrical conductor."/>
          <p:cNvPicPr>
            <a:picLocks noChangeAspect="1"/>
          </p:cNvPicPr>
          <p:nvPr/>
        </p:nvPicPr>
        <p:blipFill>
          <a:blip r:embed="rId2"/>
          <a:stretch>
            <a:fillRect/>
          </a:stretch>
        </p:blipFill>
        <p:spPr>
          <a:xfrm>
            <a:off x="4495800" y="3718554"/>
            <a:ext cx="4343777" cy="2658087"/>
          </a:xfrm>
          <a:prstGeom prst="rect">
            <a:avLst/>
          </a:prstGeom>
        </p:spPr>
      </p:pic>
    </p:spTree>
    <p:extLst>
      <p:ext uri="{BB962C8B-B14F-4D97-AF65-F5344CB8AC3E}">
        <p14:creationId xmlns:p14="http://schemas.microsoft.com/office/powerpoint/2010/main" val="3158701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17–16 The return path back to the battery can be any electrical conductor, such as a copper wire or the metal frame or body of the vehicle</a:t>
            </a:r>
            <a:endParaRPr lang="en-US" sz="2000" dirty="0"/>
          </a:p>
        </p:txBody>
      </p:sp>
      <p:pic>
        <p:nvPicPr>
          <p:cNvPr id="25603" name="Picture 1" descr="A figure shows the return path of an electrical circuit.&#10;The figure shows the positive terminal of a battery connected to a light bulb, which in turn is connected to a ground connection. The negative terminal of the battery is connected to a ground connection. The ground connection is connected to body sheet metal of engine block or any other electrical conductor."/>
          <p:cNvPicPr>
            <a:picLocks noChangeAspect="1"/>
          </p:cNvPicPr>
          <p:nvPr/>
        </p:nvPicPr>
        <p:blipFill>
          <a:blip r:embed="rId2">
            <a:extLst>
              <a:ext uri="{28A0092B-C50C-407E-A947-70E740481C1C}">
                <a14:useLocalDpi xmlns:a14="http://schemas.microsoft.com/office/drawing/2010/main" val="0"/>
              </a:ext>
            </a:extLst>
          </a:blip>
          <a:srcRect l="10254" t="65433" r="52464" b="16296"/>
          <a:stretch>
            <a:fillRect/>
          </a:stretch>
        </p:blipFill>
        <p:spPr bwMode="auto">
          <a:xfrm>
            <a:off x="228600" y="933450"/>
            <a:ext cx="8686800"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595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LEARNING OBJECTIVES </a:t>
            </a:r>
            <a:r>
              <a:rPr lang="en-US" dirty="0" smtClean="0"/>
              <a:t>(2 of 2)</a:t>
            </a:r>
            <a:endParaRPr lang="en-US" dirty="0"/>
          </a:p>
        </p:txBody>
      </p:sp>
      <p:sp>
        <p:nvSpPr>
          <p:cNvPr id="24579" name="Content Placeholder 2"/>
          <p:cNvSpPr>
            <a:spLocks noGrp="1"/>
          </p:cNvSpPr>
          <p:nvPr>
            <p:ph idx="1"/>
          </p:nvPr>
        </p:nvSpPr>
        <p:spPr>
          <a:xfrm>
            <a:off x="228600" y="1600200"/>
            <a:ext cx="8686800" cy="4525963"/>
          </a:xfrm>
        </p:spPr>
        <p:txBody>
          <a:bodyPr/>
          <a:lstStyle/>
          <a:p>
            <a:pPr marL="0" indent="0">
              <a:buNone/>
            </a:pPr>
            <a:r>
              <a:rPr lang="en-US" b="1" dirty="0">
                <a:solidFill>
                  <a:srgbClr val="005A70"/>
                </a:solidFill>
              </a:rPr>
              <a:t>17.5 </a:t>
            </a:r>
            <a:r>
              <a:rPr lang="en-US" dirty="0"/>
              <a:t>List the parts of a complete circuit. </a:t>
            </a:r>
          </a:p>
          <a:p>
            <a:pPr marL="0" indent="0">
              <a:buNone/>
            </a:pPr>
            <a:r>
              <a:rPr lang="en-US" b="1" dirty="0" smtClean="0">
                <a:solidFill>
                  <a:srgbClr val="005A70"/>
                </a:solidFill>
              </a:rPr>
              <a:t>17.6 </a:t>
            </a:r>
            <a:r>
              <a:rPr lang="en-US" dirty="0" smtClean="0"/>
              <a:t>Discuss </a:t>
            </a:r>
            <a:r>
              <a:rPr lang="en-US" dirty="0"/>
              <a:t>the types of electrical circuit faults. </a:t>
            </a:r>
          </a:p>
          <a:p>
            <a:pPr marL="0" indent="0">
              <a:buNone/>
            </a:pPr>
            <a:r>
              <a:rPr lang="en-US" b="1" dirty="0" smtClean="0">
                <a:solidFill>
                  <a:srgbClr val="005A70"/>
                </a:solidFill>
              </a:rPr>
              <a:t>17.7 </a:t>
            </a:r>
            <a:r>
              <a:rPr lang="en-US" dirty="0" smtClean="0"/>
              <a:t>Explain </a:t>
            </a:r>
            <a:r>
              <a:rPr lang="en-US" dirty="0"/>
              <a:t>how to detect and measure electrical voltage, current, and resistance. </a:t>
            </a:r>
            <a:endParaRPr lang="en-US" dirty="0" smtClean="0"/>
          </a:p>
          <a:p>
            <a:pPr marL="0" indent="0">
              <a:buNone/>
            </a:pPr>
            <a:r>
              <a:rPr lang="en-US" b="1" dirty="0" smtClean="0">
                <a:solidFill>
                  <a:srgbClr val="005A70"/>
                </a:solidFill>
              </a:rPr>
              <a:t>17.8 </a:t>
            </a:r>
            <a:r>
              <a:rPr lang="en-US" dirty="0" smtClean="0"/>
              <a:t>Discuss </a:t>
            </a:r>
            <a:r>
              <a:rPr lang="en-US" dirty="0"/>
              <a:t>the purpose of terminals, connectors, relays, and switches.  </a:t>
            </a:r>
          </a:p>
          <a:p>
            <a:pPr marL="0" indent="0">
              <a:buNone/>
            </a:pPr>
            <a:r>
              <a:rPr lang="en-US" b="1" dirty="0" smtClean="0">
                <a:solidFill>
                  <a:srgbClr val="005A70"/>
                </a:solidFill>
              </a:rPr>
              <a:t>17.9 </a:t>
            </a:r>
            <a:r>
              <a:rPr lang="en-US" dirty="0" smtClean="0"/>
              <a:t>Explain </a:t>
            </a:r>
            <a:r>
              <a:rPr lang="en-US" dirty="0"/>
              <a:t>the operation of speed sensors and throttle position (TP) sensors.</a:t>
            </a:r>
          </a:p>
          <a:p>
            <a:pPr marL="0" indent="0">
              <a:buNone/>
            </a:pPr>
            <a:endParaRPr lang="en-US" dirty="0"/>
          </a:p>
        </p:txBody>
      </p:sp>
    </p:spTree>
    <p:extLst>
      <p:ext uri="{BB962C8B-B14F-4D97-AF65-F5344CB8AC3E}">
        <p14:creationId xmlns:p14="http://schemas.microsoft.com/office/powerpoint/2010/main" val="32458996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dirty="0"/>
              <a:t>FIGURE 17–17 </a:t>
            </a:r>
            <a:r>
              <a:rPr lang="en-US" dirty="0" smtClean="0"/>
              <a:t>electrical </a:t>
            </a:r>
            <a:r>
              <a:rPr lang="en-US" dirty="0"/>
              <a:t>switch opens </a:t>
            </a:r>
            <a:r>
              <a:rPr lang="en-US" dirty="0" smtClean="0"/>
              <a:t>circuit </a:t>
            </a:r>
            <a:r>
              <a:rPr lang="en-US" dirty="0"/>
              <a:t>and </a:t>
            </a:r>
            <a:r>
              <a:rPr lang="en-US" dirty="0" smtClean="0"/>
              <a:t>no current </a:t>
            </a:r>
            <a:r>
              <a:rPr lang="en-US" dirty="0"/>
              <a:t>flows. The switch could also be on the return (ground</a:t>
            </a:r>
            <a:r>
              <a:rPr lang="en-US" dirty="0" smtClean="0"/>
              <a:t>) path </a:t>
            </a:r>
            <a:r>
              <a:rPr lang="en-US" dirty="0"/>
              <a:t>wire.</a:t>
            </a:r>
          </a:p>
        </p:txBody>
      </p:sp>
      <p:pic>
        <p:nvPicPr>
          <p:cNvPr id="3" name="Picture 2" descr="A figure shows an electrical circuit with a switch.&#10;The circuit shows the positive terminal of a battery connected to a light bulb through a switch. The light bulb is connected to the negative terminal of the battery. When the switch is open, no current flows."/>
          <p:cNvPicPr>
            <a:picLocks noChangeAspect="1"/>
          </p:cNvPicPr>
          <p:nvPr/>
        </p:nvPicPr>
        <p:blipFill>
          <a:blip r:embed="rId2"/>
          <a:stretch>
            <a:fillRect/>
          </a:stretch>
        </p:blipFill>
        <p:spPr>
          <a:xfrm>
            <a:off x="1142566" y="1447800"/>
            <a:ext cx="6218787" cy="4800600"/>
          </a:xfrm>
          <a:prstGeom prst="rect">
            <a:avLst/>
          </a:prstGeom>
        </p:spPr>
      </p:pic>
    </p:spTree>
    <p:extLst>
      <p:ext uri="{BB962C8B-B14F-4D97-AF65-F5344CB8AC3E}">
        <p14:creationId xmlns:p14="http://schemas.microsoft.com/office/powerpoint/2010/main" val="167607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SCHEMATICS (1 OF 2)</a:t>
            </a:r>
            <a:endParaRPr lang="en-US" dirty="0"/>
          </a:p>
        </p:txBody>
      </p:sp>
      <p:sp>
        <p:nvSpPr>
          <p:cNvPr id="3" name="Content Placeholder 2"/>
          <p:cNvSpPr>
            <a:spLocks noGrp="1"/>
          </p:cNvSpPr>
          <p:nvPr>
            <p:ph idx="1"/>
          </p:nvPr>
        </p:nvSpPr>
        <p:spPr/>
        <p:txBody>
          <a:bodyPr/>
          <a:lstStyle/>
          <a:p>
            <a:r>
              <a:rPr lang="en-US" b="1" dirty="0">
                <a:solidFill>
                  <a:srgbClr val="0000FF"/>
                </a:solidFill>
              </a:rPr>
              <a:t>All </a:t>
            </a:r>
            <a:r>
              <a:rPr lang="en-US" b="1" dirty="0" smtClean="0">
                <a:solidFill>
                  <a:srgbClr val="0000FF"/>
                </a:solidFill>
              </a:rPr>
              <a:t>circuit schematics </a:t>
            </a:r>
            <a:r>
              <a:rPr lang="en-US" b="1" dirty="0">
                <a:solidFill>
                  <a:srgbClr val="0000FF"/>
                </a:solidFill>
              </a:rPr>
              <a:t>or diagrams include</a:t>
            </a:r>
            <a:r>
              <a:rPr lang="en-US" dirty="0"/>
              <a:t>:</a:t>
            </a:r>
          </a:p>
          <a:p>
            <a:pPr lvl="1"/>
            <a:r>
              <a:rPr lang="en-US" dirty="0" smtClean="0"/>
              <a:t>Power</a:t>
            </a:r>
            <a:r>
              <a:rPr lang="en-US" dirty="0"/>
              <a:t>-side wiring of the circuit</a:t>
            </a:r>
          </a:p>
          <a:p>
            <a:pPr lvl="1"/>
            <a:r>
              <a:rPr lang="en-US" dirty="0" smtClean="0"/>
              <a:t>All </a:t>
            </a:r>
            <a:r>
              <a:rPr lang="en-US" dirty="0"/>
              <a:t>splices</a:t>
            </a:r>
          </a:p>
          <a:p>
            <a:pPr lvl="1"/>
            <a:r>
              <a:rPr lang="en-US" dirty="0" smtClean="0"/>
              <a:t>Connectors</a:t>
            </a:r>
            <a:endParaRPr lang="en-US" dirty="0"/>
          </a:p>
          <a:p>
            <a:pPr lvl="1"/>
            <a:r>
              <a:rPr lang="en-US" dirty="0" smtClean="0"/>
              <a:t>Wire </a:t>
            </a:r>
            <a:r>
              <a:rPr lang="en-US" dirty="0"/>
              <a:t>size</a:t>
            </a:r>
          </a:p>
          <a:p>
            <a:pPr lvl="1"/>
            <a:r>
              <a:rPr lang="en-US" dirty="0" smtClean="0"/>
              <a:t>Wire </a:t>
            </a:r>
            <a:r>
              <a:rPr lang="en-US" dirty="0"/>
              <a:t>color</a:t>
            </a:r>
          </a:p>
          <a:p>
            <a:pPr lvl="1"/>
            <a:r>
              <a:rPr lang="en-US" dirty="0" smtClean="0"/>
              <a:t>Trace </a:t>
            </a:r>
            <a:r>
              <a:rPr lang="en-US" dirty="0"/>
              <a:t>color (if any)</a:t>
            </a:r>
          </a:p>
          <a:p>
            <a:pPr lvl="1"/>
            <a:r>
              <a:rPr lang="en-US" dirty="0" smtClean="0"/>
              <a:t>Circuit </a:t>
            </a:r>
            <a:r>
              <a:rPr lang="en-US" dirty="0"/>
              <a:t>number</a:t>
            </a:r>
          </a:p>
          <a:p>
            <a:pPr lvl="1"/>
            <a:r>
              <a:rPr lang="en-US" dirty="0" smtClean="0"/>
              <a:t>Electrical components</a:t>
            </a:r>
            <a:endParaRPr lang="en-US" dirty="0"/>
          </a:p>
        </p:txBody>
      </p:sp>
      <p:pic>
        <p:nvPicPr>
          <p:cNvPr id="4" name="Picture 3" descr="A figure shows “ELECTRICAL SCHEMATICS”&#10;The figure shows symbols for the following: &#10;battery: represented by a collection of long and short parallel lines with the positive symbol on the left and negative symbol on the right.&#10;ground: represented by a vertical line ending with alternate long and short horizontal lines at the bottom or by a vertical line with three vertical line placed at the bottom represented by the letter E facing downward.&#10;fuse: represented by two points connected by the letter S placed horizontally.&#10;circuit breaker: represented by two points connected together by a small hump.&#10;resistor: represented by zig-zag lines on a horizontal line.&#10;variable resistor: represented by zig-zag lines on a horizontal line. An upward-sloping arrow points to the right through the zig-zag lines.&#10;variable resistor (potentiometer): represented by zig-zag lines on a horizontal line. An L-shape arrow points to the the zig-zag lines from below.&#10;bulb (lamp): represented by a looped wire inside a circle&#10;dual filament bulb: represented by a non-uniform looped wire inside a circle&#10;male terminal: represented by a horizontal arrow pointing towards right.&#10;female terminal: represented by a horizontal line ending with a V-shape on the left side.&#10;connector: represented by a horizontal line with two arrows pointing right in the middle.&#10;splice: represented by a long horizontal line with a dot in the middle and a small vertical line passing through the dot.&#10;wires not electronically connected: represented by a horizontal line with a semi circle in the middle and a small vertical line passing through it.&#10;coil winding: represented by a horizontal line with three loops in the middle.&#10;coil with steel laminations: represented by a horizontal line with three loops in the middle with two underlines.&#10;diode: represented by a right facing arrow pointing at a vertical line.&#10;zener diode: represented by a right facing arrow pointing at a zig zag vertical line.&#10;light emitting diode (LED): represented by a right facing arrow pointing at a vertical line inside a circle. An inverted letter S with flat ends is placed at the top right of the circle.&#10;capacitor: represented by two parallel lines separated from each other with a flat line or two parallel lines separated from each other with a curved line&#10;motor: represented by bushes on either side of a circle with a horizontal line passing through it.&#10;case grounded: is represented by a rectangular box with a long and short line at the bottom or a dashed rectangle placed vertically with three vertical line placed at the bottom represented by the letter E facing downward.&#10;solid box represents entire component: represented by a rectangular box&#10;dashed line represents portion (part) of a component: represented by a rectangular dashed box&#10;normally open (N O.) relay: represented by a rectangular box. Within the box a horizontal line with three loops in the middle and another line broke into two one ending with an arrow pointing upwards and the other starting with a dot.&#10;normally closed (N.C.) relay: represented by a rectangular box. Within the box a horizontal line with three loops in the middle and another line broken into two, one ending with an arrow pointing toward the starting dot of the other line.&#10;delta windings: represented by a triangle with sides as lines with three loops in the middle and two small concentric circles as the corners.&#10;Wye (Y) windings: represented by a Y shape in which the V shape and the vertical line have three loops in the middle and two small concentric circles on the tips."/>
          <p:cNvPicPr>
            <a:picLocks noChangeAspect="1"/>
          </p:cNvPicPr>
          <p:nvPr/>
        </p:nvPicPr>
        <p:blipFill>
          <a:blip r:embed="rId2"/>
          <a:stretch>
            <a:fillRect/>
          </a:stretch>
        </p:blipFill>
        <p:spPr>
          <a:xfrm>
            <a:off x="5715000" y="2057400"/>
            <a:ext cx="2852046" cy="4180607"/>
          </a:xfrm>
          <a:prstGeom prst="rect">
            <a:avLst/>
          </a:prstGeom>
        </p:spPr>
      </p:pic>
    </p:spTree>
    <p:extLst>
      <p:ext uri="{BB962C8B-B14F-4D97-AF65-F5344CB8AC3E}">
        <p14:creationId xmlns:p14="http://schemas.microsoft.com/office/powerpoint/2010/main" val="174364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SCHEMATICS (2 OF 2)</a:t>
            </a:r>
            <a:endParaRPr lang="en-US" dirty="0"/>
          </a:p>
        </p:txBody>
      </p:sp>
      <p:sp>
        <p:nvSpPr>
          <p:cNvPr id="3" name="Content Placeholder 2"/>
          <p:cNvSpPr>
            <a:spLocks noGrp="1"/>
          </p:cNvSpPr>
          <p:nvPr>
            <p:ph idx="1"/>
          </p:nvPr>
        </p:nvSpPr>
        <p:spPr>
          <a:xfrm>
            <a:off x="228600" y="1447800"/>
            <a:ext cx="8686800" cy="4953000"/>
          </a:xfrm>
        </p:spPr>
        <p:txBody>
          <a:bodyPr/>
          <a:lstStyle/>
          <a:p>
            <a:pPr>
              <a:spcBef>
                <a:spcPts val="400"/>
              </a:spcBef>
            </a:pPr>
            <a:r>
              <a:rPr lang="en-US" b="1" dirty="0">
                <a:solidFill>
                  <a:srgbClr val="0000FF"/>
                </a:solidFill>
              </a:rPr>
              <a:t>All circuit schematics or diagrams include</a:t>
            </a:r>
            <a:r>
              <a:rPr lang="en-US" dirty="0"/>
              <a:t>:</a:t>
            </a:r>
          </a:p>
          <a:p>
            <a:pPr lvl="1">
              <a:spcBef>
                <a:spcPts val="400"/>
              </a:spcBef>
            </a:pPr>
            <a:r>
              <a:rPr lang="en-US" dirty="0" smtClean="0"/>
              <a:t>Ground </a:t>
            </a:r>
            <a:r>
              <a:rPr lang="en-US" dirty="0"/>
              <a:t>return paths</a:t>
            </a:r>
          </a:p>
          <a:p>
            <a:pPr lvl="1">
              <a:spcBef>
                <a:spcPts val="400"/>
              </a:spcBef>
            </a:pPr>
            <a:r>
              <a:rPr lang="en-US" dirty="0"/>
              <a:t>Fuses and switches</a:t>
            </a:r>
          </a:p>
          <a:p>
            <a:pPr>
              <a:spcBef>
                <a:spcPts val="400"/>
              </a:spcBef>
            </a:pPr>
            <a:r>
              <a:rPr lang="en-US" b="1" dirty="0">
                <a:solidFill>
                  <a:srgbClr val="0000FF"/>
                </a:solidFill>
              </a:rPr>
              <a:t>Circuit information</a:t>
            </a:r>
          </a:p>
          <a:p>
            <a:pPr>
              <a:spcBef>
                <a:spcPts val="400"/>
              </a:spcBef>
            </a:pPr>
            <a:r>
              <a:rPr lang="en-US" b="1" dirty="0">
                <a:solidFill>
                  <a:srgbClr val="0000FF"/>
                </a:solidFill>
              </a:rPr>
              <a:t>Wire size</a:t>
            </a:r>
          </a:p>
          <a:p>
            <a:pPr>
              <a:spcBef>
                <a:spcPts val="400"/>
              </a:spcBef>
            </a:pPr>
            <a:r>
              <a:rPr lang="en-US" b="1" dirty="0">
                <a:solidFill>
                  <a:srgbClr val="0000FF"/>
                </a:solidFill>
              </a:rPr>
              <a:t>Open circuits</a:t>
            </a:r>
          </a:p>
          <a:p>
            <a:pPr>
              <a:spcBef>
                <a:spcPts val="400"/>
              </a:spcBef>
            </a:pPr>
            <a:r>
              <a:rPr lang="en-US" b="1" dirty="0">
                <a:solidFill>
                  <a:srgbClr val="0000FF"/>
                </a:solidFill>
              </a:rPr>
              <a:t>Short-to-voltage</a:t>
            </a:r>
          </a:p>
          <a:p>
            <a:pPr>
              <a:spcBef>
                <a:spcPts val="400"/>
              </a:spcBef>
            </a:pPr>
            <a:r>
              <a:rPr lang="en-US" b="1" dirty="0">
                <a:solidFill>
                  <a:srgbClr val="0000FF"/>
                </a:solidFill>
              </a:rPr>
              <a:t>Short-to-ground</a:t>
            </a:r>
          </a:p>
          <a:p>
            <a:pPr>
              <a:spcBef>
                <a:spcPts val="400"/>
              </a:spcBef>
            </a:pPr>
            <a:r>
              <a:rPr lang="en-US" b="1" dirty="0">
                <a:solidFill>
                  <a:srgbClr val="0000FF"/>
                </a:solidFill>
              </a:rPr>
              <a:t>High </a:t>
            </a:r>
            <a:r>
              <a:rPr lang="en-US" b="1" dirty="0" smtClean="0">
                <a:solidFill>
                  <a:srgbClr val="0000FF"/>
                </a:solidFill>
              </a:rPr>
              <a:t>resistance</a:t>
            </a:r>
            <a:endParaRPr lang="en-US" b="1" dirty="0">
              <a:solidFill>
                <a:srgbClr val="0000FF"/>
              </a:solidFill>
            </a:endParaRPr>
          </a:p>
        </p:txBody>
      </p:sp>
      <p:pic>
        <p:nvPicPr>
          <p:cNvPr id="4" name="Picture 3" descr="A figure shows “ELECTRICAL SCHEMATICS”&#10;The figure shows symbols for the following: positive: &#10;negative: &#10;battery: represented by a collection of long and short parallel lines with the positive symbol on the left and negative symbol on the right.&#10;ground: represented by a vertical line ending with alternate long and short horizontal lines at the bottom or by a vertical line with three vertical line placed at the bottom represented by the letter E facing downward.&#10;fuse: represented by two points connected by the letter S placed horizontally.&#10;circuit breaker: represented by two points connected together by a small hump.&#10;resistor: represented by zig-zag lines on a horizontal line.&#10;variable resistor: represented by zig-zag lines on a horizontal line. An upward-sloping arrow points to the right through the zig-zag lines.&#10;variable resistor (potentiometer): represented by zig-zag lines on a horizontal line. An L-shape arrow points to the the zig-zag lines from below.&#10;bulb (lamp): represented by a looped wire inside a circle&#10;dual filament bulb: represented by a non-uniform looped wire inside a circle&#10;male terminal: represented by a horizontal arrow pointing towards right.&#10;female terminal: represented by a horizontal line ending with a V-shape on the left side.&#10;connector: represented by a horizontal line with two arrows pointing right in the middle.&#10;splice: represented by a long horizontal line with a dot in the middle and a small vertical line passing through the dot.&#10;wires not electronically connected: represented by a horizontal line with a semi circle in the middle and a small vertical line passing through it.&#10;coil winding: represented by a horizontal line with three loops in the middle.&#10;coil with steel laminations: represented by a horizontal line with three loops in the middle with two underlines.&#10;diode: represented by a right facing arrow pointing at a vertical line.&#10;zener diode: represented by a right facing arrow pointing at a zig zag vertical line.&#10;light emitting diode (LED): represented by a right facing arrow pointing at a vertical line inside a circle. An inverted letter S with flat ends is placed at the top right of the circle.&#10;capacitor: represented by two parallel lines separated from each other with a flat line or two parallel lines separated from each other with a curved line&#10;motor: represented by bushes on either side of a circle with a horizontal line passing through it.&#10;case grounded: is represented by a rectangular box with a long and short line at the bottom or a dashed rectangle placed vertically with three vertical line placed at the bottom represented by the letter E facing downward.&#10;solid box represents entire component: represented by a rectangular box&#10;dashed line represents portion (part) of a component: represented by a rectangular dashed box&#10;normally open (N O.) relay: represented by a rectangular box. Within the box a horizontal line with three loops in the middle and another line broke into two one ending with an arrow pointing upwards and the other starting with a dot.&#10;normally closed (N.C.) relay: represented by a rectangular box. Within the box a horizontal line with three loops in the middle and another line broke into two one ending with an arrow pointing towards the starting dot of the other line.&#10;delta windings: represented by a triangle with sides as lines with three loops in the middle and two small concentric circles as the corners.&#10;Wye (Y) windings: represented by a Y shape in which the V shape and the vertical line have three loops in the middle and two small concentric circles on the tips."/>
          <p:cNvPicPr>
            <a:picLocks noChangeAspect="1"/>
          </p:cNvPicPr>
          <p:nvPr/>
        </p:nvPicPr>
        <p:blipFill>
          <a:blip r:embed="rId2"/>
          <a:stretch>
            <a:fillRect/>
          </a:stretch>
        </p:blipFill>
        <p:spPr>
          <a:xfrm>
            <a:off x="5638800" y="2057400"/>
            <a:ext cx="2837835" cy="4159776"/>
          </a:xfrm>
          <a:prstGeom prst="rect">
            <a:avLst/>
          </a:prstGeom>
        </p:spPr>
      </p:pic>
    </p:spTree>
    <p:extLst>
      <p:ext uri="{BB962C8B-B14F-4D97-AF65-F5344CB8AC3E}">
        <p14:creationId xmlns:p14="http://schemas.microsoft.com/office/powerpoint/2010/main" val="3329430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a:t>
            </a:r>
            <a:r>
              <a:rPr lang="en-US" sz="2000" dirty="0" smtClean="0"/>
              <a:t>17–18 </a:t>
            </a:r>
            <a:r>
              <a:rPr lang="en-US" sz="2000" dirty="0"/>
              <a:t>The center wire is a solid color wire, </a:t>
            </a:r>
            <a:r>
              <a:rPr lang="en-US" sz="2000" dirty="0" smtClean="0"/>
              <a:t>meaning that </a:t>
            </a:r>
            <a:r>
              <a:rPr lang="en-US" sz="2000" dirty="0"/>
              <a:t>the wire has no other identifying tracer or stripe color. </a:t>
            </a:r>
            <a:r>
              <a:rPr lang="en-US" sz="2000" dirty="0" smtClean="0"/>
              <a:t>The two </a:t>
            </a:r>
            <a:r>
              <a:rPr lang="en-US" sz="2000" dirty="0"/>
              <a:t>end wires could be labeled “BLU/WHT,” indicating a </a:t>
            </a:r>
            <a:r>
              <a:rPr lang="en-US" sz="2000" dirty="0" smtClean="0"/>
              <a:t>blue wire </a:t>
            </a:r>
            <a:r>
              <a:rPr lang="en-US" sz="2000" dirty="0"/>
              <a:t>with a white tracer or stripe.</a:t>
            </a:r>
          </a:p>
        </p:txBody>
      </p:sp>
      <p:pic>
        <p:nvPicPr>
          <p:cNvPr id="4" name="Picture 3" descr="A photo shows three copper wires that illustrates circuit information. &#10;The photo shows the following:&#10;• The wire on the left is blue in color and has a white stripe, the middle wire is a solid blue color wire, and the wire on the right is blue in color with dashed white stripes. The wires on the left and right ends can be labeled “BLU slash WHT,” indicating a blue wire with a white tracer or stripe."/>
          <p:cNvPicPr>
            <a:picLocks noChangeAspect="1"/>
          </p:cNvPicPr>
          <p:nvPr/>
        </p:nvPicPr>
        <p:blipFill rotWithShape="1">
          <a:blip r:embed="rId2">
            <a:extLst>
              <a:ext uri="{28A0092B-C50C-407E-A947-70E740481C1C}">
                <a14:useLocalDpi xmlns:a14="http://schemas.microsoft.com/office/drawing/2010/main" val="0"/>
              </a:ext>
            </a:extLst>
          </a:blip>
          <a:srcRect l="13158" t="7783" r="49665" b="81908"/>
          <a:stretch/>
        </p:blipFill>
        <p:spPr>
          <a:xfrm>
            <a:off x="152400" y="2209800"/>
            <a:ext cx="8665951" cy="2998691"/>
          </a:xfrm>
          <a:prstGeom prst="rect">
            <a:avLst/>
          </a:prstGeom>
        </p:spPr>
      </p:pic>
    </p:spTree>
    <p:extLst>
      <p:ext uri="{BB962C8B-B14F-4D97-AF65-F5344CB8AC3E}">
        <p14:creationId xmlns:p14="http://schemas.microsoft.com/office/powerpoint/2010/main" val="755897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17–19 </a:t>
            </a:r>
            <a:r>
              <a:rPr lang="en-US" sz="2400" dirty="0" smtClean="0"/>
              <a:t>Typical </a:t>
            </a:r>
            <a:r>
              <a:rPr lang="en-US" sz="2400" dirty="0"/>
              <a:t>section of a wiring diagram. Notice</a:t>
            </a:r>
            <a:br>
              <a:rPr lang="en-US" sz="2400" dirty="0"/>
            </a:br>
            <a:r>
              <a:rPr lang="en-US" sz="2400" dirty="0"/>
              <a:t>that the wire color changes at connection C210. The “0.8”</a:t>
            </a:r>
            <a:br>
              <a:rPr lang="en-US" sz="2400" dirty="0"/>
            </a:br>
            <a:r>
              <a:rPr lang="en-US" sz="2400" dirty="0"/>
              <a:t>represents the metric wire size in square millimeters.</a:t>
            </a:r>
          </a:p>
        </p:txBody>
      </p:sp>
      <p:pic>
        <p:nvPicPr>
          <p:cNvPr id="4" name="Picture 3" descr="A figure shows typical section of a wiring diagram.&#10;The circuit shows a purple wire with a size of 0.8 square millimeters that is connected to a white wire with a size of 0.8 square millimeters through a connection C-210. The purple wire is labeled 0.8 PPL and the white wire is labeled 0.8 PPL slash WHT. The wire is then connected to a RH rear marker light, which in turn connects to a black ground wire with a size of 0.8 square millimeters and is labeled 0.8 BLK."/>
          <p:cNvPicPr>
            <a:picLocks noChangeAspect="1"/>
          </p:cNvPicPr>
          <p:nvPr/>
        </p:nvPicPr>
        <p:blipFill>
          <a:blip r:embed="rId2"/>
          <a:stretch>
            <a:fillRect/>
          </a:stretch>
        </p:blipFill>
        <p:spPr>
          <a:xfrm>
            <a:off x="457200" y="1676400"/>
            <a:ext cx="8229602" cy="4114800"/>
          </a:xfrm>
          <a:prstGeom prst="rect">
            <a:avLst/>
          </a:prstGeom>
        </p:spPr>
      </p:pic>
    </p:spTree>
    <p:extLst>
      <p:ext uri="{BB962C8B-B14F-4D97-AF65-F5344CB8AC3E}">
        <p14:creationId xmlns:p14="http://schemas.microsoft.com/office/powerpoint/2010/main" val="43601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915400" cy="1097280"/>
          </a:xfrm>
        </p:spPr>
        <p:txBody>
          <a:bodyPr/>
          <a:lstStyle/>
          <a:p>
            <a:r>
              <a:rPr lang="en-US" sz="1800" dirty="0"/>
              <a:t>FIGURE 17–20 </a:t>
            </a:r>
            <a:r>
              <a:rPr lang="en-US" sz="1800" dirty="0" smtClean="0"/>
              <a:t>Electrical </a:t>
            </a:r>
            <a:r>
              <a:rPr lang="en-US" sz="1800" dirty="0"/>
              <a:t>and electronic symbols used in automotive wiring and circuit diagrams. Both the </a:t>
            </a:r>
            <a:r>
              <a:rPr lang="en-US" sz="1800" dirty="0" smtClean="0"/>
              <a:t>conventional and </a:t>
            </a:r>
            <a:r>
              <a:rPr lang="en-US" sz="1800" dirty="0"/>
              <a:t>the global symbols are shown side-by-side to make reading schematics easier. The global symbols are used by many </a:t>
            </a:r>
            <a:r>
              <a:rPr lang="en-US" sz="1800" dirty="0" smtClean="0"/>
              <a:t>vehicle manufacturers</a:t>
            </a:r>
            <a:r>
              <a:rPr lang="en-US" sz="1800" dirty="0"/>
              <a:t>.</a:t>
            </a:r>
          </a:p>
        </p:txBody>
      </p:sp>
      <p:pic>
        <p:nvPicPr>
          <p:cNvPr id="2050" name="Picture 2" descr="A figure shows conventional and global symbols of typical electrical and electronic symbols used in automotive wiring and circuit diagrams.&#10;The figure shows the following symbols:&#10;• Battery:&#10;o Conventional symbol is represented by a collection of long and short parallel lines with the positive symbol on the left and negative symbol on the right.&#10;o Global symbol is represented by a two long and short parallel lines placed vertically in a vertical rectangle box with the positive symbol at the top and negative symbol at the bottom.&#10;• Bulb (Lamp):&#10;o Conventional symbol is represented by a looped wire inside a circle.&#10;o Global symbol is represented by an X mark inside a circle.&#10;• Case grounded:&#10;o Conventional symbol is represented by a rectangular box with a long and short line at the bottom.&#10;o Global symbol is represented by a dashed rectangle placed vertically with three vertical line placed at the bottom represented by the letter E facing downward.&#10;• Circuit breaker:&#10;o Conventional symbol is represented by two points connected together by a small hump.&#10;o Global symbol is represented by an X mark on a vertical line with an open switch.&#10;• Diode:&#10;o Conventional symbol is represented by a right facing arrow pointing at a vertical line.&#10;o Global symbol is represented by a downward facing arrow pointing at a horizontal line placed inside a vertical rectangle.&#10;• Dual-filament bulb:&#10;o Conventional symbol is represented by two looped lines connected to each other to form an inverted V shape inside a circle. All the three tips of the line are connected with horizontal lines.&#10;o Global symbol is represented by two X marks placed inside a filleted rectangle with two vertical lines at the top and a single vertical line at the bottom center.&#10;• Fuse:&#10;o Conventional symbol is represented by two points connected by the letter S placed horizontally.&#10;o Global symbol is represented by a vertical rectangle placed between two points on a vertical line. An inverted S is connected to each point to the right with a horizontal line.&#10;• Ground:&#10;o Conventional symbol is represented by a vertical line connected to three parallel lines in descending sizes.&#10;o Global symbol is represented by a vertical line connected to the letter E placed horizontally.&#10;• Light-emitting diode (L E D):&#10;o Conventional symbol is represented by a right facing arrow pointing at a vertical line inside a circle. An inverted letter S with flat ends is placed at the top right of the circle.&#10;o Global symbol is represented by a downward facing arrow pointing at a horizontal line placed inside a circle. Two downward-sloping arrows points to left at the bottom of the circle.&#10;• Resistor:&#10;o Conventional symbol is represented by zig-zag lines on a horizontal line.&#10;o Global symbol is represented by vertical rectangle inside a box with vertical line at both ends of the rectangle.&#10;• Splice:&#10;o Conventional symbol is represented by a vertical line that intersects a horizontal line with a point placed at the intersection.&#10;o  Global symbol is represented by a square with a vertical line running through it and a point placed at the center of the square.&#10;• Variable resistor:&#10;o Conventional symbol is represented by zig-zag lines on a horizontal line. An upward-sloping arrow points to the right through the zig-zag lines.&#10;o Global symbol is represented by vertical rectangle inside a box with vertical line at both ends of the rectangle. An upward-sloping line connected to a vertical line at the left bottom points to the right through the rectan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00200"/>
            <a:ext cx="4000500" cy="464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8384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altLang="en-US" b="1" dirty="0" smtClean="0"/>
              <a:t>Figure </a:t>
            </a:r>
            <a:r>
              <a:rPr lang="en-US" altLang="en-US" dirty="0" smtClean="0"/>
              <a:t>17</a:t>
            </a:r>
            <a:r>
              <a:rPr lang="en-US" altLang="en-US" b="1" dirty="0" smtClean="0"/>
              <a:t>-21  </a:t>
            </a:r>
            <a:r>
              <a:rPr lang="en-US" altLang="en-US" dirty="0" smtClean="0"/>
              <a:t>Examples of common causes of open circuits. Some of these causes are often difficult to find.</a:t>
            </a:r>
          </a:p>
        </p:txBody>
      </p:sp>
      <p:pic>
        <p:nvPicPr>
          <p:cNvPr id="33795" name="Picture 2" descr="A figure shows five examples of common causes of open circuits.&#10;The common causes of open circuits are as follows:&#10;• Broken wire: A figure shows a broken wire of a connector.&#10;• Internally part open: A figure shows the broken winding of a bulb.&#10;• Blown fuse: A figure shows a wire broken inside the fuse.&#10;• Corroded connection: A figure shows a corroded connector of a wire.&#10;• Loose connection: A figure shows a connector loose.&#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600200"/>
            <a:ext cx="535863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311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TYPES OF CIRCUIT FAULTS (1 OF 2)</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Open Circuit </a:t>
            </a:r>
          </a:p>
          <a:p>
            <a:pPr lvl="1"/>
            <a:r>
              <a:rPr lang="en-US" b="1" dirty="0">
                <a:solidFill>
                  <a:srgbClr val="0000FF"/>
                </a:solidFill>
              </a:rPr>
              <a:t>C</a:t>
            </a:r>
            <a:r>
              <a:rPr lang="en-US" b="1" dirty="0" smtClean="0">
                <a:solidFill>
                  <a:srgbClr val="0000FF"/>
                </a:solidFill>
              </a:rPr>
              <a:t>ircuit not complete</a:t>
            </a:r>
            <a:r>
              <a:rPr lang="en-US" dirty="0" smtClean="0"/>
              <a:t>, or lacks continuity</a:t>
            </a:r>
          </a:p>
          <a:p>
            <a:pPr lvl="2"/>
            <a:r>
              <a:rPr lang="en-US" sz="2800" b="1" dirty="0" smtClean="0"/>
              <a:t>Such as a broken wire</a:t>
            </a:r>
          </a:p>
          <a:p>
            <a:r>
              <a:rPr lang="en-US" sz="3200" b="1" dirty="0" smtClean="0">
                <a:solidFill>
                  <a:srgbClr val="0000FF"/>
                </a:solidFill>
              </a:rPr>
              <a:t>SHORT-TO-VOLTAGE </a:t>
            </a:r>
          </a:p>
          <a:p>
            <a:pPr lvl="1"/>
            <a:r>
              <a:rPr lang="en-US" dirty="0" smtClean="0"/>
              <a:t>Power side of one circuit is electrically connected </a:t>
            </a:r>
          </a:p>
          <a:p>
            <a:pPr lvl="1"/>
            <a:r>
              <a:rPr lang="en-US" dirty="0" smtClean="0"/>
              <a:t>TO power side of another circuit</a:t>
            </a:r>
          </a:p>
        </p:txBody>
      </p:sp>
      <p:pic>
        <p:nvPicPr>
          <p:cNvPr id="5" name="Picture 4" descr="A circuit diagram illustrates a short-to-voltage.&#10;The circuit diagram shows the following:&#10;• The positive terminal of the battery is connected to a fuse, which in turn in connected to a pick-off point.&#10;• The pick-off point diverges into two parallel circuits with a switch and a bulb connected in series. The bulbs are grounded to the body of vehicle. The top switch is open, while the bottom switch is closed. &#10;• The negative terminal of the battery is grounded to the body of vehicle.&#10;• A short circuit to the right of the bottom switch connects to the bulb in the top switch and causes both the bulbs to illuminate, even though the top switch is open.&#10;"/>
          <p:cNvPicPr>
            <a:picLocks noChangeAspect="1"/>
          </p:cNvPicPr>
          <p:nvPr/>
        </p:nvPicPr>
        <p:blipFill>
          <a:blip r:embed="rId2"/>
          <a:stretch>
            <a:fillRect/>
          </a:stretch>
        </p:blipFill>
        <p:spPr>
          <a:xfrm>
            <a:off x="5948499" y="4375113"/>
            <a:ext cx="2746539" cy="2005647"/>
          </a:xfrm>
          <a:prstGeom prst="rect">
            <a:avLst/>
          </a:prstGeom>
        </p:spPr>
      </p:pic>
    </p:spTree>
    <p:extLst>
      <p:ext uri="{BB962C8B-B14F-4D97-AF65-F5344CB8AC3E}">
        <p14:creationId xmlns:p14="http://schemas.microsoft.com/office/powerpoint/2010/main" val="3625862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FIGURE 17–22 A short circuit permits electrical current to</a:t>
            </a:r>
            <a:br>
              <a:rPr lang="en-US"/>
            </a:br>
            <a:r>
              <a:rPr lang="en-US"/>
              <a:t>bypass some or all of the resistance in the circuit.</a:t>
            </a:r>
          </a:p>
        </p:txBody>
      </p:sp>
      <p:pic>
        <p:nvPicPr>
          <p:cNvPr id="3" name="Picture 2" descr="A circuit diagram illustrates a short-to-voltage.&#10;The circuit diagram shows the following:&#10;• The positive terminal of the battery is connected to a fuse, which in turn in connected to a pick-off point.&#10;• The pick-off point diverges into two parallel circuits with a switch and a bulb connected in series. The bulbs are grounded to the body of vehicle. The top switch is open, while the bottom switch is closed. &#10;• The negative terminal of the battery is grounded to the body of vehicle.&#10;• A short circuit to the right of the bottom switch connects to the bulb in the top switch and causes both the bulbs to illuminate, even though the top switch is open.&#10;"/>
          <p:cNvPicPr>
            <a:picLocks noChangeAspect="1"/>
          </p:cNvPicPr>
          <p:nvPr/>
        </p:nvPicPr>
        <p:blipFill>
          <a:blip r:embed="rId2"/>
          <a:stretch>
            <a:fillRect/>
          </a:stretch>
        </p:blipFill>
        <p:spPr>
          <a:xfrm>
            <a:off x="990600" y="1447800"/>
            <a:ext cx="6711947" cy="4907054"/>
          </a:xfrm>
          <a:prstGeom prst="rect">
            <a:avLst/>
          </a:prstGeom>
        </p:spPr>
      </p:pic>
    </p:spTree>
    <p:extLst>
      <p:ext uri="{BB962C8B-B14F-4D97-AF65-F5344CB8AC3E}">
        <p14:creationId xmlns:p14="http://schemas.microsoft.com/office/powerpoint/2010/main" val="169397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sz="2400" dirty="0"/>
              <a:t>FIGURE 17–23 A fuse or circuit breaker opens </a:t>
            </a:r>
            <a:r>
              <a:rPr lang="en-US" sz="2400" dirty="0" smtClean="0"/>
              <a:t>circuit </a:t>
            </a:r>
            <a:r>
              <a:rPr lang="en-US" sz="2400" dirty="0"/>
              <a:t>to</a:t>
            </a:r>
            <a:br>
              <a:rPr lang="en-US" sz="2400" dirty="0"/>
            </a:br>
            <a:r>
              <a:rPr lang="en-US" sz="2400" dirty="0"/>
              <a:t>prevent possible overheating damage in </a:t>
            </a:r>
            <a:r>
              <a:rPr lang="en-US" sz="2400" dirty="0" smtClean="0"/>
              <a:t>event </a:t>
            </a:r>
            <a:r>
              <a:rPr lang="en-US" sz="2400" dirty="0"/>
              <a:t>of a </a:t>
            </a:r>
            <a:r>
              <a:rPr lang="en-US" sz="2400" dirty="0" smtClean="0"/>
              <a:t>short circuit</a:t>
            </a:r>
            <a:r>
              <a:rPr lang="en-US" sz="2400" dirty="0"/>
              <a:t>.</a:t>
            </a:r>
          </a:p>
        </p:txBody>
      </p:sp>
      <p:pic>
        <p:nvPicPr>
          <p:cNvPr id="4" name="Picture 3" descr="A circuit diagram shows a fuse.&#10;The circuit diagram shows the following:&#10;• The negative terminal of a battery is connected to return conductor (ground).&#10;• The positive terminal of the battery is connected to an open switch through a fuse. The fuse is labeled protection device and the switch is labeled control device.&#10;• The switch is connected to a bulb that acts as the load through a conductor wire.&#10;• The bulb is connected to the ground."/>
          <p:cNvPicPr>
            <a:picLocks noChangeAspect="1"/>
          </p:cNvPicPr>
          <p:nvPr/>
        </p:nvPicPr>
        <p:blipFill>
          <a:blip r:embed="rId2"/>
          <a:stretch>
            <a:fillRect/>
          </a:stretch>
        </p:blipFill>
        <p:spPr>
          <a:xfrm>
            <a:off x="457200" y="1970174"/>
            <a:ext cx="7987130" cy="4191000"/>
          </a:xfrm>
          <a:prstGeom prst="rect">
            <a:avLst/>
          </a:prstGeom>
        </p:spPr>
      </p:pic>
    </p:spTree>
    <p:extLst>
      <p:ext uri="{BB962C8B-B14F-4D97-AF65-F5344CB8AC3E}">
        <p14:creationId xmlns:p14="http://schemas.microsoft.com/office/powerpoint/2010/main" val="294833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INTRODUCTION</a:t>
            </a:r>
          </a:p>
        </p:txBody>
      </p:sp>
      <p:sp>
        <p:nvSpPr>
          <p:cNvPr id="25603" name="Content Placeholder 2"/>
          <p:cNvSpPr>
            <a:spLocks noGrp="1"/>
          </p:cNvSpPr>
          <p:nvPr>
            <p:ph idx="1"/>
          </p:nvPr>
        </p:nvSpPr>
        <p:spPr>
          <a:xfrm>
            <a:off x="457200" y="1600200"/>
            <a:ext cx="8534400" cy="4525963"/>
          </a:xfrm>
        </p:spPr>
        <p:txBody>
          <a:bodyPr/>
          <a:lstStyle/>
          <a:p>
            <a:r>
              <a:rPr lang="en-US" altLang="en-US" sz="3600" b="1" dirty="0" smtClean="0">
                <a:solidFill>
                  <a:srgbClr val="0000FF"/>
                </a:solidFill>
              </a:rPr>
              <a:t>Electricity </a:t>
            </a:r>
          </a:p>
          <a:p>
            <a:pPr lvl="1"/>
            <a:r>
              <a:rPr lang="en-US" altLang="en-US" sz="3200" dirty="0" smtClean="0"/>
              <a:t>Difficult to </a:t>
            </a:r>
            <a:r>
              <a:rPr lang="en-US" altLang="en-US" sz="3200" dirty="0"/>
              <a:t>learn </a:t>
            </a:r>
            <a:r>
              <a:rPr lang="en-US" altLang="en-US" sz="3200" dirty="0" smtClean="0"/>
              <a:t>for following reasons</a:t>
            </a:r>
            <a:endParaRPr lang="en-US" altLang="en-US" sz="3200" dirty="0"/>
          </a:p>
          <a:p>
            <a:pPr lvl="2"/>
            <a:r>
              <a:rPr lang="en-US" altLang="en-US" sz="2800" dirty="0" smtClean="0"/>
              <a:t>It </a:t>
            </a:r>
            <a:r>
              <a:rPr lang="en-US" altLang="en-US" sz="2800" dirty="0"/>
              <a:t>cannot be </a:t>
            </a:r>
            <a:r>
              <a:rPr lang="en-US" altLang="en-US" sz="2800" dirty="0" smtClean="0"/>
              <a:t>seen</a:t>
            </a:r>
          </a:p>
          <a:p>
            <a:pPr lvl="2"/>
            <a:r>
              <a:rPr lang="en-US" altLang="en-US" sz="2800" dirty="0" smtClean="0"/>
              <a:t>Only results </a:t>
            </a:r>
            <a:r>
              <a:rPr lang="en-US" altLang="en-US" sz="2800" dirty="0"/>
              <a:t>of electricity can be </a:t>
            </a:r>
            <a:r>
              <a:rPr lang="en-US" altLang="en-US" sz="2800" dirty="0" smtClean="0"/>
              <a:t>seen</a:t>
            </a:r>
          </a:p>
          <a:p>
            <a:pPr lvl="2"/>
            <a:r>
              <a:rPr lang="en-US" altLang="en-US" sz="2800" dirty="0" smtClean="0"/>
              <a:t>It </a:t>
            </a:r>
            <a:r>
              <a:rPr lang="en-US" altLang="en-US" sz="2800" dirty="0"/>
              <a:t>has to be detected </a:t>
            </a:r>
            <a:r>
              <a:rPr lang="en-US" altLang="en-US" sz="2800" dirty="0" smtClean="0"/>
              <a:t>&amp; measured</a:t>
            </a:r>
          </a:p>
        </p:txBody>
      </p:sp>
    </p:spTree>
    <p:extLst>
      <p:ext uri="{BB962C8B-B14F-4D97-AF65-F5344CB8AC3E}">
        <p14:creationId xmlns:p14="http://schemas.microsoft.com/office/powerpoint/2010/main" val="13050597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229600" cy="1097280"/>
          </a:xfrm>
        </p:spPr>
        <p:txBody>
          <a:bodyPr/>
          <a:lstStyle/>
          <a:p>
            <a:r>
              <a:rPr lang="en-US" sz="3600" dirty="0" smtClean="0"/>
              <a:t>TYPES OF CIRCUIT FAULTS (2 OF 2)</a:t>
            </a:r>
            <a:endParaRPr lang="en-US" sz="3600" b="0" dirty="0"/>
          </a:p>
        </p:txBody>
      </p:sp>
      <p:sp>
        <p:nvSpPr>
          <p:cNvPr id="3" name="Content Placeholder 2"/>
          <p:cNvSpPr>
            <a:spLocks noGrp="1"/>
          </p:cNvSpPr>
          <p:nvPr>
            <p:ph idx="1"/>
          </p:nvPr>
        </p:nvSpPr>
        <p:spPr>
          <a:xfrm>
            <a:off x="457200" y="1600200"/>
            <a:ext cx="8610600" cy="4525963"/>
          </a:xfrm>
        </p:spPr>
        <p:txBody>
          <a:bodyPr/>
          <a:lstStyle/>
          <a:p>
            <a:r>
              <a:rPr lang="en-US" sz="3200" b="1" dirty="0" smtClean="0">
                <a:solidFill>
                  <a:srgbClr val="0000FF"/>
                </a:solidFill>
              </a:rPr>
              <a:t>SHORT-TO-GROUND</a:t>
            </a:r>
          </a:p>
          <a:p>
            <a:pPr lvl="1"/>
            <a:r>
              <a:rPr lang="en-US" sz="2800" dirty="0" smtClean="0"/>
              <a:t>Short circuit that occurs when current bypasses </a:t>
            </a:r>
          </a:p>
          <a:p>
            <a:pPr lvl="1"/>
            <a:r>
              <a:rPr lang="en-US" sz="2800" dirty="0" smtClean="0"/>
              <a:t>Part of normal circuit &amp; flows directly to ground</a:t>
            </a:r>
          </a:p>
          <a:p>
            <a:pPr lvl="1"/>
            <a:r>
              <a:rPr lang="en-US" sz="2800" dirty="0" smtClean="0"/>
              <a:t>High resistance is resistance higher </a:t>
            </a:r>
          </a:p>
          <a:p>
            <a:pPr lvl="2"/>
            <a:r>
              <a:rPr lang="en-US" sz="2400" dirty="0" smtClean="0"/>
              <a:t>Than normal circuit resistance</a:t>
            </a:r>
            <a:r>
              <a:rPr lang="en-US" dirty="0" smtClean="0"/>
              <a:t>.</a:t>
            </a:r>
            <a:endParaRPr lang="en-US" dirty="0"/>
          </a:p>
        </p:txBody>
      </p:sp>
      <p:pic>
        <p:nvPicPr>
          <p:cNvPr id="4" name="Picture 3" descr="A circuit diagram illustrates a short-to-ground.&#10;The circuit diagram shows the following:&#10;• The negative terminal of a battery is grounded to the body of vehicle.&#10;• The positive terminal of the battery is connected to a closed switch through a fuse.&#10;• The switch is connected to a bulb, which in turn is grounded to the body of vehicle.&#10;• A short-to-ground after the switch allows the current to flows directly to the ground return, bypassing the bulb in the circuit."/>
          <p:cNvPicPr>
            <a:picLocks noChangeAspect="1"/>
          </p:cNvPicPr>
          <p:nvPr/>
        </p:nvPicPr>
        <p:blipFill>
          <a:blip r:embed="rId2"/>
          <a:stretch>
            <a:fillRect/>
          </a:stretch>
        </p:blipFill>
        <p:spPr>
          <a:xfrm>
            <a:off x="5715000" y="4114800"/>
            <a:ext cx="2603284" cy="1921809"/>
          </a:xfrm>
          <a:prstGeom prst="rect">
            <a:avLst/>
          </a:prstGeom>
        </p:spPr>
      </p:pic>
    </p:spTree>
    <p:extLst>
      <p:ext uri="{BB962C8B-B14F-4D97-AF65-F5344CB8AC3E}">
        <p14:creationId xmlns:p14="http://schemas.microsoft.com/office/powerpoint/2010/main" val="1952546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a:t>
            </a:r>
            <a:r>
              <a:rPr lang="en-US" sz="2000" dirty="0" smtClean="0"/>
              <a:t>17–24 </a:t>
            </a:r>
            <a:r>
              <a:rPr lang="en-US" sz="2000" dirty="0"/>
              <a:t>A short-to-ground affects the power side </a:t>
            </a:r>
            <a:r>
              <a:rPr lang="en-US" sz="2000" dirty="0" smtClean="0"/>
              <a:t>of the </a:t>
            </a:r>
            <a:r>
              <a:rPr lang="en-US" sz="2000" dirty="0"/>
              <a:t>circuit. Current flows directly to the ground return, </a:t>
            </a:r>
            <a:r>
              <a:rPr lang="en-US" sz="2000" dirty="0" smtClean="0"/>
              <a:t>bypassing some </a:t>
            </a:r>
            <a:r>
              <a:rPr lang="en-US" sz="2000" dirty="0"/>
              <a:t>or all of the electrical loads in the circuit. There is </a:t>
            </a:r>
            <a:r>
              <a:rPr lang="en-US" sz="2000" dirty="0" smtClean="0"/>
              <a:t>no current </a:t>
            </a:r>
            <a:r>
              <a:rPr lang="en-US" sz="2000" dirty="0"/>
              <a:t>in the circuit past the short. A short-to-ground will </a:t>
            </a:r>
            <a:r>
              <a:rPr lang="en-US" sz="2000" dirty="0" smtClean="0"/>
              <a:t>also cause </a:t>
            </a:r>
            <a:r>
              <a:rPr lang="en-US" sz="2000" dirty="0"/>
              <a:t>the fuse to blow.</a:t>
            </a:r>
          </a:p>
        </p:txBody>
      </p:sp>
      <p:pic>
        <p:nvPicPr>
          <p:cNvPr id="4" name="Picture 3" descr="A circuit diagram illustrates a short-to-ground.&#10;The circuit diagram shows the following:&#10;• The negative terminal of a battery is grounded to the body of vehicle.&#10;• The positive terminal of the battery is connected to a closed switch through a fuse.&#10;• The switch is connected to a bulb, which in turn is grounded to the body of vehicle.&#10;• A short-to-ground after the switch allows the current to flows directly to the ground return, bypassing the bulb in the circuit.&#10;"/>
          <p:cNvPicPr>
            <a:picLocks noChangeAspect="1"/>
          </p:cNvPicPr>
          <p:nvPr/>
        </p:nvPicPr>
        <p:blipFill rotWithShape="1">
          <a:blip r:embed="rId2">
            <a:extLst>
              <a:ext uri="{28A0092B-C50C-407E-A947-70E740481C1C}">
                <a14:useLocalDpi xmlns:a14="http://schemas.microsoft.com/office/drawing/2010/main" val="0"/>
              </a:ext>
            </a:extLst>
          </a:blip>
          <a:srcRect l="50482" t="28821" r="9808" b="47668"/>
          <a:stretch/>
        </p:blipFill>
        <p:spPr>
          <a:xfrm>
            <a:off x="1219200" y="1447800"/>
            <a:ext cx="6730307" cy="4972148"/>
          </a:xfrm>
          <a:prstGeom prst="rect">
            <a:avLst/>
          </a:prstGeom>
        </p:spPr>
      </p:pic>
    </p:spTree>
    <p:extLst>
      <p:ext uri="{BB962C8B-B14F-4D97-AF65-F5344CB8AC3E}">
        <p14:creationId xmlns:p14="http://schemas.microsoft.com/office/powerpoint/2010/main" val="582353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FUSED JUMPER WIRE</a:t>
            </a:r>
            <a:endParaRPr lang="en-US" sz="3600" dirty="0"/>
          </a:p>
        </p:txBody>
      </p:sp>
      <p:sp>
        <p:nvSpPr>
          <p:cNvPr id="3" name="Content Placeholder 2"/>
          <p:cNvSpPr>
            <a:spLocks noGrp="1"/>
          </p:cNvSpPr>
          <p:nvPr>
            <p:ph idx="1"/>
          </p:nvPr>
        </p:nvSpPr>
        <p:spPr>
          <a:xfrm>
            <a:off x="457200" y="1600200"/>
            <a:ext cx="8382000" cy="4525963"/>
          </a:xfrm>
        </p:spPr>
        <p:txBody>
          <a:bodyPr/>
          <a:lstStyle/>
          <a:p>
            <a:r>
              <a:rPr lang="en-US" sz="3200" b="1" dirty="0" smtClean="0">
                <a:solidFill>
                  <a:srgbClr val="0000FF"/>
                </a:solidFill>
              </a:rPr>
              <a:t>Purpose &amp; Function</a:t>
            </a:r>
          </a:p>
          <a:p>
            <a:pPr lvl="1"/>
            <a:r>
              <a:rPr lang="en-US" dirty="0" smtClean="0"/>
              <a:t>Check Circuit By Bypassing Switch/Provide Power</a:t>
            </a:r>
          </a:p>
          <a:p>
            <a:pPr lvl="2"/>
            <a:r>
              <a:rPr lang="en-US" dirty="0" smtClean="0"/>
              <a:t>Or Ground to Component</a:t>
            </a:r>
          </a:p>
          <a:p>
            <a:pPr lvl="1"/>
            <a:r>
              <a:rPr lang="en-US" dirty="0" smtClean="0"/>
              <a:t>Fuse</a:t>
            </a:r>
          </a:p>
          <a:p>
            <a:pPr lvl="1"/>
            <a:r>
              <a:rPr lang="en-US" dirty="0" smtClean="0"/>
              <a:t>Alligator clip ends</a:t>
            </a:r>
          </a:p>
          <a:p>
            <a:pPr lvl="1"/>
            <a:r>
              <a:rPr lang="en-US" dirty="0" smtClean="0"/>
              <a:t>Good-quality insulated wire</a:t>
            </a:r>
            <a:endParaRPr lang="en-US" dirty="0"/>
          </a:p>
        </p:txBody>
      </p:sp>
      <p:sp>
        <p:nvSpPr>
          <p:cNvPr id="4" name="Rectangle 3"/>
          <p:cNvSpPr/>
          <p:nvPr/>
        </p:nvSpPr>
        <p:spPr>
          <a:xfrm>
            <a:off x="356286" y="4648835"/>
            <a:ext cx="8305800" cy="1477328"/>
          </a:xfrm>
          <a:prstGeom prst="rect">
            <a:avLst/>
          </a:prstGeom>
        </p:spPr>
        <p:txBody>
          <a:bodyPr wrap="square">
            <a:spAutoFit/>
          </a:bodyPr>
          <a:lstStyle/>
          <a:p>
            <a:r>
              <a:rPr lang="en-US" b="1" dirty="0">
                <a:solidFill>
                  <a:srgbClr val="FF0000"/>
                </a:solidFill>
              </a:rPr>
              <a:t>CAUTION: Never use </a:t>
            </a:r>
            <a:r>
              <a:rPr lang="en-US" b="1" dirty="0" smtClean="0">
                <a:solidFill>
                  <a:srgbClr val="FF0000"/>
                </a:solidFill>
              </a:rPr>
              <a:t>fused </a:t>
            </a:r>
            <a:r>
              <a:rPr lang="en-US" b="1" dirty="0">
                <a:solidFill>
                  <a:srgbClr val="FF0000"/>
                </a:solidFill>
              </a:rPr>
              <a:t>jumper wire to </a:t>
            </a:r>
            <a:r>
              <a:rPr lang="en-US" b="1" dirty="0" smtClean="0">
                <a:solidFill>
                  <a:srgbClr val="FF0000"/>
                </a:solidFill>
              </a:rPr>
              <a:t>bypass any </a:t>
            </a:r>
            <a:r>
              <a:rPr lang="en-US" b="1" dirty="0">
                <a:solidFill>
                  <a:srgbClr val="FF0000"/>
                </a:solidFill>
              </a:rPr>
              <a:t>resistance or load in the circuit. </a:t>
            </a:r>
            <a:r>
              <a:rPr lang="en-US" b="1" dirty="0" smtClean="0">
                <a:solidFill>
                  <a:srgbClr val="FF0000"/>
                </a:solidFill>
              </a:rPr>
              <a:t>Increased current </a:t>
            </a:r>
            <a:r>
              <a:rPr lang="en-US" b="1" dirty="0">
                <a:solidFill>
                  <a:srgbClr val="FF0000"/>
                </a:solidFill>
              </a:rPr>
              <a:t>flow could damage </a:t>
            </a:r>
            <a:r>
              <a:rPr lang="en-US" b="1" dirty="0" smtClean="0">
                <a:solidFill>
                  <a:srgbClr val="FF0000"/>
                </a:solidFill>
              </a:rPr>
              <a:t>wiring </a:t>
            </a:r>
            <a:r>
              <a:rPr lang="en-US" b="1" dirty="0">
                <a:solidFill>
                  <a:srgbClr val="FF0000"/>
                </a:solidFill>
              </a:rPr>
              <a:t>and </a:t>
            </a:r>
            <a:r>
              <a:rPr lang="en-US" b="1" dirty="0" smtClean="0">
                <a:solidFill>
                  <a:srgbClr val="FF0000"/>
                </a:solidFill>
              </a:rPr>
              <a:t>blow fuse </a:t>
            </a:r>
            <a:r>
              <a:rPr lang="en-US" b="1" dirty="0">
                <a:solidFill>
                  <a:srgbClr val="FF0000"/>
                </a:solidFill>
              </a:rPr>
              <a:t>on the jumper lead. Be very </a:t>
            </a:r>
            <a:r>
              <a:rPr lang="en-US" b="1" dirty="0" smtClean="0">
                <a:solidFill>
                  <a:srgbClr val="FF0000"/>
                </a:solidFill>
              </a:rPr>
              <a:t>cautious when </a:t>
            </a:r>
            <a:r>
              <a:rPr lang="en-US" b="1" dirty="0">
                <a:solidFill>
                  <a:srgbClr val="FF0000"/>
                </a:solidFill>
              </a:rPr>
              <a:t>working on or around any computer circuit</a:t>
            </a:r>
            <a:r>
              <a:rPr lang="en-US" b="1" dirty="0" smtClean="0">
                <a:solidFill>
                  <a:srgbClr val="FF0000"/>
                </a:solidFill>
              </a:rPr>
              <a:t>.  Permanent </a:t>
            </a:r>
            <a:r>
              <a:rPr lang="en-US" b="1" dirty="0">
                <a:solidFill>
                  <a:srgbClr val="FF0000"/>
                </a:solidFill>
              </a:rPr>
              <a:t>damage to </a:t>
            </a:r>
            <a:r>
              <a:rPr lang="en-US" b="1" dirty="0" smtClean="0">
                <a:solidFill>
                  <a:srgbClr val="FF0000"/>
                </a:solidFill>
              </a:rPr>
              <a:t>computer </a:t>
            </a:r>
            <a:r>
              <a:rPr lang="en-US" b="1" dirty="0">
                <a:solidFill>
                  <a:srgbClr val="FF0000"/>
                </a:solidFill>
              </a:rPr>
              <a:t>or </a:t>
            </a:r>
            <a:r>
              <a:rPr lang="en-US" b="1" dirty="0" smtClean="0">
                <a:solidFill>
                  <a:srgbClr val="FF0000"/>
                </a:solidFill>
              </a:rPr>
              <a:t>electronic module </a:t>
            </a:r>
            <a:r>
              <a:rPr lang="en-US" b="1" dirty="0">
                <a:solidFill>
                  <a:srgbClr val="FF0000"/>
                </a:solidFill>
              </a:rPr>
              <a:t>could result if power or ground goes </a:t>
            </a:r>
            <a:r>
              <a:rPr lang="en-US" b="1" dirty="0" smtClean="0">
                <a:solidFill>
                  <a:srgbClr val="FF0000"/>
                </a:solidFill>
              </a:rPr>
              <a:t>to wrong </a:t>
            </a:r>
            <a:r>
              <a:rPr lang="en-US" b="1" dirty="0">
                <a:solidFill>
                  <a:srgbClr val="FF0000"/>
                </a:solidFill>
              </a:rPr>
              <a:t>circuit.</a:t>
            </a:r>
          </a:p>
        </p:txBody>
      </p:sp>
      <p:pic>
        <p:nvPicPr>
          <p:cNvPr id="5" name="Picture 4" descr="A photo shows a technician-made fused jumper lead with two terminals for testing circuits that connected to a red 10-ampere fuse through insulated wire."/>
          <p:cNvPicPr>
            <a:picLocks noChangeAspect="1"/>
          </p:cNvPicPr>
          <p:nvPr/>
        </p:nvPicPr>
        <p:blipFill>
          <a:blip r:embed="rId2"/>
          <a:stretch>
            <a:fillRect/>
          </a:stretch>
        </p:blipFill>
        <p:spPr>
          <a:xfrm>
            <a:off x="6446306" y="2514600"/>
            <a:ext cx="2469094" cy="2322778"/>
          </a:xfrm>
          <a:prstGeom prst="rect">
            <a:avLst/>
          </a:prstGeom>
        </p:spPr>
      </p:pic>
    </p:spTree>
    <p:extLst>
      <p:ext uri="{BB962C8B-B14F-4D97-AF65-F5344CB8AC3E}">
        <p14:creationId xmlns:p14="http://schemas.microsoft.com/office/powerpoint/2010/main" val="221142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a:t>
            </a:r>
            <a:r>
              <a:rPr lang="en-US" sz="2000" dirty="0" smtClean="0"/>
              <a:t>17–25 </a:t>
            </a:r>
            <a:r>
              <a:rPr lang="en-US" sz="2000" dirty="0"/>
              <a:t>A technician-made fused jumper lead, </a:t>
            </a:r>
            <a:r>
              <a:rPr lang="en-US" sz="2000" dirty="0" smtClean="0"/>
              <a:t>which is </a:t>
            </a:r>
            <a:r>
              <a:rPr lang="en-US" sz="2000" dirty="0"/>
              <a:t>equipped with a red 10-ampere fuse. This fused jumper </a:t>
            </a:r>
            <a:r>
              <a:rPr lang="en-US" sz="2000" dirty="0" smtClean="0"/>
              <a:t>wire uses </a:t>
            </a:r>
            <a:r>
              <a:rPr lang="en-US" sz="2000" dirty="0"/>
              <a:t>terminals for testing circuits at a connector instead </a:t>
            </a:r>
            <a:r>
              <a:rPr lang="en-US" sz="2000" dirty="0" smtClean="0"/>
              <a:t>of alligator </a:t>
            </a:r>
            <a:r>
              <a:rPr lang="en-US" sz="2000" dirty="0"/>
              <a:t>clips.</a:t>
            </a:r>
          </a:p>
        </p:txBody>
      </p:sp>
      <p:pic>
        <p:nvPicPr>
          <p:cNvPr id="4" name="Picture 3" descr="A photo shows a technician-made fused jumper lead with two terminals for testing circuits that connected to a red 10-ampere fuse through insulated wire."/>
          <p:cNvPicPr>
            <a:picLocks noChangeAspect="1"/>
          </p:cNvPicPr>
          <p:nvPr/>
        </p:nvPicPr>
        <p:blipFill>
          <a:blip r:embed="rId2"/>
          <a:stretch>
            <a:fillRect/>
          </a:stretch>
        </p:blipFill>
        <p:spPr>
          <a:xfrm>
            <a:off x="2133600" y="1600200"/>
            <a:ext cx="4936753" cy="4646593"/>
          </a:xfrm>
          <a:prstGeom prst="rect">
            <a:avLst/>
          </a:prstGeom>
        </p:spPr>
      </p:pic>
    </p:spTree>
    <p:extLst>
      <p:ext uri="{BB962C8B-B14F-4D97-AF65-F5344CB8AC3E}">
        <p14:creationId xmlns:p14="http://schemas.microsoft.com/office/powerpoint/2010/main" val="2479310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TEST LIGHT</a:t>
            </a:r>
            <a:endParaRPr lang="en-US" sz="3600" dirty="0"/>
          </a:p>
        </p:txBody>
      </p:sp>
      <p:sp>
        <p:nvSpPr>
          <p:cNvPr id="3" name="Content Placeholder 2"/>
          <p:cNvSpPr>
            <a:spLocks noGrp="1"/>
          </p:cNvSpPr>
          <p:nvPr>
            <p:ph idx="1"/>
          </p:nvPr>
        </p:nvSpPr>
        <p:spPr/>
        <p:txBody>
          <a:bodyPr/>
          <a:lstStyle/>
          <a:p>
            <a:r>
              <a:rPr lang="en-US" dirty="0" smtClean="0"/>
              <a:t>Non-powered test light</a:t>
            </a:r>
          </a:p>
          <a:p>
            <a:r>
              <a:rPr lang="en-US" dirty="0" smtClean="0"/>
              <a:t>Use of a 12-volt test light</a:t>
            </a:r>
          </a:p>
          <a:p>
            <a:pPr lvl="1"/>
            <a:r>
              <a:rPr lang="en-US" dirty="0" smtClean="0"/>
              <a:t>Electrical power</a:t>
            </a:r>
          </a:p>
          <a:p>
            <a:pPr lvl="1"/>
            <a:r>
              <a:rPr lang="en-US" dirty="0" smtClean="0"/>
              <a:t>Grounds</a:t>
            </a:r>
            <a:endParaRPr lang="en-US" dirty="0"/>
          </a:p>
        </p:txBody>
      </p:sp>
      <p:pic>
        <p:nvPicPr>
          <p:cNvPr id="4" name="Picture 3" descr="A photo shows a fuse being tested with a test light. The test light has a terminal at one end that is placed on the fuse. A light bulb at the top of the test light illuminates if the fuse is good."/>
          <p:cNvPicPr>
            <a:picLocks noChangeAspect="1"/>
          </p:cNvPicPr>
          <p:nvPr/>
        </p:nvPicPr>
        <p:blipFill>
          <a:blip r:embed="rId2"/>
          <a:stretch>
            <a:fillRect/>
          </a:stretch>
        </p:blipFill>
        <p:spPr>
          <a:xfrm>
            <a:off x="3810000" y="2642194"/>
            <a:ext cx="4977657" cy="3734447"/>
          </a:xfrm>
          <a:prstGeom prst="rect">
            <a:avLst/>
          </a:prstGeom>
        </p:spPr>
      </p:pic>
    </p:spTree>
    <p:extLst>
      <p:ext uri="{BB962C8B-B14F-4D97-AF65-F5344CB8AC3E}">
        <p14:creationId xmlns:p14="http://schemas.microsoft.com/office/powerpoint/2010/main" val="45704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14–26 Testing a fuse with a test light. If the fuse </a:t>
            </a:r>
            <a:r>
              <a:rPr lang="en-US" sz="2000" dirty="0" smtClean="0"/>
              <a:t>is good</a:t>
            </a:r>
            <a:r>
              <a:rPr lang="en-US" sz="2000" dirty="0"/>
              <a:t>, the test light should light on both sides (power side </a:t>
            </a:r>
            <a:r>
              <a:rPr lang="en-US" sz="2000" dirty="0" smtClean="0"/>
              <a:t>and load </a:t>
            </a:r>
            <a:r>
              <a:rPr lang="en-US" sz="2000" dirty="0"/>
              <a:t>side) of the fuse.</a:t>
            </a:r>
          </a:p>
        </p:txBody>
      </p:sp>
      <p:pic>
        <p:nvPicPr>
          <p:cNvPr id="4" name="Picture 3" descr="A photo shows a fuse being tested with a test light. The test light has a terminal at one end that is placed on the fuse. A light bulb at the top of the test light illuminates if the fuse is good."/>
          <p:cNvPicPr>
            <a:picLocks noChangeAspect="1"/>
          </p:cNvPicPr>
          <p:nvPr/>
        </p:nvPicPr>
        <p:blipFill>
          <a:blip r:embed="rId2"/>
          <a:stretch>
            <a:fillRect/>
          </a:stretch>
        </p:blipFill>
        <p:spPr>
          <a:xfrm>
            <a:off x="1219200" y="1524000"/>
            <a:ext cx="6299200" cy="4724400"/>
          </a:xfrm>
          <a:prstGeom prst="rect">
            <a:avLst/>
          </a:prstGeom>
        </p:spPr>
      </p:pic>
    </p:spTree>
    <p:extLst>
      <p:ext uri="{BB962C8B-B14F-4D97-AF65-F5344CB8AC3E}">
        <p14:creationId xmlns:p14="http://schemas.microsoft.com/office/powerpoint/2010/main" val="536543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FIGURE 17–27 A test light can be used to locate an open</a:t>
            </a:r>
            <a:br>
              <a:rPr lang="en-US" sz="2400"/>
            </a:br>
            <a:r>
              <a:rPr lang="en-US" sz="2400"/>
              <a:t>in a circuit. Note that the test light is grounded at a different</a:t>
            </a:r>
            <a:br>
              <a:rPr lang="en-US" sz="2400"/>
            </a:br>
            <a:r>
              <a:rPr lang="en-US" sz="2400"/>
              <a:t>location than the circuit itself.</a:t>
            </a:r>
          </a:p>
        </p:txBody>
      </p:sp>
      <p:pic>
        <p:nvPicPr>
          <p:cNvPr id="4" name="Picture 3" descr="A circuit diagram shows test lights being used to locate an open in a circuit.&#10;The circuit diagram shows the following:&#10;• The negative terminal of a battery is connected to a ground.&#10;• The positive terminal of the battery is connected to three bulbs in series through an ignition switch. The third bulb is connected to the ground and an accidental open lies between the second and third bulb.&#10;• Three test lights are connected separately to each bulb. The test lights are grounded to the chassis.&#10;• The test lights connected to the first and second bulbs are illuminated, while the test light connected to the third bulb is not illuminated."/>
          <p:cNvPicPr>
            <a:picLocks noChangeAspect="1"/>
          </p:cNvPicPr>
          <p:nvPr/>
        </p:nvPicPr>
        <p:blipFill>
          <a:blip r:embed="rId2"/>
          <a:stretch>
            <a:fillRect/>
          </a:stretch>
        </p:blipFill>
        <p:spPr>
          <a:xfrm>
            <a:off x="838200" y="2133600"/>
            <a:ext cx="7560412" cy="4038600"/>
          </a:xfrm>
          <a:prstGeom prst="rect">
            <a:avLst/>
          </a:prstGeom>
        </p:spPr>
      </p:pic>
    </p:spTree>
    <p:extLst>
      <p:ext uri="{BB962C8B-B14F-4D97-AF65-F5344CB8AC3E}">
        <p14:creationId xmlns:p14="http://schemas.microsoft.com/office/powerpoint/2010/main" val="2466242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DIGITAL MULTIMETERS (1 OF 9)</a:t>
            </a:r>
          </a:p>
        </p:txBody>
      </p:sp>
      <p:sp>
        <p:nvSpPr>
          <p:cNvPr id="34819" name="Content Placeholder 2"/>
          <p:cNvSpPr>
            <a:spLocks noGrp="1"/>
          </p:cNvSpPr>
          <p:nvPr>
            <p:ph idx="1"/>
          </p:nvPr>
        </p:nvSpPr>
        <p:spPr>
          <a:xfrm>
            <a:off x="152400" y="1447800"/>
            <a:ext cx="4100998" cy="4525963"/>
          </a:xfrm>
        </p:spPr>
        <p:txBody>
          <a:bodyPr/>
          <a:lstStyle/>
          <a:p>
            <a:r>
              <a:rPr lang="en-US" altLang="en-US" sz="3200" b="1" dirty="0" smtClean="0">
                <a:solidFill>
                  <a:srgbClr val="0000FF"/>
                </a:solidFill>
                <a:latin typeface="Verdana" panose="020B0604030504040204" pitchFamily="34" charset="0"/>
              </a:rPr>
              <a:t>Digital multimeter (DMM) </a:t>
            </a:r>
          </a:p>
          <a:p>
            <a:pPr lvl="1"/>
            <a:r>
              <a:rPr lang="en-US" altLang="en-US" b="1" dirty="0" smtClean="0">
                <a:solidFill>
                  <a:srgbClr val="0000FF"/>
                </a:solidFill>
                <a:latin typeface="Verdana" panose="020B0604030504040204" pitchFamily="34" charset="0"/>
              </a:rPr>
              <a:t>Digital volt-ohm-meter (DVOM) </a:t>
            </a:r>
          </a:p>
          <a:p>
            <a:pPr lvl="2"/>
            <a:r>
              <a:rPr lang="en-US" altLang="en-US" sz="2400" b="1" dirty="0" smtClean="0">
                <a:solidFill>
                  <a:srgbClr val="0000FF"/>
                </a:solidFill>
                <a:latin typeface="Verdana" panose="020B0604030504040204" pitchFamily="34" charset="0"/>
              </a:rPr>
              <a:t>Terms commonly used to describe digital meters </a:t>
            </a:r>
            <a:endParaRPr lang="en-US" altLang="en-US" sz="2400" dirty="0" smtClean="0">
              <a:latin typeface="Verdana" panose="020B0604030504040204" pitchFamily="34" charset="0"/>
            </a:endParaRPr>
          </a:p>
        </p:txBody>
      </p:sp>
      <p:pic>
        <p:nvPicPr>
          <p:cNvPr id="6" name="Picture 2" descr="A figure shows a typical digital multimeter.&#10;The figure shows the following components of the digital multimeter:&#10;• The multimeter has a digital display at the top.&#10;• The various buttons below the display from the left to right in two rows are as follows:&#10;o Toggle button&#10;o Min/max recording&#10;o Manual range&#10;o Display hold&#10;o Backlight&#10;o Continuity beeper&#10;o Relative readings&#10;o Frequency and duty cycle&#10;• A rotary switch below the buttons shows the following settings in clockwise direction:&#10;o Off&#10;o A C volts&#10;o D C volts&#10;o D C millivolts&#10;o Ohms (resistance)&#10;o Capacitance&#10;o Diode test&#10;o A C or D C milliamperes&#10;o A C or D C microamperes&#10;• The four terminals below the rotary switch from the left to right are as follows:&#10;o Amperes input terminal&#10;o Milliamp/microamp input terminal&#10;o Common terminal&#10;o Volts, ohms, diode check input term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4982" y="1464686"/>
            <a:ext cx="4716158" cy="493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89545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10600" cy="1097280"/>
          </a:xfrm>
        </p:spPr>
        <p:txBody>
          <a:bodyPr/>
          <a:lstStyle/>
          <a:p>
            <a:r>
              <a:rPr lang="en-US" sz="3200" dirty="0" smtClean="0"/>
              <a:t>CHART 17-1 Common </a:t>
            </a:r>
            <a:r>
              <a:rPr lang="en-US" sz="3200" dirty="0"/>
              <a:t>symbols </a:t>
            </a:r>
            <a:r>
              <a:rPr lang="en-US" sz="3200" dirty="0" smtClean="0"/>
              <a:t>&amp; abbreviations </a:t>
            </a:r>
            <a:r>
              <a:rPr lang="en-US" sz="3200" dirty="0"/>
              <a:t>used on digital meters.</a:t>
            </a:r>
          </a:p>
        </p:txBody>
      </p:sp>
      <p:pic>
        <p:nvPicPr>
          <p:cNvPr id="4098" name="Picture 2" descr="A slide shows CHART 17-1 Common symbols and abbreviations used on digital meters.&#10;Symbol: Capital A capital C; Meaning: Alternating current or voltage&#10;Symbol: Capital D capital C; Meaning: Direct current or voltage&#10;Symbol: Capital V; Meaning: Volts&#10;Symbol: m capital V; Meaning: Millivolts (1/1,000 volts)&#10;Symbol: Capital A; Meaning: Ampere (amps), current&#10;Symbol: m capital A; Meaning: Milliampere (1/1,000 amps)&#10;Symbol: percentage; Meaning: Percent (for duty cycle readings only)&#10;Symbol: omega; Meaning: Ohms, resistance&#10;Symbol: k omega; Meaning: Kilohm (1,000 ohms), resistance&#10;Symbol: capital M omega; Meaning: Megohm (1,000,000 ohms), resistance&#10;Symbol: Capital H z; Meaning: Hertz (cycles per second), frequency&#10;Symbol: k capital H z; Meaning: Kilohertz (1,000 cycles/sec.), frequency&#10;Symbol: Capital M s; Meaning: Milliseconds (1/1,000 sec.) for pulse width measurements&#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657" y="1752600"/>
            <a:ext cx="4506686" cy="4263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7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5372"/>
            <a:ext cx="8915400" cy="1097280"/>
          </a:xfrm>
        </p:spPr>
        <p:txBody>
          <a:bodyPr/>
          <a:lstStyle/>
          <a:p>
            <a:r>
              <a:rPr lang="en-US" sz="2400" dirty="0"/>
              <a:t>FIGURE 17–28 </a:t>
            </a:r>
            <a:r>
              <a:rPr lang="en-US" sz="2400" dirty="0" smtClean="0"/>
              <a:t>digital multimeter</a:t>
            </a:r>
            <a:r>
              <a:rPr lang="en-US" sz="2400" dirty="0"/>
              <a:t>. The black meter </a:t>
            </a:r>
            <a:r>
              <a:rPr lang="en-US" sz="2400" dirty="0" smtClean="0"/>
              <a:t>lead always </a:t>
            </a:r>
            <a:r>
              <a:rPr lang="en-US" sz="2400" dirty="0"/>
              <a:t>is placed in the </a:t>
            </a:r>
            <a:r>
              <a:rPr lang="en-US" sz="2400" dirty="0" smtClean="0"/>
              <a:t>COM terminal</a:t>
            </a:r>
            <a:r>
              <a:rPr lang="en-US" sz="2400" dirty="0"/>
              <a:t>. The red meter test </a:t>
            </a:r>
            <a:r>
              <a:rPr lang="en-US" sz="2400" dirty="0" smtClean="0"/>
              <a:t>lead should </a:t>
            </a:r>
            <a:r>
              <a:rPr lang="en-US" sz="2400" dirty="0"/>
              <a:t>be in the volt-ohm </a:t>
            </a:r>
            <a:r>
              <a:rPr lang="en-US" sz="2400" dirty="0" smtClean="0"/>
              <a:t>terminal except </a:t>
            </a:r>
            <a:r>
              <a:rPr lang="en-US" sz="2400" dirty="0"/>
              <a:t>when measuring </a:t>
            </a:r>
            <a:r>
              <a:rPr lang="en-US" sz="2400" dirty="0" smtClean="0"/>
              <a:t>current in </a:t>
            </a:r>
            <a:r>
              <a:rPr lang="en-US" sz="2400" dirty="0"/>
              <a:t>amperes.</a:t>
            </a:r>
          </a:p>
        </p:txBody>
      </p:sp>
      <p:pic>
        <p:nvPicPr>
          <p:cNvPr id="5" name="Picture 2" descr="A figure shows a typical digital multimeter.&#10;The figure shows the following components of the digital multimeter:&#10;• The multimeter has a digital display at the top.&#10;• The various buttons below the display from the left to right in two rows are as follows:&#10;o Toggle button&#10;o Min/max recording&#10;o Manual range&#10;o Display hold&#10;o Backlight&#10;o Continuity beeper&#10;o Relative readings&#10;o Frequency and duty cycle&#10;• A rotary switch below the buttons shows the following settings in clockwise direction:&#10;o Off&#10;o A C volts&#10;o D C volts&#10;o D C millivolts&#10;o Ohms (resistance)&#10;o Capacitance&#10;o Diode test&#10;o A C or D C milliamperes&#10;o A C or D C microamperes&#10;• The four terminals below the rotary switch from the left to right are as follows:&#10;o Amperes input terminal&#10;o Milliamp/microamp input terminal&#10;o Common terminal&#10;o Volts, ohms, diode check input terminal&#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114" y="1447800"/>
            <a:ext cx="4716158" cy="493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276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ELECTRICITY (1 OF 2)</a:t>
            </a:r>
            <a:endParaRPr lang="en-US" sz="3600" dirty="0"/>
          </a:p>
        </p:txBody>
      </p:sp>
      <p:sp>
        <p:nvSpPr>
          <p:cNvPr id="3" name="Content Placeholder 2"/>
          <p:cNvSpPr>
            <a:spLocks noGrp="1"/>
          </p:cNvSpPr>
          <p:nvPr>
            <p:ph idx="1"/>
          </p:nvPr>
        </p:nvSpPr>
        <p:spPr>
          <a:xfrm>
            <a:off x="152400" y="1447800"/>
            <a:ext cx="8839200" cy="4525963"/>
          </a:xfrm>
        </p:spPr>
        <p:txBody>
          <a:bodyPr/>
          <a:lstStyle/>
          <a:p>
            <a:r>
              <a:rPr lang="en-US" sz="3600" b="1" dirty="0" smtClean="0">
                <a:solidFill>
                  <a:srgbClr val="0000FF"/>
                </a:solidFill>
              </a:rPr>
              <a:t>Electricity </a:t>
            </a:r>
            <a:endParaRPr lang="en-US" b="1" dirty="0" smtClean="0">
              <a:solidFill>
                <a:srgbClr val="0000FF"/>
              </a:solidFill>
            </a:endParaRPr>
          </a:p>
          <a:p>
            <a:pPr lvl="1"/>
            <a:r>
              <a:rPr lang="en-US" dirty="0"/>
              <a:t>M</a:t>
            </a:r>
            <a:r>
              <a:rPr lang="en-US" dirty="0" smtClean="0"/>
              <a:t>ovement of electrons from one atom to another</a:t>
            </a:r>
          </a:p>
          <a:p>
            <a:pPr lvl="1"/>
            <a:r>
              <a:rPr lang="en-US" dirty="0" smtClean="0"/>
              <a:t>Nucleus: Protons, neutrons, &amp; electrons</a:t>
            </a:r>
          </a:p>
          <a:p>
            <a:pPr lvl="1"/>
            <a:r>
              <a:rPr lang="en-US" b="1" dirty="0" smtClean="0">
                <a:solidFill>
                  <a:srgbClr val="0000FF"/>
                </a:solidFill>
              </a:rPr>
              <a:t>Automotive electricity </a:t>
            </a:r>
            <a:r>
              <a:rPr lang="en-US" dirty="0" smtClean="0"/>
              <a:t>uses </a:t>
            </a:r>
          </a:p>
          <a:p>
            <a:pPr lvl="2"/>
            <a:r>
              <a:rPr lang="en-US" b="1" dirty="0" smtClean="0">
                <a:solidFill>
                  <a:srgbClr val="FF0000"/>
                </a:solidFill>
              </a:rPr>
              <a:t>Conventional theory: electricity flows from positive to negative</a:t>
            </a:r>
          </a:p>
          <a:p>
            <a:r>
              <a:rPr lang="en-US" b="1" dirty="0" smtClean="0">
                <a:solidFill>
                  <a:srgbClr val="0000FF"/>
                </a:solidFill>
              </a:rPr>
              <a:t>Magnets &amp; Electrical Charge</a:t>
            </a:r>
          </a:p>
          <a:p>
            <a:r>
              <a:rPr lang="en-US" b="1" dirty="0" smtClean="0">
                <a:solidFill>
                  <a:srgbClr val="0000FF"/>
                </a:solidFill>
              </a:rPr>
              <a:t>Electron Orbits</a:t>
            </a:r>
            <a:endParaRPr lang="en-US" b="1" dirty="0">
              <a:solidFill>
                <a:srgbClr val="0000FF"/>
              </a:solidFill>
            </a:endParaRPr>
          </a:p>
        </p:txBody>
      </p:sp>
      <p:sp>
        <p:nvSpPr>
          <p:cNvPr id="4" name="Rectangle 3"/>
          <p:cNvSpPr/>
          <p:nvPr/>
        </p:nvSpPr>
        <p:spPr>
          <a:xfrm>
            <a:off x="5334000" y="3810000"/>
            <a:ext cx="3733800" cy="2554545"/>
          </a:xfrm>
          <a:prstGeom prst="rect">
            <a:avLst/>
          </a:prstGeom>
        </p:spPr>
        <p:txBody>
          <a:bodyPr wrap="square">
            <a:spAutoFit/>
          </a:bodyPr>
          <a:lstStyle/>
          <a:p>
            <a:r>
              <a:rPr lang="en-US" sz="2000" b="1" dirty="0">
                <a:solidFill>
                  <a:srgbClr val="0000FF"/>
                </a:solidFill>
              </a:rPr>
              <a:t>Note: </a:t>
            </a:r>
            <a:r>
              <a:rPr lang="en-US" sz="2000" b="1" dirty="0" smtClean="0">
                <a:solidFill>
                  <a:srgbClr val="0000FF"/>
                </a:solidFill>
              </a:rPr>
              <a:t>Example </a:t>
            </a:r>
            <a:r>
              <a:rPr lang="en-US" sz="2000" b="1" dirty="0">
                <a:solidFill>
                  <a:srgbClr val="0000FF"/>
                </a:solidFill>
              </a:rPr>
              <a:t>of </a:t>
            </a:r>
            <a:r>
              <a:rPr lang="en-US" sz="2000" b="1" dirty="0" smtClean="0">
                <a:solidFill>
                  <a:srgbClr val="0000FF"/>
                </a:solidFill>
              </a:rPr>
              <a:t>relative </a:t>
            </a:r>
            <a:r>
              <a:rPr lang="en-US" sz="2000" b="1" dirty="0">
                <a:solidFill>
                  <a:srgbClr val="0000FF"/>
                </a:solidFill>
              </a:rPr>
              <a:t>sizes of </a:t>
            </a:r>
            <a:r>
              <a:rPr lang="en-US" sz="2000" b="1" dirty="0" smtClean="0">
                <a:solidFill>
                  <a:srgbClr val="0000FF"/>
                </a:solidFill>
              </a:rPr>
              <a:t>parts of atom</a:t>
            </a:r>
            <a:r>
              <a:rPr lang="en-US" sz="2000" b="1" dirty="0">
                <a:solidFill>
                  <a:srgbClr val="0000FF"/>
                </a:solidFill>
              </a:rPr>
              <a:t>, consider that if </a:t>
            </a:r>
            <a:r>
              <a:rPr lang="en-US" sz="2000" b="1" dirty="0" smtClean="0">
                <a:solidFill>
                  <a:srgbClr val="0000FF"/>
                </a:solidFill>
              </a:rPr>
              <a:t>atom </a:t>
            </a:r>
            <a:r>
              <a:rPr lang="en-US" sz="2000" b="1" dirty="0">
                <a:solidFill>
                  <a:srgbClr val="0000FF"/>
                </a:solidFill>
              </a:rPr>
              <a:t>were magnified </a:t>
            </a:r>
            <a:r>
              <a:rPr lang="en-US" sz="2000" b="1" dirty="0" smtClean="0">
                <a:solidFill>
                  <a:srgbClr val="0000FF"/>
                </a:solidFill>
              </a:rPr>
              <a:t>so that nucleus </a:t>
            </a:r>
            <a:r>
              <a:rPr lang="en-US" sz="2000" b="1" dirty="0">
                <a:solidFill>
                  <a:srgbClr val="0000FF"/>
                </a:solidFill>
              </a:rPr>
              <a:t>were </a:t>
            </a:r>
            <a:r>
              <a:rPr lang="en-US" sz="2000" b="1" dirty="0" smtClean="0">
                <a:solidFill>
                  <a:srgbClr val="0000FF"/>
                </a:solidFill>
              </a:rPr>
              <a:t>size </a:t>
            </a:r>
            <a:r>
              <a:rPr lang="en-US" sz="2000" b="1" dirty="0">
                <a:solidFill>
                  <a:srgbClr val="0000FF"/>
                </a:solidFill>
              </a:rPr>
              <a:t>of </a:t>
            </a:r>
            <a:r>
              <a:rPr lang="en-US" sz="2000" b="1" dirty="0" smtClean="0">
                <a:solidFill>
                  <a:srgbClr val="0000FF"/>
                </a:solidFill>
              </a:rPr>
              <a:t>period </a:t>
            </a:r>
            <a:r>
              <a:rPr lang="en-US" sz="2000" b="1" dirty="0">
                <a:solidFill>
                  <a:srgbClr val="0000FF"/>
                </a:solidFill>
              </a:rPr>
              <a:t>at </a:t>
            </a:r>
            <a:r>
              <a:rPr lang="en-US" sz="2000" b="1" dirty="0" smtClean="0">
                <a:solidFill>
                  <a:srgbClr val="0000FF"/>
                </a:solidFill>
              </a:rPr>
              <a:t>end of </a:t>
            </a:r>
            <a:r>
              <a:rPr lang="en-US" sz="2000" b="1" dirty="0">
                <a:solidFill>
                  <a:srgbClr val="0000FF"/>
                </a:solidFill>
              </a:rPr>
              <a:t>this sentence, </a:t>
            </a:r>
            <a:r>
              <a:rPr lang="en-US" sz="2000" b="1" dirty="0" smtClean="0">
                <a:solidFill>
                  <a:srgbClr val="0000FF"/>
                </a:solidFill>
              </a:rPr>
              <a:t>whole </a:t>
            </a:r>
            <a:r>
              <a:rPr lang="en-US" sz="2000" b="1" dirty="0">
                <a:solidFill>
                  <a:srgbClr val="0000FF"/>
                </a:solidFill>
              </a:rPr>
              <a:t>atom would be bigger </a:t>
            </a:r>
            <a:r>
              <a:rPr lang="en-US" sz="2000" b="1" dirty="0" smtClean="0">
                <a:solidFill>
                  <a:srgbClr val="0000FF"/>
                </a:solidFill>
              </a:rPr>
              <a:t>than a house</a:t>
            </a:r>
            <a:endParaRPr lang="en-US" sz="2000" b="1" dirty="0">
              <a:solidFill>
                <a:srgbClr val="0000FF"/>
              </a:solidFill>
            </a:endParaRPr>
          </a:p>
        </p:txBody>
      </p:sp>
    </p:spTree>
    <p:extLst>
      <p:ext uri="{BB962C8B-B14F-4D97-AF65-F5344CB8AC3E}">
        <p14:creationId xmlns:p14="http://schemas.microsoft.com/office/powerpoint/2010/main" val="1964851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DIGITAL MULTIMETERS (2 OF 9)</a:t>
            </a:r>
          </a:p>
        </p:txBody>
      </p:sp>
      <p:sp>
        <p:nvSpPr>
          <p:cNvPr id="34819" name="Content Placeholder 2"/>
          <p:cNvSpPr>
            <a:spLocks noGrp="1"/>
          </p:cNvSpPr>
          <p:nvPr>
            <p:ph idx="1"/>
          </p:nvPr>
        </p:nvSpPr>
        <p:spPr>
          <a:xfrm>
            <a:off x="152400" y="1447800"/>
            <a:ext cx="4100998" cy="4525963"/>
          </a:xfrm>
        </p:spPr>
        <p:txBody>
          <a:bodyPr/>
          <a:lstStyle/>
          <a:p>
            <a:r>
              <a:rPr lang="en-US" altLang="en-US" sz="3200" b="1" dirty="0" smtClean="0">
                <a:solidFill>
                  <a:srgbClr val="0000FF"/>
                </a:solidFill>
                <a:latin typeface="Verdana" panose="020B0604030504040204" pitchFamily="34" charset="0"/>
              </a:rPr>
              <a:t>Measuring Voltage</a:t>
            </a:r>
          </a:p>
          <a:p>
            <a:pPr lvl="1"/>
            <a:r>
              <a:rPr lang="en-US" altLang="en-US" sz="2800" dirty="0" smtClean="0">
                <a:latin typeface="Verdana" panose="020B0604030504040204" pitchFamily="34" charset="0"/>
              </a:rPr>
              <a:t>Voltmeter measures pressure </a:t>
            </a:r>
          </a:p>
          <a:p>
            <a:pPr lvl="1"/>
            <a:r>
              <a:rPr lang="en-US" altLang="en-US" sz="2800" dirty="0" smtClean="0">
                <a:latin typeface="Verdana" panose="020B0604030504040204" pitchFamily="34" charset="0"/>
              </a:rPr>
              <a:t>Potential of electricity in volts</a:t>
            </a:r>
          </a:p>
          <a:p>
            <a:pPr lvl="1"/>
            <a:r>
              <a:rPr lang="en-US" altLang="en-US" sz="2800" dirty="0" smtClean="0">
                <a:latin typeface="Verdana" panose="020B0604030504040204" pitchFamily="34" charset="0"/>
              </a:rPr>
              <a:t>Voltmeter connected to circuit in parallel</a:t>
            </a:r>
          </a:p>
        </p:txBody>
      </p:sp>
      <p:pic>
        <p:nvPicPr>
          <p:cNvPr id="5" name="Picture 2" descr="A figure shows a typical digital multimeter.&#10;The figure shows the following components of the digital multimeter:&#10;• The multimeter has a digital display at the top.&#10;• The various buttons below the display from the left to right in two rows are as follows:&#10;o Toggle button&#10;o Min/max recording&#10;o Manual range&#10;o Display hold&#10;o Backlight&#10;o Continuity beeper&#10;o Relative readings&#10;o Frequency and duty cycle&#10;• A rotary switch below the buttons shows the following settings in clockwise direction:&#10;o Off&#10;o A C volts&#10;o D C volts&#10;o D C millivolts&#10;o Ohms (resistance)&#10;o Capacitance&#10;o Diode test&#10;o A C or D C milliamperes&#10;o A C or D C microamperes&#10;• The four terminals below the rotary switch from the left to right are as follows:&#10;o Amperes input terminal&#10;o Milliamp/microamp input terminal&#10;o Common terminal&#10;o Volts, ohms, diode check input terminal&#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463" y="1398814"/>
            <a:ext cx="4716158" cy="493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268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DIGITAL MULTIMETERS (3 OF 9)</a:t>
            </a:r>
          </a:p>
        </p:txBody>
      </p:sp>
      <p:sp>
        <p:nvSpPr>
          <p:cNvPr id="35843" name="Content Placeholder 2"/>
          <p:cNvSpPr>
            <a:spLocks noGrp="1"/>
          </p:cNvSpPr>
          <p:nvPr>
            <p:ph idx="1"/>
          </p:nvPr>
        </p:nvSpPr>
        <p:spPr>
          <a:xfrm>
            <a:off x="152400" y="1524000"/>
            <a:ext cx="4343400" cy="4525963"/>
          </a:xfrm>
        </p:spPr>
        <p:txBody>
          <a:bodyPr/>
          <a:lstStyle/>
          <a:p>
            <a:r>
              <a:rPr lang="en-US" altLang="en-US" sz="3600" b="1" dirty="0" smtClean="0">
                <a:solidFill>
                  <a:srgbClr val="0000FF"/>
                </a:solidFill>
                <a:latin typeface="Verdana" panose="020B0604030504040204" pitchFamily="34" charset="0"/>
              </a:rPr>
              <a:t>Voltage Measured </a:t>
            </a:r>
          </a:p>
          <a:p>
            <a:pPr lvl="1"/>
            <a:r>
              <a:rPr lang="en-US" altLang="en-US" dirty="0" smtClean="0">
                <a:latin typeface="Verdana" panose="020B0604030504040204" pitchFamily="34" charset="0"/>
              </a:rPr>
              <a:t>Selecting either AC or DC volts</a:t>
            </a:r>
          </a:p>
          <a:p>
            <a:pPr lvl="1"/>
            <a:r>
              <a:rPr lang="en-US" altLang="en-US" sz="2800" b="1" dirty="0" smtClean="0">
                <a:solidFill>
                  <a:srgbClr val="0000FF"/>
                </a:solidFill>
                <a:latin typeface="Verdana" panose="020B0604030504040204" pitchFamily="34" charset="0"/>
              </a:rPr>
              <a:t>DC volts (DCV): </a:t>
            </a:r>
          </a:p>
          <a:p>
            <a:pPr lvl="2"/>
            <a:r>
              <a:rPr lang="en-US" altLang="en-US" dirty="0" smtClean="0">
                <a:latin typeface="Verdana" panose="020B0604030504040204" pitchFamily="34" charset="0"/>
              </a:rPr>
              <a:t>Most common setting for automotive use</a:t>
            </a:r>
          </a:p>
          <a:p>
            <a:pPr lvl="2"/>
            <a:r>
              <a:rPr lang="en-US" altLang="en-US" dirty="0" smtClean="0">
                <a:latin typeface="Verdana" panose="020B0604030504040204" pitchFamily="34" charset="0"/>
              </a:rPr>
              <a:t>Battery voltage, voltage to lighting and accessory circuits</a:t>
            </a:r>
          </a:p>
        </p:txBody>
      </p:sp>
      <p:pic>
        <p:nvPicPr>
          <p:cNvPr id="5" name="Picture 4" descr="A photo shows a typical digital multimeter (D M M) set to read DC volts. The multimeter shows a reading of 14.42 volts, the black meter lead is placed in the C O M terminal, and the red meter test lead is placed in the volt-ohm terminal."/>
          <p:cNvPicPr>
            <a:picLocks noChangeAspect="1"/>
          </p:cNvPicPr>
          <p:nvPr/>
        </p:nvPicPr>
        <p:blipFill>
          <a:blip r:embed="rId2"/>
          <a:stretch>
            <a:fillRect/>
          </a:stretch>
        </p:blipFill>
        <p:spPr>
          <a:xfrm>
            <a:off x="4648200" y="1981200"/>
            <a:ext cx="4339847" cy="3246740"/>
          </a:xfrm>
          <a:prstGeom prst="rect">
            <a:avLst/>
          </a:prstGeom>
        </p:spPr>
      </p:pic>
    </p:spTree>
    <p:extLst>
      <p:ext uri="{BB962C8B-B14F-4D97-AF65-F5344CB8AC3E}">
        <p14:creationId xmlns:p14="http://schemas.microsoft.com/office/powerpoint/2010/main" val="5405135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17–29 </a:t>
            </a:r>
            <a:r>
              <a:rPr lang="en-US" sz="2800" dirty="0" smtClean="0"/>
              <a:t>Typical </a:t>
            </a:r>
            <a:r>
              <a:rPr lang="en-US" sz="2800" dirty="0"/>
              <a:t>digital multimeter (DMM) set to </a:t>
            </a:r>
            <a:r>
              <a:rPr lang="en-US" sz="2800" dirty="0" smtClean="0"/>
              <a:t>read DC </a:t>
            </a:r>
            <a:r>
              <a:rPr lang="en-US" sz="2800" dirty="0"/>
              <a:t>volts.</a:t>
            </a:r>
          </a:p>
        </p:txBody>
      </p:sp>
      <p:pic>
        <p:nvPicPr>
          <p:cNvPr id="4" name="Picture 3" descr="A photo shows a typical digital multimeter (D M M) set to read DC volts. The multimeter shows a reading of 14.42 volts, the black meter lead is placed in the C O M terminal, and the red meter test lead is placed in the volt-ohm terminal."/>
          <p:cNvPicPr>
            <a:picLocks noChangeAspect="1"/>
          </p:cNvPicPr>
          <p:nvPr/>
        </p:nvPicPr>
        <p:blipFill>
          <a:blip r:embed="rId2"/>
          <a:stretch>
            <a:fillRect/>
          </a:stretch>
        </p:blipFill>
        <p:spPr>
          <a:xfrm>
            <a:off x="1295400" y="1333247"/>
            <a:ext cx="6773689" cy="5067553"/>
          </a:xfrm>
          <a:prstGeom prst="rect">
            <a:avLst/>
          </a:prstGeom>
        </p:spPr>
      </p:pic>
    </p:spTree>
    <p:extLst>
      <p:ext uri="{BB962C8B-B14F-4D97-AF65-F5344CB8AC3E}">
        <p14:creationId xmlns:p14="http://schemas.microsoft.com/office/powerpoint/2010/main" val="3788670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DIGITAL MULTIMETERS (4 OF 9)</a:t>
            </a:r>
          </a:p>
        </p:txBody>
      </p:sp>
      <p:sp>
        <p:nvSpPr>
          <p:cNvPr id="36867" name="Content Placeholder 2"/>
          <p:cNvSpPr>
            <a:spLocks noGrp="1"/>
          </p:cNvSpPr>
          <p:nvPr>
            <p:ph idx="1"/>
          </p:nvPr>
        </p:nvSpPr>
        <p:spPr>
          <a:xfrm>
            <a:off x="152400" y="1447800"/>
            <a:ext cx="4419600" cy="4525963"/>
          </a:xfrm>
        </p:spPr>
        <p:txBody>
          <a:bodyPr/>
          <a:lstStyle/>
          <a:p>
            <a:r>
              <a:rPr lang="en-US" altLang="en-US" sz="3600" b="1" dirty="0">
                <a:solidFill>
                  <a:srgbClr val="0000FF"/>
                </a:solidFill>
                <a:latin typeface="Verdana" panose="020B0604030504040204" pitchFamily="34" charset="0"/>
              </a:rPr>
              <a:t>Voltage Measured </a:t>
            </a:r>
          </a:p>
          <a:p>
            <a:pPr lvl="1"/>
            <a:r>
              <a:rPr lang="en-US" altLang="en-US" sz="3200" b="1" dirty="0" smtClean="0">
                <a:latin typeface="Verdana" panose="020B0604030504040204" pitchFamily="34" charset="0"/>
              </a:rPr>
              <a:t>AC volts (ACV): </a:t>
            </a:r>
          </a:p>
          <a:p>
            <a:pPr lvl="1"/>
            <a:r>
              <a:rPr lang="en-US" altLang="en-US" dirty="0" smtClean="0">
                <a:latin typeface="Verdana" panose="020B0604030504040204" pitchFamily="34" charset="0"/>
              </a:rPr>
              <a:t>Check for unwanted AC voltage </a:t>
            </a:r>
          </a:p>
          <a:p>
            <a:pPr lvl="1"/>
            <a:r>
              <a:rPr lang="en-US" altLang="en-US" dirty="0" smtClean="0">
                <a:latin typeface="Verdana" panose="020B0604030504040204" pitchFamily="34" charset="0"/>
              </a:rPr>
              <a:t>From alternators and some sensors</a:t>
            </a:r>
          </a:p>
          <a:p>
            <a:pPr lvl="1"/>
            <a:r>
              <a:rPr lang="en-US" altLang="en-US" sz="2800" b="1" dirty="0" smtClean="0">
                <a:solidFill>
                  <a:srgbClr val="0000FF"/>
                </a:solidFill>
                <a:latin typeface="Verdana" panose="020B0604030504040204" pitchFamily="34" charset="0"/>
              </a:rPr>
              <a:t>Range</a:t>
            </a:r>
            <a:r>
              <a:rPr lang="en-US" altLang="en-US" dirty="0" smtClean="0">
                <a:latin typeface="Verdana" panose="020B0604030504040204" pitchFamily="34" charset="0"/>
              </a:rPr>
              <a:t>: Automatically set for most meters</a:t>
            </a:r>
          </a:p>
          <a:p>
            <a:pPr lvl="1"/>
            <a:r>
              <a:rPr lang="en-US" altLang="en-US" dirty="0" smtClean="0">
                <a:latin typeface="Verdana" panose="020B0604030504040204" pitchFamily="34" charset="0"/>
              </a:rPr>
              <a:t>Can be manually ranged</a:t>
            </a:r>
          </a:p>
        </p:txBody>
      </p:sp>
      <p:pic>
        <p:nvPicPr>
          <p:cNvPr id="5" name="Picture 2" descr="A figure shows a typical digital multimeter.&#10;The figure shows the following components of the digital multimeter:&#10;• The multimeter has a digital display at the top.&#10;• The various buttons below the display from the left to right in two rows are as follows:&#10;o Toggle button&#10;o Min/max recording&#10;o Manual range&#10;o Display hold&#10;o Backlight&#10;o Continuity beeper&#10;o Relative readings&#10;o Frequency and duty cycle&#10;• A rotary switch below the buttons shows the following settings in clockwise direction:&#10;o Off&#10;o A C volts&#10;o D C volts&#10;o D C millivolts&#10;o Ohms (resistance)&#10;o Capacitance&#10;o Diode test&#10;o A C or D C milliamperes&#10;o A C or D C microamperes&#10;• The four terminals below the rotary switch from the left to right are as follows:&#10;o Amperes input terminal&#10;o Milliamp/microamp input terminal&#10;o Common terminal&#10;o Volts, ohms, diode check input term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628" y="1442357"/>
            <a:ext cx="4716158" cy="493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45125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5257800" cy="5562600"/>
          </a:xfrm>
          <a:solidFill>
            <a:srgbClr val="003057"/>
          </a:solidFill>
        </p:spPr>
        <p:txBody>
          <a:bodyPr anchor="t" anchorCtr="0"/>
          <a:lstStyle/>
          <a:p>
            <a:r>
              <a:rPr lang="en-US" sz="2400" dirty="0"/>
              <a:t>FIGURE 17–30 </a:t>
            </a:r>
            <a:r>
              <a:rPr lang="en-US" sz="2400" dirty="0" smtClean="0"/>
              <a:t>autoranging DMM  automatically selects proper </a:t>
            </a:r>
            <a:r>
              <a:rPr lang="en-US" sz="2400" dirty="0"/>
              <a:t>scale to read </a:t>
            </a:r>
            <a:r>
              <a:rPr lang="en-US" sz="2400" dirty="0" smtClean="0"/>
              <a:t>voltage being tested</a:t>
            </a:r>
            <a:r>
              <a:rPr lang="en-US" sz="2400" dirty="0"/>
              <a:t>. </a:t>
            </a:r>
            <a:r>
              <a:rPr lang="en-US" sz="2400" dirty="0" smtClean="0"/>
              <a:t>Scale </a:t>
            </a:r>
            <a:r>
              <a:rPr lang="en-US" sz="2400" dirty="0"/>
              <a:t>selected </a:t>
            </a:r>
            <a:r>
              <a:rPr lang="en-US" sz="2400" dirty="0" smtClean="0"/>
              <a:t>usually </a:t>
            </a:r>
            <a:r>
              <a:rPr lang="en-US" sz="2400" dirty="0"/>
              <a:t>displayed on </a:t>
            </a:r>
            <a:r>
              <a:rPr lang="en-US" sz="2400" dirty="0" smtClean="0"/>
              <a:t>meter face</a:t>
            </a:r>
            <a:r>
              <a:rPr lang="en-US" sz="2400" dirty="0"/>
              <a:t>. (a) </a:t>
            </a:r>
            <a:r>
              <a:rPr lang="en-US" sz="2400" dirty="0" smtClean="0"/>
              <a:t>Display </a:t>
            </a:r>
            <a:r>
              <a:rPr lang="en-US" sz="2400" dirty="0"/>
              <a:t>indicates “4,” meaning that </a:t>
            </a:r>
            <a:r>
              <a:rPr lang="en-US" sz="2400" dirty="0" smtClean="0"/>
              <a:t>this range </a:t>
            </a:r>
            <a:r>
              <a:rPr lang="en-US" sz="2400" dirty="0"/>
              <a:t>can read up to 4 volts. (b) </a:t>
            </a:r>
            <a:r>
              <a:rPr lang="en-US" sz="2400" dirty="0" smtClean="0"/>
              <a:t>range </a:t>
            </a:r>
            <a:r>
              <a:rPr lang="en-US" sz="2400" dirty="0"/>
              <a:t>is now set to </a:t>
            </a:r>
            <a:r>
              <a:rPr lang="en-US" sz="2400" dirty="0" smtClean="0"/>
              <a:t>40 </a:t>
            </a:r>
            <a:r>
              <a:rPr lang="en-US" sz="2400" dirty="0"/>
              <a:t>volt scale, meaning that </a:t>
            </a:r>
            <a:r>
              <a:rPr lang="en-US" sz="2400" dirty="0" smtClean="0"/>
              <a:t>meter </a:t>
            </a:r>
            <a:r>
              <a:rPr lang="en-US" sz="2400" dirty="0"/>
              <a:t>can read up to 40 </a:t>
            </a:r>
            <a:r>
              <a:rPr lang="en-US" sz="2400" dirty="0" smtClean="0"/>
              <a:t>volts on scale</a:t>
            </a:r>
            <a:r>
              <a:rPr lang="en-US" sz="2400" dirty="0"/>
              <a:t>. Any reading above this level will cause the </a:t>
            </a:r>
            <a:r>
              <a:rPr lang="en-US" sz="2400" dirty="0" smtClean="0"/>
              <a:t>meter to </a:t>
            </a:r>
            <a:r>
              <a:rPr lang="en-US" sz="2400" dirty="0"/>
              <a:t>reset to a higher scale. If not set on autoranging, </a:t>
            </a:r>
            <a:r>
              <a:rPr lang="en-US" sz="2400" dirty="0" smtClean="0"/>
              <a:t>meter display </a:t>
            </a:r>
            <a:r>
              <a:rPr lang="en-US" sz="2400" dirty="0"/>
              <a:t>would indicate OL if a reading exceeds </a:t>
            </a:r>
            <a:r>
              <a:rPr lang="en-US" sz="2400" dirty="0" smtClean="0"/>
              <a:t>limit </a:t>
            </a:r>
            <a:r>
              <a:rPr lang="en-US" sz="2400" dirty="0"/>
              <a:t>of </a:t>
            </a:r>
            <a:r>
              <a:rPr lang="en-US" sz="2400" dirty="0" smtClean="0"/>
              <a:t>scale </a:t>
            </a:r>
            <a:r>
              <a:rPr lang="en-US" sz="2400" dirty="0"/>
              <a:t>selected.</a:t>
            </a:r>
          </a:p>
        </p:txBody>
      </p:sp>
      <p:pic>
        <p:nvPicPr>
          <p:cNvPr id="4" name="Picture 3" descr="A figure shows a typical autoranging digital multimeter. The multimeter display a reading of 3.865 volts and the meter shows a 4-volt scale below the reading. When the signal reading is below 4 volts, the meter autoranges to the 4-volt scale and provides three decimal places."/>
          <p:cNvPicPr>
            <a:picLocks noChangeAspect="1"/>
          </p:cNvPicPr>
          <p:nvPr/>
        </p:nvPicPr>
        <p:blipFill>
          <a:blip r:embed="rId2"/>
          <a:stretch>
            <a:fillRect/>
          </a:stretch>
        </p:blipFill>
        <p:spPr>
          <a:xfrm>
            <a:off x="5257800" y="0"/>
            <a:ext cx="3886200" cy="6407911"/>
          </a:xfrm>
          <a:prstGeom prst="rect">
            <a:avLst/>
          </a:prstGeom>
        </p:spPr>
      </p:pic>
    </p:spTree>
    <p:extLst>
      <p:ext uri="{BB962C8B-B14F-4D97-AF65-F5344CB8AC3E}">
        <p14:creationId xmlns:p14="http://schemas.microsoft.com/office/powerpoint/2010/main" val="535990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DIGITAL MULTIMETERS (5 OF 9)</a:t>
            </a:r>
          </a:p>
        </p:txBody>
      </p:sp>
      <p:sp>
        <p:nvSpPr>
          <p:cNvPr id="37891" name="Content Placeholder 2"/>
          <p:cNvSpPr>
            <a:spLocks noGrp="1"/>
          </p:cNvSpPr>
          <p:nvPr>
            <p:ph idx="1"/>
          </p:nvPr>
        </p:nvSpPr>
        <p:spPr>
          <a:xfrm>
            <a:off x="76200" y="1449859"/>
            <a:ext cx="4419600" cy="4874741"/>
          </a:xfrm>
        </p:spPr>
        <p:txBody>
          <a:bodyPr/>
          <a:lstStyle/>
          <a:p>
            <a:pPr>
              <a:spcBef>
                <a:spcPts val="0"/>
              </a:spcBef>
            </a:pPr>
            <a:r>
              <a:rPr lang="en-US" altLang="en-US" sz="3600" b="1" dirty="0" smtClean="0">
                <a:solidFill>
                  <a:srgbClr val="0000FF"/>
                </a:solidFill>
                <a:latin typeface="Verdana" panose="020B0604030504040204" pitchFamily="34" charset="0"/>
              </a:rPr>
              <a:t>Measuring Resistance</a:t>
            </a:r>
          </a:p>
          <a:p>
            <a:pPr lvl="1">
              <a:spcBef>
                <a:spcPts val="0"/>
              </a:spcBef>
            </a:pPr>
            <a:r>
              <a:rPr lang="en-US" altLang="en-US" sz="2800" dirty="0" smtClean="0">
                <a:latin typeface="Verdana" panose="020B0604030504040204" pitchFamily="34" charset="0"/>
              </a:rPr>
              <a:t>Ohmmeter measures resistance </a:t>
            </a:r>
          </a:p>
          <a:p>
            <a:pPr lvl="2">
              <a:spcBef>
                <a:spcPts val="0"/>
              </a:spcBef>
            </a:pPr>
            <a:r>
              <a:rPr lang="en-US" altLang="en-US" sz="2400" dirty="0" smtClean="0">
                <a:latin typeface="Verdana" panose="020B0604030504040204" pitchFamily="34" charset="0"/>
              </a:rPr>
              <a:t>Component or circuit section </a:t>
            </a:r>
          </a:p>
          <a:p>
            <a:pPr lvl="2">
              <a:spcBef>
                <a:spcPts val="0"/>
              </a:spcBef>
            </a:pPr>
            <a:r>
              <a:rPr lang="en-US" altLang="en-US" sz="2400" dirty="0" smtClean="0">
                <a:latin typeface="Verdana" panose="020B0604030504040204" pitchFamily="34" charset="0"/>
              </a:rPr>
              <a:t>No current flowing through</a:t>
            </a:r>
          </a:p>
          <a:p>
            <a:pPr lvl="2">
              <a:spcBef>
                <a:spcPts val="0"/>
              </a:spcBef>
            </a:pPr>
            <a:r>
              <a:rPr lang="en-US" altLang="en-US" sz="2400" dirty="0" smtClean="0">
                <a:latin typeface="Verdana" panose="020B0604030504040204" pitchFamily="34" charset="0"/>
              </a:rPr>
              <a:t>Connected in series with component </a:t>
            </a:r>
          </a:p>
          <a:p>
            <a:pPr lvl="2">
              <a:spcBef>
                <a:spcPts val="0"/>
              </a:spcBef>
            </a:pPr>
            <a:r>
              <a:rPr lang="en-US" altLang="en-US" sz="2400" dirty="0" smtClean="0">
                <a:latin typeface="Verdana" panose="020B0604030504040204" pitchFamily="34" charset="0"/>
              </a:rPr>
              <a:t>or wire being measured</a:t>
            </a:r>
          </a:p>
        </p:txBody>
      </p:sp>
      <p:pic>
        <p:nvPicPr>
          <p:cNvPr id="5" name="Picture 2" descr="A figure shows a typical digital multimeter.&#10;The figure shows the following components of the digital multimeter:&#10;• The multimeter has a digital display at the top.&#10;• The various buttons below the display from the left to right in two rows are as follows:&#10;o Toggle button&#10;o Min/max recording&#10;o Manual range&#10;o Display hold&#10;o Backlight&#10;o Continuity beeper&#10;o Relative readings&#10;o Frequency and duty cycle&#10;• A rotary switch below the buttons shows the following settings in clockwise direction:&#10;o Off&#10;o A C volts&#10;o D C volts&#10;o D C millivolts&#10;o Ohms (resistance)&#10;o Capacitance&#10;o Diode test&#10;o A C or D C milliamperes&#10;o A C or D C microamperes&#10;• The four terminals below the rotary switch from the left to right are as follows:&#10;o Amperes input terminal&#10;o Milliamp/microamp input terminal&#10;o Common terminal&#10;o Volts, ohms, diode check input term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442" y="1447800"/>
            <a:ext cx="4716158" cy="493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23496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Figure 17–31 Using a DMM set to read ohms (Ω) to test this light bulb. Meter reads resistance of filament</a:t>
            </a:r>
            <a:endParaRPr lang="en-US" sz="2400" dirty="0"/>
          </a:p>
        </p:txBody>
      </p:sp>
      <p:pic>
        <p:nvPicPr>
          <p:cNvPr id="29699" name="Picture 1" descr="A photo shows a digital multimeter set to read ohms.&#10;The photo shows the following:&#10;• The black meter lead is placed in the C O M terminal and the red meter test lead is placed in the volt-ohm terminal. The other end of the black lead is placed on the bulb at the top of the filament and the red lead is placed at the bottom of the bulb. The meter reads the resistance of the filament as 001.3 ohm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7630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953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DIGITAL MULTIMETERS (6 OF 9)</a:t>
            </a:r>
          </a:p>
        </p:txBody>
      </p:sp>
      <p:sp>
        <p:nvSpPr>
          <p:cNvPr id="38915" name="Content Placeholder 2"/>
          <p:cNvSpPr>
            <a:spLocks noGrp="1"/>
          </p:cNvSpPr>
          <p:nvPr>
            <p:ph idx="1"/>
          </p:nvPr>
        </p:nvSpPr>
        <p:spPr>
          <a:xfrm>
            <a:off x="76200" y="1447800"/>
            <a:ext cx="4648200" cy="4950381"/>
          </a:xfrm>
        </p:spPr>
        <p:txBody>
          <a:bodyPr/>
          <a:lstStyle/>
          <a:p>
            <a:pPr>
              <a:spcBef>
                <a:spcPts val="0"/>
              </a:spcBef>
            </a:pPr>
            <a:r>
              <a:rPr lang="en-US" altLang="en-US" b="1" dirty="0" smtClean="0">
                <a:solidFill>
                  <a:srgbClr val="0000FF"/>
                </a:solidFill>
                <a:latin typeface="Verdana" panose="020B0604030504040204" pitchFamily="34" charset="0"/>
              </a:rPr>
              <a:t>Measuring Resistance</a:t>
            </a:r>
          </a:p>
          <a:p>
            <a:pPr lvl="1">
              <a:spcBef>
                <a:spcPts val="0"/>
              </a:spcBef>
            </a:pPr>
            <a:r>
              <a:rPr lang="en-US" altLang="en-US" dirty="0" smtClean="0">
                <a:latin typeface="Verdana" panose="020B0604030504040204" pitchFamily="34" charset="0"/>
              </a:rPr>
              <a:t>When connected to component</a:t>
            </a:r>
          </a:p>
          <a:p>
            <a:pPr lvl="1">
              <a:spcBef>
                <a:spcPts val="0"/>
              </a:spcBef>
            </a:pPr>
            <a:r>
              <a:rPr lang="en-US" altLang="en-US" dirty="0" smtClean="0">
                <a:latin typeface="Verdana" panose="020B0604030504040204" pitchFamily="34" charset="0"/>
              </a:rPr>
              <a:t>Current flows through leads</a:t>
            </a:r>
          </a:p>
          <a:p>
            <a:pPr lvl="1">
              <a:spcBef>
                <a:spcPts val="0"/>
              </a:spcBef>
            </a:pPr>
            <a:r>
              <a:rPr lang="en-US" altLang="en-US" dirty="0" smtClean="0">
                <a:latin typeface="Verdana" panose="020B0604030504040204" pitchFamily="34" charset="0"/>
              </a:rPr>
              <a:t>Voltage drop between leads measured as resistance</a:t>
            </a:r>
          </a:p>
          <a:p>
            <a:pPr lvl="1">
              <a:spcBef>
                <a:spcPts val="0"/>
              </a:spcBef>
            </a:pPr>
            <a:r>
              <a:rPr lang="en-US" altLang="en-US" dirty="0" smtClean="0">
                <a:latin typeface="Verdana" panose="020B0604030504040204" pitchFamily="34" charset="0"/>
              </a:rPr>
              <a:t>0 ohms means no resistance between test leads</a:t>
            </a:r>
          </a:p>
          <a:p>
            <a:pPr lvl="2">
              <a:spcBef>
                <a:spcPts val="0"/>
              </a:spcBef>
            </a:pPr>
            <a:r>
              <a:rPr lang="en-US" altLang="en-US" dirty="0" smtClean="0">
                <a:latin typeface="Verdana" panose="020B0604030504040204" pitchFamily="34" charset="0"/>
              </a:rPr>
              <a:t>Indicates continuity for current to flow in closed circuit</a:t>
            </a:r>
          </a:p>
        </p:txBody>
      </p:sp>
      <p:pic>
        <p:nvPicPr>
          <p:cNvPr id="4" name="Picture 3" descr="A photo shows a digital multimeter set to read ohms.&#10;The photo shows the following:&#10;• The black meter lead is placed in the C O M terminal and the red meter test lead is placed in the volt-ohm terminal. The other end of the black lead is placed on the bulb at the top of the filament and the red lead is placed at the bottom of the bulb. The meter reads the resistance of the filament as 001.3 ohms."/>
          <p:cNvPicPr>
            <a:picLocks noChangeAspect="1"/>
          </p:cNvPicPr>
          <p:nvPr/>
        </p:nvPicPr>
        <p:blipFill>
          <a:blip r:embed="rId2"/>
          <a:stretch>
            <a:fillRect/>
          </a:stretch>
        </p:blipFill>
        <p:spPr>
          <a:xfrm>
            <a:off x="4419600" y="2057400"/>
            <a:ext cx="4380356" cy="2411177"/>
          </a:xfrm>
          <a:prstGeom prst="rect">
            <a:avLst/>
          </a:prstGeom>
        </p:spPr>
      </p:pic>
    </p:spTree>
    <p:extLst>
      <p:ext uri="{BB962C8B-B14F-4D97-AF65-F5344CB8AC3E}">
        <p14:creationId xmlns:p14="http://schemas.microsoft.com/office/powerpoint/2010/main" val="15274829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DIGITAL MULTIMETERS (7 OF 9)</a:t>
            </a:r>
          </a:p>
        </p:txBody>
      </p:sp>
      <p:sp>
        <p:nvSpPr>
          <p:cNvPr id="39939" name="Content Placeholder 2"/>
          <p:cNvSpPr>
            <a:spLocks noGrp="1"/>
          </p:cNvSpPr>
          <p:nvPr>
            <p:ph idx="1"/>
          </p:nvPr>
        </p:nvSpPr>
        <p:spPr>
          <a:xfrm>
            <a:off x="76200" y="1447800"/>
            <a:ext cx="6400800" cy="4525963"/>
          </a:xfrm>
        </p:spPr>
        <p:txBody>
          <a:bodyPr/>
          <a:lstStyle/>
          <a:p>
            <a:pPr>
              <a:spcBef>
                <a:spcPts val="0"/>
              </a:spcBef>
            </a:pPr>
            <a:r>
              <a:rPr lang="en-US" altLang="en-US" b="1" dirty="0" smtClean="0">
                <a:solidFill>
                  <a:srgbClr val="0000FF"/>
                </a:solidFill>
                <a:latin typeface="Verdana" panose="020B0604030504040204" pitchFamily="34" charset="0"/>
              </a:rPr>
              <a:t>Measuring Resistance</a:t>
            </a:r>
          </a:p>
          <a:p>
            <a:pPr lvl="1">
              <a:spcBef>
                <a:spcPts val="0"/>
              </a:spcBef>
            </a:pPr>
            <a:r>
              <a:rPr lang="en-US" altLang="en-US" dirty="0" smtClean="0">
                <a:latin typeface="Verdana" panose="020B0604030504040204" pitchFamily="34" charset="0"/>
              </a:rPr>
              <a:t>Infinity means no connection, or open circuit</a:t>
            </a:r>
          </a:p>
          <a:p>
            <a:pPr lvl="1">
              <a:spcBef>
                <a:spcPts val="0"/>
              </a:spcBef>
            </a:pPr>
            <a:r>
              <a:rPr lang="en-US" altLang="en-US" dirty="0" smtClean="0">
                <a:latin typeface="Verdana" panose="020B0604030504040204" pitchFamily="34" charset="0"/>
              </a:rPr>
              <a:t>Ohmmeters have no required polarity </a:t>
            </a:r>
          </a:p>
          <a:p>
            <a:pPr lvl="1">
              <a:spcBef>
                <a:spcPts val="0"/>
              </a:spcBef>
            </a:pPr>
            <a:r>
              <a:rPr lang="en-US" altLang="en-US" dirty="0" smtClean="0">
                <a:latin typeface="Verdana" panose="020B0604030504040204" pitchFamily="34" charset="0"/>
              </a:rPr>
              <a:t>Even though red &amp; black test leads used</a:t>
            </a:r>
          </a:p>
          <a:p>
            <a:pPr lvl="1">
              <a:spcBef>
                <a:spcPts val="0"/>
              </a:spcBef>
            </a:pPr>
            <a:r>
              <a:rPr lang="en-US" altLang="en-US" dirty="0" smtClean="0">
                <a:latin typeface="Verdana" panose="020B0604030504040204" pitchFamily="34" charset="0"/>
              </a:rPr>
              <a:t>Meters have different ways of indicating infinity </a:t>
            </a:r>
          </a:p>
          <a:p>
            <a:pPr lvl="1">
              <a:spcBef>
                <a:spcPts val="0"/>
              </a:spcBef>
            </a:pPr>
            <a:r>
              <a:rPr lang="en-US" altLang="en-US" dirty="0" smtClean="0">
                <a:latin typeface="Verdana" panose="020B0604030504040204" pitchFamily="34" charset="0"/>
              </a:rPr>
              <a:t>Resistance, or reading higher than scale </a:t>
            </a:r>
          </a:p>
          <a:p>
            <a:pPr lvl="2">
              <a:spcBef>
                <a:spcPts val="0"/>
              </a:spcBef>
            </a:pPr>
            <a:r>
              <a:rPr lang="en-US" altLang="en-US" sz="2400" b="1" dirty="0" smtClean="0">
                <a:solidFill>
                  <a:srgbClr val="0000FF"/>
                </a:solidFill>
                <a:latin typeface="Verdana" panose="020B0604030504040204" pitchFamily="34" charset="0"/>
              </a:rPr>
              <a:t>OL, meaning over limit or overload</a:t>
            </a:r>
          </a:p>
        </p:txBody>
      </p:sp>
      <p:pic>
        <p:nvPicPr>
          <p:cNvPr id="4" name="Picture 3" descr="A photo shows a digital multimeter."/>
          <p:cNvPicPr>
            <a:picLocks noChangeAspect="1"/>
          </p:cNvPicPr>
          <p:nvPr/>
        </p:nvPicPr>
        <p:blipFill>
          <a:blip r:embed="rId2"/>
          <a:stretch>
            <a:fillRect/>
          </a:stretch>
        </p:blipFill>
        <p:spPr>
          <a:xfrm>
            <a:off x="6553200" y="1412789"/>
            <a:ext cx="2133600" cy="4797368"/>
          </a:xfrm>
          <a:prstGeom prst="rect">
            <a:avLst/>
          </a:prstGeom>
        </p:spPr>
      </p:pic>
    </p:spTree>
    <p:extLst>
      <p:ext uri="{BB962C8B-B14F-4D97-AF65-F5344CB8AC3E}">
        <p14:creationId xmlns:p14="http://schemas.microsoft.com/office/powerpoint/2010/main" val="17426011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DIGITAL MULTIMETERS (8 OF 9)</a:t>
            </a:r>
          </a:p>
        </p:txBody>
      </p:sp>
      <p:sp>
        <p:nvSpPr>
          <p:cNvPr id="40963" name="Content Placeholder 4"/>
          <p:cNvSpPr>
            <a:spLocks noGrp="1"/>
          </p:cNvSpPr>
          <p:nvPr>
            <p:ph idx="1"/>
          </p:nvPr>
        </p:nvSpPr>
        <p:spPr/>
        <p:txBody>
          <a:bodyPr/>
          <a:lstStyle/>
          <a:p>
            <a:r>
              <a:rPr lang="en-US" altLang="en-US" sz="3200" b="1" dirty="0" smtClean="0">
                <a:solidFill>
                  <a:srgbClr val="0000FF"/>
                </a:solidFill>
                <a:latin typeface="Verdana" panose="020B0604030504040204" pitchFamily="34" charset="0"/>
              </a:rPr>
              <a:t>Measuring Resistance</a:t>
            </a:r>
          </a:p>
          <a:p>
            <a:pPr lvl="1"/>
            <a:r>
              <a:rPr lang="en-US" altLang="en-US" dirty="0" smtClean="0">
                <a:latin typeface="Verdana" panose="020B0604030504040204" pitchFamily="34" charset="0"/>
              </a:rPr>
              <a:t>Meters have different ways of indicating infinity </a:t>
            </a:r>
          </a:p>
          <a:p>
            <a:pPr lvl="1"/>
            <a:r>
              <a:rPr lang="en-US" altLang="en-US" dirty="0" smtClean="0">
                <a:latin typeface="Verdana" panose="020B0604030504040204" pitchFamily="34" charset="0"/>
              </a:rPr>
              <a:t>Resistance, or reading higher than scale allows</a:t>
            </a:r>
          </a:p>
          <a:p>
            <a:pPr lvl="2"/>
            <a:r>
              <a:rPr lang="en-US" altLang="en-US" dirty="0" smtClean="0">
                <a:latin typeface="Verdana" panose="020B0604030504040204" pitchFamily="34" charset="0"/>
              </a:rPr>
              <a:t>Flashing or solid number 1</a:t>
            </a:r>
          </a:p>
          <a:p>
            <a:pPr lvl="2"/>
            <a:r>
              <a:rPr lang="en-US" altLang="en-US" dirty="0" smtClean="0">
                <a:latin typeface="Verdana" panose="020B0604030504040204" pitchFamily="34" charset="0"/>
              </a:rPr>
              <a:t>Flashing or solid number 3 on left side of display</a:t>
            </a:r>
          </a:p>
          <a:p>
            <a:pPr lvl="2"/>
            <a:r>
              <a:rPr lang="en-US" altLang="en-US" dirty="0" smtClean="0">
                <a:latin typeface="Verdana" panose="020B0604030504040204" pitchFamily="34" charset="0"/>
              </a:rPr>
              <a:t>Flashing or solid number 4 on the display</a:t>
            </a:r>
          </a:p>
        </p:txBody>
      </p:sp>
      <p:pic>
        <p:nvPicPr>
          <p:cNvPr id="2" name="Picture 1" descr="A photo shows a digital multimeter set to read ohms.&#10;The photo shows the following:&#10;• The black meter lead is placed in the C O M terminal and the red meter test lead is placed in the volt-ohm terminal. The other end of the black lead is placed on the bulb at the top of the filament and the red lead is placed at the bottom of the bulb. The meter reads the resistance of the filament as 001.3 ohms."/>
          <p:cNvPicPr>
            <a:picLocks noChangeAspect="1"/>
          </p:cNvPicPr>
          <p:nvPr/>
        </p:nvPicPr>
        <p:blipFill>
          <a:blip r:embed="rId2"/>
          <a:stretch>
            <a:fillRect/>
          </a:stretch>
        </p:blipFill>
        <p:spPr>
          <a:xfrm>
            <a:off x="4724400" y="4114800"/>
            <a:ext cx="3791902" cy="2083173"/>
          </a:xfrm>
          <a:prstGeom prst="rect">
            <a:avLst/>
          </a:prstGeom>
        </p:spPr>
      </p:pic>
    </p:spTree>
    <p:extLst>
      <p:ext uri="{BB962C8B-B14F-4D97-AF65-F5344CB8AC3E}">
        <p14:creationId xmlns:p14="http://schemas.microsoft.com/office/powerpoint/2010/main" val="27185980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a:noFill/>
          <a:extLst>
            <a:ext uri="{909E8E84-426E-40DD-AFC4-6F175D3DCCD1}">
              <a14:hiddenFill xmlns:a14="http://schemas.microsoft.com/office/drawing/2010/main">
                <a:solidFill>
                  <a:srgbClr val="214C90"/>
                </a:solidFill>
              </a14:hiddenFill>
            </a:ext>
            <a:ext uri="{91240B29-F687-4F45-9708-019B960494DF}">
              <a14:hiddenLine xmlns:a14="http://schemas.microsoft.com/office/drawing/2010/main" w="9525">
                <a:solidFill>
                  <a:srgbClr val="214C90"/>
                </a:solidFill>
                <a:miter lim="800000"/>
                <a:headEnd/>
                <a:tailEnd/>
              </a14:hiddenLine>
            </a:ext>
          </a:extLst>
        </p:spPr>
        <p:txBody>
          <a:bodyPr/>
          <a:lstStyle/>
          <a:p>
            <a:r>
              <a:rPr lang="en-US" altLang="en-US" b="1" dirty="0" smtClean="0"/>
              <a:t>Figure </a:t>
            </a:r>
            <a:r>
              <a:rPr lang="en-US" altLang="en-US" dirty="0" smtClean="0"/>
              <a:t>17</a:t>
            </a:r>
            <a:r>
              <a:rPr lang="en-US" altLang="en-US" b="1" dirty="0" smtClean="0"/>
              <a:t>-1   </a:t>
            </a:r>
            <a:r>
              <a:rPr lang="en-US" altLang="en-US" dirty="0" smtClean="0"/>
              <a:t>In an atom (left), electrons orbit protons in the nucleus just as planets orbit the sun in our solar  system (right).</a:t>
            </a:r>
          </a:p>
        </p:txBody>
      </p:sp>
      <p:pic>
        <p:nvPicPr>
          <p:cNvPr id="26627" name="Picture 2" descr="A figure shows a diagram of an atom compared with the diagram of our solar system.&#10;The figure on the left shows a hydrogen atom with a positive proton in the middle and a negative electron orbiting the proton in a circle. The figure on the right shows our solar system with the sun at the center and the planets Mercury, Venus, Earth, Mars, Jupiter orbiting the sun in concentric path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01775"/>
            <a:ext cx="82296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3285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097280"/>
          </a:xfrm>
        </p:spPr>
        <p:txBody>
          <a:bodyPr/>
          <a:lstStyle/>
          <a:p>
            <a:r>
              <a:rPr lang="en-US" sz="1800" dirty="0"/>
              <a:t>FIGURE 17–32 Many </a:t>
            </a:r>
            <a:r>
              <a:rPr lang="en-US" sz="1800" dirty="0" smtClean="0"/>
              <a:t>DMM can </a:t>
            </a:r>
            <a:r>
              <a:rPr lang="en-US" sz="1800" dirty="0"/>
              <a:t>have </a:t>
            </a:r>
            <a:r>
              <a:rPr lang="en-US" sz="1800" dirty="0" smtClean="0"/>
              <a:t>display </a:t>
            </a:r>
            <a:r>
              <a:rPr lang="en-US" sz="1800" dirty="0"/>
              <a:t>indicate zero to compensate for test lead resistance. (1) </a:t>
            </a:r>
            <a:r>
              <a:rPr lang="en-US" sz="1800" dirty="0" smtClean="0"/>
              <a:t>Connect leads </a:t>
            </a:r>
            <a:r>
              <a:rPr lang="en-US" sz="1800" dirty="0"/>
              <a:t>in </a:t>
            </a:r>
            <a:r>
              <a:rPr lang="en-US" sz="1800" dirty="0" smtClean="0"/>
              <a:t>v </a:t>
            </a:r>
            <a:r>
              <a:rPr lang="en-US" sz="1800" dirty="0"/>
              <a:t> and COM meter terminals. (2) Select </a:t>
            </a:r>
            <a:r>
              <a:rPr lang="en-US" sz="1800" dirty="0" smtClean="0"/>
              <a:t>2 </a:t>
            </a:r>
            <a:r>
              <a:rPr lang="en-US" sz="1800" dirty="0"/>
              <a:t>scale. (3) Touch </a:t>
            </a:r>
            <a:r>
              <a:rPr lang="en-US" sz="1800" dirty="0" smtClean="0"/>
              <a:t>2 meter </a:t>
            </a:r>
            <a:r>
              <a:rPr lang="en-US" sz="1800" dirty="0"/>
              <a:t>leads together. (4) Push </a:t>
            </a:r>
            <a:r>
              <a:rPr lang="en-US" sz="1800" dirty="0" smtClean="0"/>
              <a:t>“</a:t>
            </a:r>
            <a:r>
              <a:rPr lang="en-US" sz="1800" dirty="0"/>
              <a:t>zero” </a:t>
            </a:r>
            <a:r>
              <a:rPr lang="en-US" sz="1800" dirty="0" smtClean="0"/>
              <a:t>or ”</a:t>
            </a:r>
            <a:r>
              <a:rPr lang="en-US" sz="1800" dirty="0"/>
              <a:t>relative” button on </a:t>
            </a:r>
            <a:r>
              <a:rPr lang="en-US" sz="1800" dirty="0" smtClean="0"/>
              <a:t>meter</a:t>
            </a:r>
            <a:r>
              <a:rPr lang="en-US" sz="1800" dirty="0"/>
              <a:t>. (5) </a:t>
            </a:r>
            <a:r>
              <a:rPr lang="en-US" sz="1800" dirty="0" smtClean="0"/>
              <a:t>Meter </a:t>
            </a:r>
            <a:r>
              <a:rPr lang="en-US" sz="1800" dirty="0"/>
              <a:t>display will now indicate zero ohms of resistance.</a:t>
            </a:r>
          </a:p>
        </p:txBody>
      </p:sp>
      <p:pic>
        <p:nvPicPr>
          <p:cNvPr id="5122" name="Picture 2" descr="A figure shows the process to compensate for test lead resistance.&#10;The figure shows a multimeter with the following steps labeled as follows:&#10;1. The black meter lead is placed in the C O M terminal and the red meter test lead is placed in the volt-ohm terminal.&#10;2. The ohm scale is selected with the help of the rotary switch. The meter is in the ohm scale and displays a reading of 000.1 ohms when both the leads are touched together.&#10;3. The two leads are touched together.&#10;4. The zero or relative button is pushed on the multimeter to compensate for test lead resistance.&#10;5. The meter now displays zero ohms of resistanc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00200"/>
            <a:ext cx="5274128" cy="461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91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ltLang="en-US" sz="3600" dirty="0" smtClean="0">
                <a:effectLst>
                  <a:outerShdw blurRad="38100" dist="38100" dir="2700000" algn="tl">
                    <a:srgbClr val="000000"/>
                  </a:outerShdw>
                </a:effectLst>
              </a:rPr>
              <a:t>DIGITAL MULTIMETERS (9 OF 9)</a:t>
            </a:r>
          </a:p>
        </p:txBody>
      </p:sp>
      <p:sp>
        <p:nvSpPr>
          <p:cNvPr id="41987" name="Content Placeholder 2"/>
          <p:cNvSpPr>
            <a:spLocks noGrp="1"/>
          </p:cNvSpPr>
          <p:nvPr>
            <p:ph idx="1"/>
          </p:nvPr>
        </p:nvSpPr>
        <p:spPr/>
        <p:txBody>
          <a:bodyPr/>
          <a:lstStyle/>
          <a:p>
            <a:r>
              <a:rPr lang="en-US" altLang="en-US" sz="3200" b="1" dirty="0" smtClean="0">
                <a:solidFill>
                  <a:srgbClr val="0000FF"/>
                </a:solidFill>
                <a:latin typeface="Verdana" panose="020B0604030504040204" pitchFamily="34" charset="0"/>
              </a:rPr>
              <a:t>Measuring Amperes</a:t>
            </a:r>
          </a:p>
          <a:p>
            <a:pPr lvl="1"/>
            <a:r>
              <a:rPr lang="en-US" altLang="en-US" dirty="0" smtClean="0">
                <a:latin typeface="Verdana" panose="020B0604030504040204" pitchFamily="34" charset="0"/>
              </a:rPr>
              <a:t>Ammeter measures flow of current </a:t>
            </a:r>
          </a:p>
          <a:p>
            <a:pPr lvl="1"/>
            <a:r>
              <a:rPr lang="en-US" altLang="en-US" dirty="0" smtClean="0">
                <a:latin typeface="Verdana" panose="020B0604030504040204" pitchFamily="34" charset="0"/>
              </a:rPr>
              <a:t>Through complete circuit in amperes</a:t>
            </a:r>
          </a:p>
          <a:p>
            <a:pPr lvl="1"/>
            <a:r>
              <a:rPr lang="en-US" altLang="en-US" dirty="0" smtClean="0">
                <a:latin typeface="Verdana" panose="020B0604030504040204" pitchFamily="34" charset="0"/>
              </a:rPr>
              <a:t>Ammeter installed in circuit (in series) </a:t>
            </a:r>
          </a:p>
          <a:p>
            <a:pPr lvl="1"/>
            <a:r>
              <a:rPr lang="en-US" altLang="en-US" dirty="0" smtClean="0">
                <a:latin typeface="Verdana" panose="020B0604030504040204" pitchFamily="34" charset="0"/>
              </a:rPr>
              <a:t>So it can measure all current flow in circuit</a:t>
            </a:r>
          </a:p>
        </p:txBody>
      </p:sp>
    </p:spTree>
    <p:extLst>
      <p:ext uri="{BB962C8B-B14F-4D97-AF65-F5344CB8AC3E}">
        <p14:creationId xmlns:p14="http://schemas.microsoft.com/office/powerpoint/2010/main" val="156404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FIGURE 17–33 Measuring the current flow required by a</a:t>
            </a:r>
            <a:br>
              <a:rPr lang="en-US" sz="2400"/>
            </a:br>
            <a:r>
              <a:rPr lang="en-US" sz="2400"/>
              <a:t>horn requires that the ammeter be connected to the circuit in</a:t>
            </a:r>
            <a:br>
              <a:rPr lang="en-US" sz="2400"/>
            </a:br>
            <a:r>
              <a:rPr lang="en-US" sz="2400"/>
              <a:t>series and the horn button be depressed by an assistant.</a:t>
            </a:r>
            <a:endParaRPr lang="en-US" sz="2400" dirty="0"/>
          </a:p>
        </p:txBody>
      </p:sp>
      <p:pic>
        <p:nvPicPr>
          <p:cNvPr id="6146" name="Picture 2" descr="A figure illustrates the measurement of ampere with the help of a digital multimeter.&#10;The figure shows a multimeter as follows:&#10;• The black meter lead is placed in the amperes input terminal and the red meter test lead is placed in the C O M terminal.&#10;• The other end of the balk lead is connected to the horn, which in turn is connected to the ground.&#10;• The other end of the red lead is connected to the horn wire.&#10;• The multimeter displays a reading of 5.60 Am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5230" y="1524000"/>
            <a:ext cx="3788228" cy="4841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0367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“Fuse Your Meter Leads</a:t>
            </a:r>
            <a:r>
              <a:rPr lang="en-US" sz="4400" dirty="0" smtClean="0"/>
              <a:t>!” 1</a:t>
            </a:r>
            <a:endParaRPr lang="en-US" sz="4400" dirty="0"/>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200" b="1" dirty="0"/>
              <a:t>Most digital meters include an ammeter capability</a:t>
            </a:r>
            <a:r>
              <a:rPr lang="en-US" altLang="en-US" sz="2200" b="1" dirty="0" smtClean="0"/>
              <a:t>.  When </a:t>
            </a:r>
            <a:r>
              <a:rPr lang="en-US" altLang="en-US" sz="2200" b="1" dirty="0"/>
              <a:t>reading amperes, </a:t>
            </a:r>
            <a:r>
              <a:rPr lang="en-US" altLang="en-US" sz="2200" b="1" dirty="0" smtClean="0"/>
              <a:t>leads </a:t>
            </a:r>
            <a:r>
              <a:rPr lang="en-US" altLang="en-US" sz="2200" b="1" dirty="0"/>
              <a:t>of </a:t>
            </a:r>
            <a:r>
              <a:rPr lang="en-US" altLang="en-US" sz="2200" b="1" dirty="0" smtClean="0"/>
              <a:t>meter must be </a:t>
            </a:r>
            <a:r>
              <a:rPr lang="en-US" altLang="en-US" sz="2200" b="1" dirty="0"/>
              <a:t>changed from volts or ohms (V or ) to </a:t>
            </a:r>
            <a:r>
              <a:rPr lang="en-US" altLang="en-US" sz="2200" b="1" dirty="0" smtClean="0"/>
              <a:t>amperes (</a:t>
            </a:r>
            <a:r>
              <a:rPr lang="en-US" altLang="en-US" sz="2200" b="1" dirty="0"/>
              <a:t>A) or milliamperes (mA). A common problem </a:t>
            </a:r>
            <a:r>
              <a:rPr lang="en-US" altLang="en-US" sz="2200" b="1" dirty="0" smtClean="0"/>
              <a:t>may then </a:t>
            </a:r>
            <a:r>
              <a:rPr lang="en-US" altLang="en-US" sz="2200" b="1" dirty="0"/>
              <a:t>occur </a:t>
            </a:r>
            <a:r>
              <a:rPr lang="en-US" altLang="en-US" sz="2200" b="1" dirty="0" smtClean="0"/>
              <a:t>next </a:t>
            </a:r>
            <a:r>
              <a:rPr lang="en-US" altLang="en-US" sz="2200" b="1" dirty="0"/>
              <a:t>time voltage is measured</a:t>
            </a:r>
            <a:r>
              <a:rPr lang="en-US" altLang="en-US" sz="2200" b="1" dirty="0" smtClean="0"/>
              <a:t>.  Although you may </a:t>
            </a:r>
            <a:r>
              <a:rPr lang="en-US" altLang="en-US" sz="2200" b="1" dirty="0"/>
              <a:t>switch </a:t>
            </a:r>
            <a:r>
              <a:rPr lang="en-US" altLang="en-US" sz="2200" b="1" dirty="0" smtClean="0"/>
              <a:t>selector to </a:t>
            </a:r>
            <a:r>
              <a:rPr lang="en-US" altLang="en-US" sz="2200" b="1" dirty="0"/>
              <a:t>read volts, often </a:t>
            </a:r>
            <a:r>
              <a:rPr lang="en-US" altLang="en-US" sz="2200" b="1" dirty="0" smtClean="0"/>
              <a:t>leads </a:t>
            </a:r>
            <a:r>
              <a:rPr lang="en-US" altLang="en-US" sz="2200" b="1" dirty="0"/>
              <a:t>are not switched </a:t>
            </a:r>
            <a:r>
              <a:rPr lang="en-US" altLang="en-US" sz="2200" b="1" dirty="0" smtClean="0"/>
              <a:t>back to volt </a:t>
            </a:r>
            <a:r>
              <a:rPr lang="en-US" altLang="en-US" sz="2200" b="1" dirty="0"/>
              <a:t>or ohm position. Because </a:t>
            </a:r>
            <a:r>
              <a:rPr lang="en-US" altLang="en-US" sz="2200" b="1" dirty="0" smtClean="0"/>
              <a:t>ammeter lead </a:t>
            </a:r>
            <a:r>
              <a:rPr lang="en-US" altLang="en-US" sz="2200" b="1" dirty="0"/>
              <a:t>position results in </a:t>
            </a:r>
            <a:r>
              <a:rPr lang="en-US" altLang="en-US" sz="2200" b="1" dirty="0" smtClean="0"/>
              <a:t>0 ohms </a:t>
            </a:r>
            <a:r>
              <a:rPr lang="en-US" altLang="en-US" sz="2200" b="1" dirty="0"/>
              <a:t>of resistance </a:t>
            </a:r>
            <a:r>
              <a:rPr lang="en-US" altLang="en-US" sz="2200" b="1" dirty="0" smtClean="0"/>
              <a:t>to current </a:t>
            </a:r>
            <a:r>
              <a:rPr lang="en-US" altLang="en-US" sz="2200" b="1" dirty="0"/>
              <a:t>flow through </a:t>
            </a:r>
            <a:r>
              <a:rPr lang="en-US" altLang="en-US" sz="2200" b="1" dirty="0" smtClean="0"/>
              <a:t>meter</a:t>
            </a:r>
            <a:r>
              <a:rPr lang="en-US" altLang="en-US" sz="2200" b="1" dirty="0"/>
              <a:t>, </a:t>
            </a:r>
            <a:r>
              <a:rPr lang="en-US" altLang="en-US" sz="2200" b="1" dirty="0" smtClean="0"/>
              <a:t>meter or fuse </a:t>
            </a:r>
            <a:r>
              <a:rPr lang="en-US" altLang="en-US" sz="2200" b="1" dirty="0"/>
              <a:t>inside </a:t>
            </a:r>
            <a:r>
              <a:rPr lang="en-US" altLang="en-US" sz="2200" b="1" dirty="0" smtClean="0"/>
              <a:t>meter </a:t>
            </a:r>
            <a:r>
              <a:rPr lang="en-US" altLang="en-US" sz="2200" b="1" dirty="0"/>
              <a:t>will be destroyed if </a:t>
            </a:r>
            <a:r>
              <a:rPr lang="en-US" altLang="en-US" sz="2200" b="1" dirty="0" smtClean="0"/>
              <a:t>meter is </a:t>
            </a:r>
            <a:r>
              <a:rPr lang="en-US" altLang="en-US" sz="2200" b="1" dirty="0"/>
              <a:t>connected to a battery. Many meter fuses </a:t>
            </a:r>
            <a:r>
              <a:rPr lang="en-US" altLang="en-US" sz="2200" b="1" dirty="0" smtClean="0"/>
              <a:t>are expensive </a:t>
            </a:r>
            <a:r>
              <a:rPr lang="en-US" altLang="en-US" sz="2200" b="1" dirty="0"/>
              <a:t>and difficult to find. To avoid this problem</a:t>
            </a:r>
            <a:r>
              <a:rPr lang="en-US" altLang="en-US" sz="2200" b="1" dirty="0" smtClean="0"/>
              <a:t>, simply </a:t>
            </a:r>
            <a:r>
              <a:rPr lang="en-US" altLang="en-US" sz="2200" b="1" dirty="0"/>
              <a:t>solder an inline 10-ampere blade-fuse holder</a:t>
            </a:r>
          </a:p>
          <a:p>
            <a:pPr marL="0" indent="0">
              <a:spcBef>
                <a:spcPts val="0"/>
              </a:spcBef>
              <a:buNone/>
            </a:pPr>
            <a:r>
              <a:rPr lang="en-US" altLang="en-US" sz="2200" b="1" dirty="0"/>
              <a:t>into one meter lead. </a:t>
            </a:r>
            <a:r>
              <a:rPr lang="en-US" altLang="en-US" sz="2200" b="1" dirty="0" smtClean="0">
                <a:solidFill>
                  <a:srgbClr val="FF0000"/>
                </a:solidFill>
              </a:rPr>
              <a:t>FIGURE 17–34</a:t>
            </a:r>
            <a:r>
              <a:rPr lang="en-US" altLang="en-US" sz="2200" b="1" dirty="0">
                <a:solidFill>
                  <a:srgbClr val="FF0000"/>
                </a:solidFill>
              </a:rPr>
              <a:t>.</a:t>
            </a:r>
            <a:endParaRPr lang="en-US" altLang="en-US" sz="2200" b="1" dirty="0" smtClean="0">
              <a:solidFill>
                <a:srgbClr val="FF0000"/>
              </a:solidFill>
            </a:endParaRPr>
          </a:p>
        </p:txBody>
      </p:sp>
    </p:spTree>
    <p:extLst>
      <p:ext uri="{BB962C8B-B14F-4D97-AF65-F5344CB8AC3E}">
        <p14:creationId xmlns:p14="http://schemas.microsoft.com/office/powerpoint/2010/main" val="4065640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160252"/>
          </a:xfrm>
        </p:spPr>
        <p:txBody>
          <a:bodyPr/>
          <a:lstStyle/>
          <a:p>
            <a:r>
              <a:rPr lang="en-US" sz="2000" dirty="0"/>
              <a:t>FIGURE 17–34 </a:t>
            </a:r>
            <a:r>
              <a:rPr lang="en-US" sz="2000" dirty="0" smtClean="0"/>
              <a:t>Note blade-type </a:t>
            </a:r>
            <a:r>
              <a:rPr lang="en-US" sz="2000" dirty="0"/>
              <a:t>fuse holder soldered </a:t>
            </a:r>
            <a:r>
              <a:rPr lang="en-US" sz="2000" dirty="0" smtClean="0"/>
              <a:t>in series </a:t>
            </a:r>
            <a:r>
              <a:rPr lang="en-US" sz="2000" dirty="0"/>
              <a:t>with one of </a:t>
            </a:r>
            <a:r>
              <a:rPr lang="en-US" sz="2000" dirty="0" smtClean="0"/>
              <a:t>meter </a:t>
            </a:r>
            <a:r>
              <a:rPr lang="en-US" sz="2000" dirty="0"/>
              <a:t>leads. A 10-ampere fuse </a:t>
            </a:r>
            <a:r>
              <a:rPr lang="en-US" sz="2000" dirty="0" smtClean="0"/>
              <a:t>helps protect internal </a:t>
            </a:r>
            <a:r>
              <a:rPr lang="en-US" sz="2000" dirty="0"/>
              <a:t>meter fuse (if equipped) and </a:t>
            </a:r>
            <a:r>
              <a:rPr lang="en-US" sz="2000" dirty="0" smtClean="0"/>
              <a:t>meter itself </a:t>
            </a:r>
            <a:r>
              <a:rPr lang="en-US" sz="2000" dirty="0"/>
              <a:t>from damage that may result from excessive current </a:t>
            </a:r>
            <a:r>
              <a:rPr lang="en-US" sz="2000" dirty="0" smtClean="0"/>
              <a:t>flow if </a:t>
            </a:r>
            <a:r>
              <a:rPr lang="en-US" sz="2000" dirty="0"/>
              <a:t>accidentally used incorrectly.</a:t>
            </a:r>
          </a:p>
        </p:txBody>
      </p:sp>
      <p:pic>
        <p:nvPicPr>
          <p:cNvPr id="5" name="Picture 4" descr="A photo shows a 10-ampere blade-fuse holder soldered into the meter lead of an multimeter. The photo shows a blade-type fuse holder soldered in series with the red meter lead. The black meter lead is placed in the C O M terminal and the red meter test lead is placed in the volt-ohm terminal."/>
          <p:cNvPicPr>
            <a:picLocks noChangeAspect="1"/>
          </p:cNvPicPr>
          <p:nvPr/>
        </p:nvPicPr>
        <p:blipFill>
          <a:blip r:embed="rId2"/>
          <a:stretch>
            <a:fillRect/>
          </a:stretch>
        </p:blipFill>
        <p:spPr>
          <a:xfrm>
            <a:off x="1600200" y="1371599"/>
            <a:ext cx="5943600" cy="5037007"/>
          </a:xfrm>
          <a:prstGeom prst="rect">
            <a:avLst/>
          </a:prstGeom>
        </p:spPr>
      </p:pic>
    </p:spTree>
    <p:extLst>
      <p:ext uri="{BB962C8B-B14F-4D97-AF65-F5344CB8AC3E}">
        <p14:creationId xmlns:p14="http://schemas.microsoft.com/office/powerpoint/2010/main" val="2271769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4400" dirty="0"/>
              <a:t>“Fuse Your Meter Leads</a:t>
            </a:r>
            <a:r>
              <a:rPr lang="en-US" sz="4400" dirty="0" smtClean="0"/>
              <a:t>!” 2</a:t>
            </a:r>
            <a:endParaRPr lang="en-US" sz="4400" dirty="0"/>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400" b="1" dirty="0"/>
              <a:t>Do not think that this technique is for </a:t>
            </a:r>
            <a:r>
              <a:rPr lang="en-US" altLang="en-US" sz="2400" b="1" dirty="0" smtClean="0"/>
              <a:t>beginners only</a:t>
            </a:r>
            <a:r>
              <a:rPr lang="en-US" altLang="en-US" sz="2400" b="1" dirty="0"/>
              <a:t>. Experienced technicians often get in </a:t>
            </a:r>
            <a:r>
              <a:rPr lang="en-US" altLang="en-US" sz="2400" b="1" dirty="0" smtClean="0"/>
              <a:t>hurry and </a:t>
            </a:r>
            <a:r>
              <a:rPr lang="en-US" altLang="en-US" sz="2400" b="1" dirty="0"/>
              <a:t>forget to switch </a:t>
            </a:r>
            <a:r>
              <a:rPr lang="en-US" altLang="en-US" sz="2400" b="1" dirty="0" smtClean="0"/>
              <a:t>lead</a:t>
            </a:r>
            <a:r>
              <a:rPr lang="en-US" altLang="en-US" sz="2400" b="1" dirty="0"/>
              <a:t>. A blade fuse is faster</a:t>
            </a:r>
            <a:r>
              <a:rPr lang="en-US" altLang="en-US" sz="2400" b="1" dirty="0" smtClean="0"/>
              <a:t>, easier</a:t>
            </a:r>
            <a:r>
              <a:rPr lang="en-US" altLang="en-US" sz="2400" b="1" dirty="0"/>
              <a:t>, and less expensive to replace than </a:t>
            </a:r>
            <a:r>
              <a:rPr lang="en-US" altLang="en-US" sz="2400" b="1" dirty="0" smtClean="0"/>
              <a:t>meter fuse </a:t>
            </a:r>
            <a:r>
              <a:rPr lang="en-US" altLang="en-US" sz="2400" b="1" dirty="0"/>
              <a:t>or </a:t>
            </a:r>
            <a:r>
              <a:rPr lang="en-US" altLang="en-US" sz="2400" b="1" dirty="0" smtClean="0"/>
              <a:t>meter </a:t>
            </a:r>
            <a:r>
              <a:rPr lang="en-US" altLang="en-US" sz="2400" b="1" dirty="0"/>
              <a:t>itself. Also, if </a:t>
            </a:r>
            <a:r>
              <a:rPr lang="en-US" altLang="en-US" sz="2400" b="1" dirty="0" smtClean="0"/>
              <a:t>soldering </a:t>
            </a:r>
            <a:r>
              <a:rPr lang="en-US" altLang="en-US" sz="2400" b="1" dirty="0"/>
              <a:t>is </a:t>
            </a:r>
            <a:r>
              <a:rPr lang="en-US" altLang="en-US" sz="2400" b="1" dirty="0" smtClean="0"/>
              <a:t>done properly</a:t>
            </a:r>
            <a:r>
              <a:rPr lang="en-US" altLang="en-US" sz="2400" b="1" dirty="0"/>
              <a:t>, </a:t>
            </a:r>
            <a:r>
              <a:rPr lang="en-US" altLang="en-US" sz="2400" b="1" dirty="0" smtClean="0"/>
              <a:t>addition </a:t>
            </a:r>
            <a:r>
              <a:rPr lang="en-US" altLang="en-US" sz="2400" b="1" dirty="0"/>
              <a:t>of an inline fuse holder </a:t>
            </a:r>
            <a:r>
              <a:rPr lang="en-US" altLang="en-US" sz="2400" b="1" dirty="0" smtClean="0"/>
              <a:t>and fuse </a:t>
            </a:r>
            <a:r>
              <a:rPr lang="en-US" altLang="en-US" sz="2400" b="1" dirty="0"/>
              <a:t>does not increase </a:t>
            </a:r>
            <a:r>
              <a:rPr lang="en-US" altLang="en-US" sz="2400" b="1" dirty="0" smtClean="0"/>
              <a:t>resistance </a:t>
            </a:r>
            <a:r>
              <a:rPr lang="en-US" altLang="en-US" sz="2400" b="1" dirty="0"/>
              <a:t>of </a:t>
            </a:r>
            <a:r>
              <a:rPr lang="en-US" altLang="en-US" sz="2400" b="1" dirty="0" smtClean="0"/>
              <a:t>meter leads</a:t>
            </a:r>
            <a:r>
              <a:rPr lang="en-US" altLang="en-US" sz="2400" b="1" dirty="0"/>
              <a:t>. All meter leads have some resistance. If </a:t>
            </a:r>
            <a:r>
              <a:rPr lang="en-US" altLang="en-US" sz="2400" b="1" dirty="0" smtClean="0"/>
              <a:t>meter </a:t>
            </a:r>
            <a:r>
              <a:rPr lang="en-US" altLang="en-US" sz="2400" b="1" dirty="0"/>
              <a:t>is measuring very low resistance, touch </a:t>
            </a:r>
            <a:r>
              <a:rPr lang="en-US" altLang="en-US" sz="2400" b="1" dirty="0" smtClean="0"/>
              <a:t>2 </a:t>
            </a:r>
            <a:r>
              <a:rPr lang="en-US" altLang="en-US" sz="2400" b="1" dirty="0"/>
              <a:t>leads together and read the resistance (</a:t>
            </a:r>
            <a:r>
              <a:rPr lang="en-US" altLang="en-US" sz="2400" b="1" dirty="0" smtClean="0"/>
              <a:t>usually no </a:t>
            </a:r>
            <a:r>
              <a:rPr lang="en-US" altLang="en-US" sz="2400" b="1" dirty="0"/>
              <a:t>more than 0.2 ohm). Simply subtract </a:t>
            </a:r>
            <a:r>
              <a:rPr lang="en-US" altLang="en-US" sz="2400" b="1" dirty="0" smtClean="0"/>
              <a:t>resistance </a:t>
            </a:r>
            <a:r>
              <a:rPr lang="en-US" altLang="en-US" sz="2400" b="1" dirty="0"/>
              <a:t>of </a:t>
            </a:r>
            <a:r>
              <a:rPr lang="en-US" altLang="en-US" sz="2400" b="1" dirty="0" smtClean="0"/>
              <a:t>leads </a:t>
            </a:r>
            <a:r>
              <a:rPr lang="en-US" altLang="en-US" sz="2400" b="1" dirty="0"/>
              <a:t>from </a:t>
            </a:r>
            <a:r>
              <a:rPr lang="en-US" altLang="en-US" sz="2400" b="1" dirty="0" smtClean="0"/>
              <a:t>resistance </a:t>
            </a:r>
            <a:r>
              <a:rPr lang="en-US" altLang="en-US" sz="2400" b="1" dirty="0"/>
              <a:t>of </a:t>
            </a:r>
            <a:r>
              <a:rPr lang="en-US" altLang="en-US" sz="2400" b="1" dirty="0" smtClean="0"/>
              <a:t>the component </a:t>
            </a:r>
            <a:r>
              <a:rPr lang="en-US" altLang="en-US" sz="2400" b="1" dirty="0"/>
              <a:t>being measured.</a:t>
            </a:r>
            <a:endParaRPr lang="en-US" altLang="en-US" sz="2400" b="1" dirty="0" smtClean="0"/>
          </a:p>
        </p:txBody>
      </p:sp>
    </p:spTree>
    <p:extLst>
      <p:ext uri="{BB962C8B-B14F-4D97-AF65-F5344CB8AC3E}">
        <p14:creationId xmlns:p14="http://schemas.microsoft.com/office/powerpoint/2010/main" val="2249173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INDUCTIVE AMMETERS</a:t>
            </a:r>
          </a:p>
        </p:txBody>
      </p:sp>
      <p:sp>
        <p:nvSpPr>
          <p:cNvPr id="3" name="Content Placeholder 2"/>
          <p:cNvSpPr>
            <a:spLocks noGrp="1"/>
          </p:cNvSpPr>
          <p:nvPr>
            <p:ph idx="1"/>
          </p:nvPr>
        </p:nvSpPr>
        <p:spPr/>
        <p:txBody>
          <a:bodyPr/>
          <a:lstStyle/>
          <a:p>
            <a:r>
              <a:rPr lang="en-US" sz="3600" b="1" dirty="0" smtClean="0">
                <a:solidFill>
                  <a:srgbClr val="0000FF"/>
                </a:solidFill>
              </a:rPr>
              <a:t>Inductive Ammeters </a:t>
            </a:r>
          </a:p>
          <a:p>
            <a:pPr lvl="1"/>
            <a:r>
              <a:rPr lang="en-US" dirty="0" smtClean="0"/>
              <a:t>Do </a:t>
            </a:r>
            <a:r>
              <a:rPr lang="en-US" dirty="0"/>
              <a:t>not make </a:t>
            </a:r>
            <a:r>
              <a:rPr lang="en-US" dirty="0" smtClean="0"/>
              <a:t>physical contact </a:t>
            </a:r>
            <a:r>
              <a:rPr lang="en-US" dirty="0"/>
              <a:t>with the </a:t>
            </a:r>
            <a:r>
              <a:rPr lang="en-US" dirty="0" smtClean="0"/>
              <a:t>circuit</a:t>
            </a:r>
          </a:p>
          <a:p>
            <a:pPr lvl="1"/>
            <a:r>
              <a:rPr lang="en-US" dirty="0" smtClean="0"/>
              <a:t>Able </a:t>
            </a:r>
            <a:r>
              <a:rPr lang="en-US" dirty="0"/>
              <a:t>to read much higher amperages than 10 amperes.</a:t>
            </a:r>
          </a:p>
          <a:p>
            <a:pPr lvl="1"/>
            <a:r>
              <a:rPr lang="en-US" dirty="0" smtClean="0"/>
              <a:t>Sensor detects </a:t>
            </a:r>
            <a:r>
              <a:rPr lang="en-US" dirty="0"/>
              <a:t>strength of </a:t>
            </a:r>
            <a:r>
              <a:rPr lang="en-US" dirty="0" smtClean="0"/>
              <a:t>field surrounding wire </a:t>
            </a:r>
          </a:p>
          <a:p>
            <a:pPr lvl="1"/>
            <a:r>
              <a:rPr lang="en-US" dirty="0" smtClean="0"/>
              <a:t>Carrying current</a:t>
            </a:r>
          </a:p>
          <a:p>
            <a:pPr lvl="1"/>
            <a:r>
              <a:rPr lang="en-US" dirty="0" smtClean="0"/>
              <a:t>Uses strength </a:t>
            </a:r>
            <a:r>
              <a:rPr lang="en-US" dirty="0"/>
              <a:t>of </a:t>
            </a:r>
            <a:r>
              <a:rPr lang="en-US" dirty="0" smtClean="0"/>
              <a:t>magnetic </a:t>
            </a:r>
            <a:r>
              <a:rPr lang="en-US" dirty="0"/>
              <a:t>field </a:t>
            </a:r>
            <a:r>
              <a:rPr lang="en-US" dirty="0" smtClean="0"/>
              <a:t>measure current</a:t>
            </a:r>
            <a:endParaRPr lang="en-US" dirty="0"/>
          </a:p>
        </p:txBody>
      </p:sp>
    </p:spTree>
    <p:extLst>
      <p:ext uri="{BB962C8B-B14F-4D97-AF65-F5344CB8AC3E}">
        <p14:creationId xmlns:p14="http://schemas.microsoft.com/office/powerpoint/2010/main" val="733554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17–35 </a:t>
            </a:r>
            <a:r>
              <a:rPr lang="en-US" sz="2400" dirty="0" smtClean="0"/>
              <a:t>inductive </a:t>
            </a:r>
            <a:r>
              <a:rPr lang="en-US" sz="2400" dirty="0"/>
              <a:t>ammeter clamp is used with</a:t>
            </a:r>
            <a:br>
              <a:rPr lang="en-US" sz="2400" dirty="0"/>
            </a:br>
            <a:r>
              <a:rPr lang="en-US" sz="2400" dirty="0"/>
              <a:t>all starting and charging testers to measure the current flow</a:t>
            </a:r>
            <a:br>
              <a:rPr lang="en-US" sz="2400" dirty="0"/>
            </a:br>
            <a:r>
              <a:rPr lang="en-US" sz="2400" dirty="0"/>
              <a:t>through the battery cables.</a:t>
            </a:r>
          </a:p>
        </p:txBody>
      </p:sp>
      <p:pic>
        <p:nvPicPr>
          <p:cNvPr id="4" name="Picture 3" descr="A photo shows an inductive ammeter clamp connected to the battery cables of a vehicle. The inductive ammeter clamp is used with all starting and charging testers to measure the current flow through the battery cables."/>
          <p:cNvPicPr>
            <a:picLocks noChangeAspect="1"/>
          </p:cNvPicPr>
          <p:nvPr/>
        </p:nvPicPr>
        <p:blipFill>
          <a:blip r:embed="rId2"/>
          <a:stretch>
            <a:fillRect/>
          </a:stretch>
        </p:blipFill>
        <p:spPr>
          <a:xfrm>
            <a:off x="1295400" y="1371600"/>
            <a:ext cx="6703609" cy="5029898"/>
          </a:xfrm>
          <a:prstGeom prst="rect">
            <a:avLst/>
          </a:prstGeom>
        </p:spPr>
      </p:pic>
    </p:spTree>
    <p:extLst>
      <p:ext uri="{BB962C8B-B14F-4D97-AF65-F5344CB8AC3E}">
        <p14:creationId xmlns:p14="http://schemas.microsoft.com/office/powerpoint/2010/main" val="2488269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86800" cy="1097280"/>
          </a:xfrm>
        </p:spPr>
        <p:txBody>
          <a:bodyPr/>
          <a:lstStyle/>
          <a:p>
            <a:r>
              <a:rPr lang="en-US" sz="2000" dirty="0"/>
              <a:t>FIGURE 17–36 </a:t>
            </a:r>
            <a:r>
              <a:rPr lang="en-US" sz="2000" dirty="0" smtClean="0"/>
              <a:t>typical </a:t>
            </a:r>
            <a:r>
              <a:rPr lang="en-US" sz="2000" dirty="0"/>
              <a:t>mini clamp-on-type digital multimeter</a:t>
            </a:r>
            <a:r>
              <a:rPr lang="en-US" sz="2000" dirty="0" smtClean="0"/>
              <a:t>.  This </a:t>
            </a:r>
            <a:r>
              <a:rPr lang="en-US" sz="2000" dirty="0"/>
              <a:t>meter is capable of measuring alternating current (AC</a:t>
            </a:r>
            <a:r>
              <a:rPr lang="en-US" sz="2000" dirty="0" smtClean="0"/>
              <a:t>) and </a:t>
            </a:r>
            <a:r>
              <a:rPr lang="en-US" sz="2000" dirty="0"/>
              <a:t>direct current (DC) without requiring that </a:t>
            </a:r>
            <a:r>
              <a:rPr lang="en-US" sz="2000" dirty="0" smtClean="0"/>
              <a:t>circuit be disconnected </a:t>
            </a:r>
            <a:r>
              <a:rPr lang="en-US" sz="2000" dirty="0"/>
              <a:t>to install </a:t>
            </a:r>
            <a:r>
              <a:rPr lang="en-US" sz="2000" dirty="0" smtClean="0"/>
              <a:t>meter </a:t>
            </a:r>
            <a:r>
              <a:rPr lang="en-US" sz="2000" dirty="0"/>
              <a:t>in series. The jaws are </a:t>
            </a:r>
            <a:r>
              <a:rPr lang="en-US" sz="2000" dirty="0" smtClean="0"/>
              <a:t>simply placed </a:t>
            </a:r>
            <a:r>
              <a:rPr lang="en-US" sz="2000" dirty="0"/>
              <a:t>over </a:t>
            </a:r>
            <a:r>
              <a:rPr lang="en-US" sz="2000" dirty="0" smtClean="0"/>
              <a:t>wire </a:t>
            </a:r>
            <a:r>
              <a:rPr lang="en-US" sz="2000" dirty="0"/>
              <a:t>and current flow through </a:t>
            </a:r>
            <a:r>
              <a:rPr lang="en-US" sz="2000" dirty="0" smtClean="0"/>
              <a:t>circuit is displayed</a:t>
            </a:r>
            <a:r>
              <a:rPr lang="en-US" sz="2000" dirty="0"/>
              <a:t>.</a:t>
            </a:r>
          </a:p>
        </p:txBody>
      </p:sp>
      <p:pic>
        <p:nvPicPr>
          <p:cNvPr id="4" name="Picture 3" descr="A photo shows a typical mini clamp-on-type digital multimeter. The photo shows a mini digital multimeter with a clamp attached at the right end. The multimeter has a rotary dial, toggle switches, a digital display, and two terminals from the left to right."/>
          <p:cNvPicPr>
            <a:picLocks noChangeAspect="1"/>
          </p:cNvPicPr>
          <p:nvPr/>
        </p:nvPicPr>
        <p:blipFill>
          <a:blip r:embed="rId2"/>
          <a:stretch>
            <a:fillRect/>
          </a:stretch>
        </p:blipFill>
        <p:spPr>
          <a:xfrm>
            <a:off x="762000" y="1371600"/>
            <a:ext cx="7718574" cy="5019259"/>
          </a:xfrm>
          <a:prstGeom prst="rect">
            <a:avLst/>
          </a:prstGeom>
        </p:spPr>
      </p:pic>
    </p:spTree>
    <p:extLst>
      <p:ext uri="{BB962C8B-B14F-4D97-AF65-F5344CB8AC3E}">
        <p14:creationId xmlns:p14="http://schemas.microsoft.com/office/powerpoint/2010/main" val="381393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TERMINALS &amp; CONNECTORS</a:t>
            </a:r>
            <a:endParaRPr lang="en-US" dirty="0"/>
          </a:p>
        </p:txBody>
      </p:sp>
      <p:sp>
        <p:nvSpPr>
          <p:cNvPr id="3" name="Content Placeholder 2"/>
          <p:cNvSpPr>
            <a:spLocks noGrp="1"/>
          </p:cNvSpPr>
          <p:nvPr>
            <p:ph idx="1"/>
          </p:nvPr>
        </p:nvSpPr>
        <p:spPr/>
        <p:txBody>
          <a:bodyPr/>
          <a:lstStyle/>
          <a:p>
            <a:r>
              <a:rPr lang="en-US" b="1" dirty="0" smtClean="0">
                <a:solidFill>
                  <a:srgbClr val="0000FF"/>
                </a:solidFill>
              </a:rPr>
              <a:t>Terminal </a:t>
            </a:r>
          </a:p>
          <a:p>
            <a:pPr lvl="1"/>
            <a:r>
              <a:rPr lang="en-US" dirty="0" smtClean="0"/>
              <a:t>Metal end of a wire</a:t>
            </a:r>
          </a:p>
          <a:p>
            <a:r>
              <a:rPr lang="en-US" b="1" dirty="0" smtClean="0">
                <a:solidFill>
                  <a:srgbClr val="0000FF"/>
                </a:solidFill>
              </a:rPr>
              <a:t>Connector </a:t>
            </a:r>
          </a:p>
          <a:p>
            <a:pPr lvl="1"/>
            <a:r>
              <a:rPr lang="en-US" dirty="0"/>
              <a:t>P</a:t>
            </a:r>
            <a:r>
              <a:rPr lang="en-US" dirty="0" smtClean="0"/>
              <a:t>lastic housing for terminal</a:t>
            </a:r>
          </a:p>
          <a:p>
            <a:r>
              <a:rPr lang="en-US" b="1" dirty="0" smtClean="0">
                <a:solidFill>
                  <a:srgbClr val="0000FF"/>
                </a:solidFill>
              </a:rPr>
              <a:t>Servicing Terminals</a:t>
            </a:r>
          </a:p>
        </p:txBody>
      </p:sp>
    </p:spTree>
    <p:extLst>
      <p:ext uri="{BB962C8B-B14F-4D97-AF65-F5344CB8AC3E}">
        <p14:creationId xmlns:p14="http://schemas.microsoft.com/office/powerpoint/2010/main" val="100412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17–2 nucleus of an atom has a positive (+) charge and the surrounding electrons have a negative (–) charge</a:t>
            </a:r>
            <a:endParaRPr lang="en-US" sz="2000" dirty="0"/>
          </a:p>
        </p:txBody>
      </p:sp>
      <p:pic>
        <p:nvPicPr>
          <p:cNvPr id="20483" name="Picture 1" descr="A figure shows the nucleus of an atom. The figure shows a positive charge at the center and three negative charges labeled electrons orbiting the positive charge in three different elliptical paths."/>
          <p:cNvPicPr>
            <a:picLocks noChangeAspect="1"/>
          </p:cNvPicPr>
          <p:nvPr/>
        </p:nvPicPr>
        <p:blipFill>
          <a:blip r:embed="rId2">
            <a:extLst>
              <a:ext uri="{28A0092B-C50C-407E-A947-70E740481C1C}">
                <a14:useLocalDpi xmlns:a14="http://schemas.microsoft.com/office/drawing/2010/main" val="0"/>
              </a:ext>
            </a:extLst>
          </a:blip>
          <a:srcRect l="49692" t="8643" r="13644" b="61528"/>
          <a:stretch>
            <a:fillRect/>
          </a:stretch>
        </p:blipFill>
        <p:spPr bwMode="auto">
          <a:xfrm>
            <a:off x="2128964" y="1447800"/>
            <a:ext cx="4838574"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52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Figure 14–37 Some terminals have seals attached to help seal the electrical connections</a:t>
            </a:r>
            <a:endParaRPr lang="en-US" sz="2400" dirty="0"/>
          </a:p>
        </p:txBody>
      </p:sp>
      <p:pic>
        <p:nvPicPr>
          <p:cNvPr id="32771" name="Picture 1" descr="A figure shows a male and female connector terminals with seals. The figure shows a seal crimped at the core crimp of male and female terminals. The seals are crimped and soldered."/>
          <p:cNvPicPr>
            <a:picLocks noChangeAspect="1"/>
          </p:cNvPicPr>
          <p:nvPr/>
        </p:nvPicPr>
        <p:blipFill>
          <a:blip r:embed="rId2">
            <a:extLst>
              <a:ext uri="{28A0092B-C50C-407E-A947-70E740481C1C}">
                <a14:useLocalDpi xmlns:a14="http://schemas.microsoft.com/office/drawing/2010/main" val="0"/>
              </a:ext>
            </a:extLst>
          </a:blip>
          <a:srcRect l="15085" t="7408" r="52266" b="76050"/>
          <a:stretch>
            <a:fillRect/>
          </a:stretch>
        </p:blipFill>
        <p:spPr bwMode="auto">
          <a:xfrm>
            <a:off x="609600" y="1371600"/>
            <a:ext cx="7924800" cy="50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276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17–38 </a:t>
            </a:r>
            <a:r>
              <a:rPr lang="en-US" sz="2400" dirty="0" smtClean="0"/>
              <a:t>Separate </a:t>
            </a:r>
            <a:r>
              <a:rPr lang="en-US" sz="2400" dirty="0"/>
              <a:t>a connector by opening the lock</a:t>
            </a:r>
            <a:br>
              <a:rPr lang="en-US" sz="2400" dirty="0"/>
            </a:br>
            <a:r>
              <a:rPr lang="en-US" sz="2400" dirty="0"/>
              <a:t>and pulling the two apart.</a:t>
            </a:r>
          </a:p>
        </p:txBody>
      </p:sp>
      <p:pic>
        <p:nvPicPr>
          <p:cNvPr id="7170" name="Picture 2" descr="A figure shows male and female connectors with their secondary lock closed. A secondary lock on the connectors keep them from ope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4" y="2322402"/>
            <a:ext cx="7837714" cy="221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889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14–39 The secondary locks help retain the </a:t>
            </a:r>
            <a:r>
              <a:rPr lang="en-US" sz="2400" dirty="0" smtClean="0"/>
              <a:t>terminals in </a:t>
            </a:r>
            <a:r>
              <a:rPr lang="en-US" sz="2400" dirty="0"/>
              <a:t>the connector.</a:t>
            </a:r>
          </a:p>
        </p:txBody>
      </p:sp>
      <p:pic>
        <p:nvPicPr>
          <p:cNvPr id="4" name="Picture 3" descr="A figure shows male and female connectors with their secondary lock open. The secondary lock resembles a flap on both the connectors."/>
          <p:cNvPicPr>
            <a:picLocks noChangeAspect="1"/>
          </p:cNvPicPr>
          <p:nvPr/>
        </p:nvPicPr>
        <p:blipFill rotWithShape="1">
          <a:blip r:embed="rId2">
            <a:extLst>
              <a:ext uri="{28A0092B-C50C-407E-A947-70E740481C1C}">
                <a14:useLocalDpi xmlns:a14="http://schemas.microsoft.com/office/drawing/2010/main" val="0"/>
              </a:ext>
            </a:extLst>
          </a:blip>
          <a:srcRect l="53684" t="20127" r="10143" b="67528"/>
          <a:stretch/>
        </p:blipFill>
        <p:spPr>
          <a:xfrm>
            <a:off x="18351" y="1676400"/>
            <a:ext cx="9125649" cy="3886200"/>
          </a:xfrm>
          <a:prstGeom prst="rect">
            <a:avLst/>
          </a:prstGeom>
        </p:spPr>
      </p:pic>
    </p:spTree>
    <p:extLst>
      <p:ext uri="{BB962C8B-B14F-4D97-AF65-F5344CB8AC3E}">
        <p14:creationId xmlns:p14="http://schemas.microsoft.com/office/powerpoint/2010/main" val="1592013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FIGURE 17–40 Use a small removal tool, sometimes called a</a:t>
            </a:r>
            <a:br>
              <a:rPr lang="en-US" sz="2400"/>
            </a:br>
            <a:r>
              <a:rPr lang="en-US" sz="2400"/>
              <a:t>pick, to release terminals from the connector.</a:t>
            </a:r>
          </a:p>
        </p:txBody>
      </p:sp>
      <p:pic>
        <p:nvPicPr>
          <p:cNvPr id="8194" name="Picture 2" descr="A figure illustrates the use of terminal removal tool to remove a locking wedge connector and a tang connector.&#10;The figure shows the following:&#10;• A tool is inserted inside the locking wedge connector the retaining fingers are raised to remove the contacts.&#10;• A tang connector consists of two parts with a plastic spring at the bottom and top left and a latching tongue at the bottom and top right. A terminal removal tool is inserted between the two parts and raised to release the terminals from the conn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481" y="1371600"/>
            <a:ext cx="2139040" cy="4901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181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WIRE REPAIR</a:t>
            </a:r>
            <a:endParaRPr lang="en-US" sz="3600" dirty="0"/>
          </a:p>
        </p:txBody>
      </p:sp>
      <p:sp>
        <p:nvSpPr>
          <p:cNvPr id="3" name="Content Placeholder 2"/>
          <p:cNvSpPr>
            <a:spLocks noGrp="1"/>
          </p:cNvSpPr>
          <p:nvPr>
            <p:ph idx="1"/>
          </p:nvPr>
        </p:nvSpPr>
        <p:spPr/>
        <p:txBody>
          <a:bodyPr/>
          <a:lstStyle/>
          <a:p>
            <a:r>
              <a:rPr lang="en-US" dirty="0" smtClean="0"/>
              <a:t>Soldering</a:t>
            </a:r>
          </a:p>
          <a:p>
            <a:pPr lvl="1"/>
            <a:r>
              <a:rPr lang="en-US" dirty="0"/>
              <a:t>Many manufacturers recommend that </a:t>
            </a:r>
            <a:endParaRPr lang="en-US" dirty="0" smtClean="0"/>
          </a:p>
          <a:p>
            <a:pPr lvl="1"/>
            <a:r>
              <a:rPr lang="en-US" dirty="0" smtClean="0"/>
              <a:t>All wiring </a:t>
            </a:r>
            <a:r>
              <a:rPr lang="en-US" dirty="0"/>
              <a:t>repairs be soldered</a:t>
            </a:r>
            <a:r>
              <a:rPr lang="en-US" dirty="0" smtClean="0"/>
              <a:t>. </a:t>
            </a:r>
            <a:r>
              <a:rPr lang="en-US" b="1" dirty="0" smtClean="0">
                <a:solidFill>
                  <a:srgbClr val="0000FF"/>
                </a:solidFill>
              </a:rPr>
              <a:t>Why? </a:t>
            </a:r>
            <a:r>
              <a:rPr lang="en-US" b="1" dirty="0" smtClean="0">
                <a:solidFill>
                  <a:srgbClr val="FF0000"/>
                </a:solidFill>
              </a:rPr>
              <a:t>Page 197</a:t>
            </a:r>
          </a:p>
          <a:p>
            <a:r>
              <a:rPr lang="en-US" dirty="0" smtClean="0"/>
              <a:t>What is soldering procedure?</a:t>
            </a:r>
          </a:p>
          <a:p>
            <a:r>
              <a:rPr lang="en-US" dirty="0" smtClean="0"/>
              <a:t>Crimping terminals</a:t>
            </a:r>
          </a:p>
          <a:p>
            <a:r>
              <a:rPr lang="en-US" dirty="0" smtClean="0"/>
              <a:t>Heat shrink tubing</a:t>
            </a:r>
          </a:p>
          <a:p>
            <a:r>
              <a:rPr lang="en-US" dirty="0" smtClean="0"/>
              <a:t>Crimp-and-seal connectors</a:t>
            </a:r>
            <a:endParaRPr lang="en-US" dirty="0"/>
          </a:p>
        </p:txBody>
      </p:sp>
    </p:spTree>
    <p:extLst>
      <p:ext uri="{BB962C8B-B14F-4D97-AF65-F5344CB8AC3E}">
        <p14:creationId xmlns:p14="http://schemas.microsoft.com/office/powerpoint/2010/main" val="4108081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14–41 Always use rosin-core solder for electrical </a:t>
            </a:r>
            <a:r>
              <a:rPr lang="en-US" sz="2000" dirty="0" smtClean="0"/>
              <a:t>or electronic </a:t>
            </a:r>
            <a:r>
              <a:rPr lang="en-US" sz="2000" dirty="0"/>
              <a:t>soldering. Also, use small-diameter solder for </a:t>
            </a:r>
            <a:r>
              <a:rPr lang="en-US" sz="2000" dirty="0" smtClean="0"/>
              <a:t>small soldering </a:t>
            </a:r>
            <a:r>
              <a:rPr lang="en-US" sz="2000" dirty="0"/>
              <a:t>irons. Use large-diameter solder only for large-</a:t>
            </a:r>
            <a:r>
              <a:rPr lang="en-US" sz="2000" dirty="0" smtClean="0"/>
              <a:t>diameter (</a:t>
            </a:r>
            <a:r>
              <a:rPr lang="en-US" sz="2000" dirty="0"/>
              <a:t>large-gauge) wire and higher-wattage soldering irons (guns).</a:t>
            </a:r>
          </a:p>
        </p:txBody>
      </p:sp>
      <p:pic>
        <p:nvPicPr>
          <p:cNvPr id="4" name="Picture 3" descr="A photo shows a light duty rosin-core solder. The solder labeled: .032, 8 OZ, and 60 divided by 40."/>
          <p:cNvPicPr>
            <a:picLocks noChangeAspect="1"/>
          </p:cNvPicPr>
          <p:nvPr/>
        </p:nvPicPr>
        <p:blipFill>
          <a:blip r:embed="rId2"/>
          <a:stretch>
            <a:fillRect/>
          </a:stretch>
        </p:blipFill>
        <p:spPr>
          <a:xfrm>
            <a:off x="1219200" y="1371600"/>
            <a:ext cx="6756400" cy="5067300"/>
          </a:xfrm>
          <a:prstGeom prst="rect">
            <a:avLst/>
          </a:prstGeom>
        </p:spPr>
      </p:pic>
    </p:spTree>
    <p:extLst>
      <p:ext uri="{BB962C8B-B14F-4D97-AF65-F5344CB8AC3E}">
        <p14:creationId xmlns:p14="http://schemas.microsoft.com/office/powerpoint/2010/main" val="3557655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17–42 </a:t>
            </a:r>
            <a:r>
              <a:rPr lang="en-US" sz="2400" dirty="0" smtClean="0"/>
              <a:t>Notice </a:t>
            </a:r>
            <a:r>
              <a:rPr lang="en-US" sz="2400" dirty="0"/>
              <a:t>that to create a good crimp, the open</a:t>
            </a:r>
            <a:br>
              <a:rPr lang="en-US" sz="2400" dirty="0"/>
            </a:br>
            <a:r>
              <a:rPr lang="en-US" sz="2400" dirty="0"/>
              <a:t>part of the terminal is placed in the jaws of the crimping tool</a:t>
            </a:r>
            <a:br>
              <a:rPr lang="en-US" sz="2400" dirty="0"/>
            </a:br>
            <a:r>
              <a:rPr lang="en-US" sz="2400" dirty="0"/>
              <a:t>toward the anvil or the W-shape part.</a:t>
            </a:r>
          </a:p>
        </p:txBody>
      </p:sp>
      <p:pic>
        <p:nvPicPr>
          <p:cNvPr id="4" name="Picture 3" descr="A figure illustrates crimping terminals.&#10;The figure shows the following:&#10;• A crimping tool has an upper and lower jaw at the right end that is followed by a cutting area and a stripping area and is connected to the handles.&#10;• The upper jaw has a concave shaped wedge and the lower jaw has a W-shaped slot.&#10;• The terminal is placed over the wire and placed on the jaws of the crimping tool and pressed.&#10;• This leads to a good crimp with a flattened end at the top with a slight curve and a W-shaped compressed crimp at the bottom."/>
          <p:cNvPicPr>
            <a:picLocks noChangeAspect="1"/>
          </p:cNvPicPr>
          <p:nvPr/>
        </p:nvPicPr>
        <p:blipFill>
          <a:blip r:embed="rId2"/>
          <a:stretch>
            <a:fillRect/>
          </a:stretch>
        </p:blipFill>
        <p:spPr>
          <a:xfrm>
            <a:off x="990600" y="1447800"/>
            <a:ext cx="7215089" cy="4944268"/>
          </a:xfrm>
          <a:prstGeom prst="rect">
            <a:avLst/>
          </a:prstGeom>
        </p:spPr>
      </p:pic>
    </p:spTree>
    <p:extLst>
      <p:ext uri="{BB962C8B-B14F-4D97-AF65-F5344CB8AC3E}">
        <p14:creationId xmlns:p14="http://schemas.microsoft.com/office/powerpoint/2010/main" val="5193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FIGURE 17–43 A ll hand-crimped splices or terminals should</a:t>
            </a:r>
            <a:br>
              <a:rPr lang="en-US" sz="2400"/>
            </a:br>
            <a:r>
              <a:rPr lang="en-US" sz="2400"/>
              <a:t>be soldered to be assured of a good electrical connection.</a:t>
            </a:r>
          </a:p>
        </p:txBody>
      </p:sp>
      <p:pic>
        <p:nvPicPr>
          <p:cNvPr id="4" name="Picture 3" descr="A figure shows a hand-crimped splice being soldered. The figure shows a solder with a shiny appearance at the hand-crimped splice."/>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371600"/>
            <a:ext cx="4483100" cy="5039952"/>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4983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17–44 </a:t>
            </a:r>
            <a:r>
              <a:rPr lang="en-US" sz="2400" dirty="0" smtClean="0"/>
              <a:t>butane </a:t>
            </a:r>
            <a:r>
              <a:rPr lang="en-US" sz="2400" dirty="0"/>
              <a:t>torch especially designed for use</a:t>
            </a:r>
            <a:br>
              <a:rPr lang="en-US" sz="2400" dirty="0"/>
            </a:br>
            <a:r>
              <a:rPr lang="en-US" sz="2400" dirty="0"/>
              <a:t>on heat shrink applies heat without an open flame, which</a:t>
            </a:r>
            <a:br>
              <a:rPr lang="en-US" sz="2400" dirty="0"/>
            </a:br>
            <a:r>
              <a:rPr lang="en-US" sz="2400" dirty="0"/>
              <a:t>could cause damage.</a:t>
            </a:r>
          </a:p>
        </p:txBody>
      </p:sp>
      <p:pic>
        <p:nvPicPr>
          <p:cNvPr id="4" name="Picture 3" descr="A photo shows a butane torch used on a heat shrink tubing over a wire. When heated, this tubing shrinks to one-third of its original diameter and the adhesive melts and seals the ends of the tubing."/>
          <p:cNvPicPr>
            <a:picLocks noChangeAspect="1"/>
          </p:cNvPicPr>
          <p:nvPr/>
        </p:nvPicPr>
        <p:blipFill>
          <a:blip r:embed="rId2"/>
          <a:stretch>
            <a:fillRect/>
          </a:stretch>
        </p:blipFill>
        <p:spPr>
          <a:xfrm>
            <a:off x="685800" y="1371599"/>
            <a:ext cx="7315200" cy="5049687"/>
          </a:xfrm>
          <a:prstGeom prst="rect">
            <a:avLst/>
          </a:prstGeom>
        </p:spPr>
      </p:pic>
    </p:spTree>
    <p:extLst>
      <p:ext uri="{BB962C8B-B14F-4D97-AF65-F5344CB8AC3E}">
        <p14:creationId xmlns:p14="http://schemas.microsoft.com/office/powerpoint/2010/main" val="499300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sz="2000" dirty="0"/>
              <a:t>FIGURE 17–45 </a:t>
            </a:r>
            <a:r>
              <a:rPr lang="en-US" sz="2000" dirty="0" smtClean="0"/>
              <a:t>typical </a:t>
            </a:r>
            <a:r>
              <a:rPr lang="en-US" sz="2000" dirty="0"/>
              <a:t>crimp-and-seal connector. </a:t>
            </a:r>
            <a:r>
              <a:rPr lang="en-US" sz="2000" dirty="0" smtClean="0"/>
              <a:t>This type </a:t>
            </a:r>
            <a:r>
              <a:rPr lang="en-US" sz="2000" dirty="0"/>
              <a:t>of connector is first lightly crimped to retain </a:t>
            </a:r>
            <a:r>
              <a:rPr lang="en-US" sz="2000" dirty="0" smtClean="0"/>
              <a:t>ends of wires </a:t>
            </a:r>
            <a:r>
              <a:rPr lang="en-US" sz="2000" dirty="0"/>
              <a:t>and then it is heated. The tubing shrinks </a:t>
            </a:r>
            <a:r>
              <a:rPr lang="en-US" sz="2000" dirty="0" smtClean="0"/>
              <a:t>around wire </a:t>
            </a:r>
            <a:r>
              <a:rPr lang="en-US" sz="2000" dirty="0"/>
              <a:t>splice, and thermoplastic glue melts on </a:t>
            </a:r>
            <a:r>
              <a:rPr lang="en-US" sz="2000" dirty="0" smtClean="0"/>
              <a:t>inside to provide </a:t>
            </a:r>
            <a:r>
              <a:rPr lang="en-US" sz="2000" dirty="0"/>
              <a:t>an effective weather-resistant seal.</a:t>
            </a:r>
          </a:p>
        </p:txBody>
      </p:sp>
      <p:pic>
        <p:nvPicPr>
          <p:cNvPr id="4" name="Picture 3" descr="A photo shows typical crimp-and-seal connectors. The connectors have a large diameter at one end and a small diameter at the other end. The connectors are first lightly crimped to retain the ends of the wires and are heated."/>
          <p:cNvPicPr>
            <a:picLocks noChangeAspect="1"/>
          </p:cNvPicPr>
          <p:nvPr/>
        </p:nvPicPr>
        <p:blipFill>
          <a:blip r:embed="rId2"/>
          <a:stretch>
            <a:fillRect/>
          </a:stretch>
        </p:blipFill>
        <p:spPr>
          <a:xfrm>
            <a:off x="1066800" y="1419976"/>
            <a:ext cx="6699767" cy="4981190"/>
          </a:xfrm>
          <a:prstGeom prst="rect">
            <a:avLst/>
          </a:prstGeom>
        </p:spPr>
      </p:pic>
    </p:spTree>
    <p:extLst>
      <p:ext uri="{BB962C8B-B14F-4D97-AF65-F5344CB8AC3E}">
        <p14:creationId xmlns:p14="http://schemas.microsoft.com/office/powerpoint/2010/main" val="2702008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17–3 </a:t>
            </a:r>
            <a:r>
              <a:rPr lang="en-US" dirty="0" smtClean="0"/>
              <a:t>shows </a:t>
            </a:r>
            <a:r>
              <a:rPr lang="en-US" dirty="0"/>
              <a:t>a balanced atom. </a:t>
            </a:r>
            <a:r>
              <a:rPr lang="en-US" dirty="0" smtClean="0"/>
              <a:t>The number of </a:t>
            </a:r>
            <a:r>
              <a:rPr lang="en-US" dirty="0"/>
              <a:t>electrons is the same as the number of protons </a:t>
            </a:r>
            <a:r>
              <a:rPr lang="en-US" dirty="0" smtClean="0"/>
              <a:t>in the </a:t>
            </a:r>
            <a:r>
              <a:rPr lang="en-US" dirty="0"/>
              <a:t>nucleus.</a:t>
            </a:r>
          </a:p>
        </p:txBody>
      </p:sp>
      <p:pic>
        <p:nvPicPr>
          <p:cNvPr id="3" name="Picture 2" descr="A figure shows a balanced atom.&#10;The figure shows six protons in the nucleus at center and two electrons orbiting the nucleus in a circular path in anticlockwise direction. Four more electrons orbit the nucleus in a circular path that is concentric and outward to the first circle and follows the anticlockwise direction."/>
          <p:cNvPicPr>
            <a:picLocks noChangeAspect="1"/>
          </p:cNvPicPr>
          <p:nvPr/>
        </p:nvPicPr>
        <p:blipFill>
          <a:blip r:embed="rId2"/>
          <a:stretch>
            <a:fillRect/>
          </a:stretch>
        </p:blipFill>
        <p:spPr>
          <a:xfrm>
            <a:off x="1981200" y="1524000"/>
            <a:ext cx="4761389" cy="4523624"/>
          </a:xfrm>
          <a:prstGeom prst="rect">
            <a:avLst/>
          </a:prstGeom>
        </p:spPr>
      </p:pic>
    </p:spTree>
    <p:extLst>
      <p:ext uri="{BB962C8B-B14F-4D97-AF65-F5344CB8AC3E}">
        <p14:creationId xmlns:p14="http://schemas.microsoft.com/office/powerpoint/2010/main" val="3102122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17–46 Heating the crimp-and-seal connector </a:t>
            </a:r>
            <a:r>
              <a:rPr lang="en-US" sz="2800" dirty="0" smtClean="0"/>
              <a:t>melts the </a:t>
            </a:r>
            <a:r>
              <a:rPr lang="en-US" sz="2800" dirty="0"/>
              <a:t>glue and forms an effective seal against moisture.</a:t>
            </a:r>
          </a:p>
        </p:txBody>
      </p:sp>
      <p:pic>
        <p:nvPicPr>
          <p:cNvPr id="4" name="Picture 3" descr="A photo shows a crimp-and-seal connector heated with a wire inside. The glue in the connector is melted and sealed against the wire. "/>
          <p:cNvPicPr>
            <a:picLocks noChangeAspect="1"/>
          </p:cNvPicPr>
          <p:nvPr/>
        </p:nvPicPr>
        <p:blipFill>
          <a:blip r:embed="rId2"/>
          <a:stretch>
            <a:fillRect/>
          </a:stretch>
        </p:blipFill>
        <p:spPr>
          <a:xfrm>
            <a:off x="232250" y="1371600"/>
            <a:ext cx="8378350" cy="5029200"/>
          </a:xfrm>
          <a:prstGeom prst="rect">
            <a:avLst/>
          </a:prstGeom>
        </p:spPr>
      </p:pic>
    </p:spTree>
    <p:extLst>
      <p:ext uri="{BB962C8B-B14F-4D97-AF65-F5344CB8AC3E}">
        <p14:creationId xmlns:p14="http://schemas.microsoft.com/office/powerpoint/2010/main" val="22457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RELAYS</a:t>
            </a:r>
            <a:endParaRPr lang="en-US" sz="3600" dirty="0"/>
          </a:p>
        </p:txBody>
      </p:sp>
      <p:sp>
        <p:nvSpPr>
          <p:cNvPr id="3" name="Content Placeholder 2"/>
          <p:cNvSpPr>
            <a:spLocks noGrp="1"/>
          </p:cNvSpPr>
          <p:nvPr>
            <p:ph idx="1"/>
          </p:nvPr>
        </p:nvSpPr>
        <p:spPr/>
        <p:txBody>
          <a:bodyPr/>
          <a:lstStyle/>
          <a:p>
            <a:r>
              <a:rPr lang="en-US" sz="3600" b="1" dirty="0" smtClean="0">
                <a:solidFill>
                  <a:srgbClr val="0000FF"/>
                </a:solidFill>
              </a:rPr>
              <a:t>Relay </a:t>
            </a:r>
            <a:endParaRPr lang="en-US" b="1" dirty="0" smtClean="0">
              <a:solidFill>
                <a:srgbClr val="0000FF"/>
              </a:solidFill>
            </a:endParaRPr>
          </a:p>
          <a:p>
            <a:pPr lvl="1"/>
            <a:r>
              <a:rPr lang="en-US" sz="2800" dirty="0" smtClean="0"/>
              <a:t>Magnetic </a:t>
            </a:r>
            <a:r>
              <a:rPr lang="en-US" sz="2800" dirty="0"/>
              <a:t>switch that uses a movable </a:t>
            </a:r>
            <a:r>
              <a:rPr lang="en-US" sz="2800" dirty="0" smtClean="0"/>
              <a:t>armature</a:t>
            </a:r>
          </a:p>
          <a:p>
            <a:pPr lvl="1"/>
            <a:r>
              <a:rPr lang="en-US" sz="2800" dirty="0" smtClean="0"/>
              <a:t>Control </a:t>
            </a:r>
            <a:r>
              <a:rPr lang="en-US" sz="2800" dirty="0"/>
              <a:t>a high-amperage circuit </a:t>
            </a:r>
            <a:endParaRPr lang="en-US" sz="2800" dirty="0" smtClean="0"/>
          </a:p>
          <a:p>
            <a:pPr lvl="1"/>
            <a:r>
              <a:rPr lang="en-US" sz="2800" dirty="0" smtClean="0"/>
              <a:t>Using low-amperage </a:t>
            </a:r>
            <a:r>
              <a:rPr lang="en-US" sz="2800" dirty="0"/>
              <a:t>electrical </a:t>
            </a:r>
            <a:r>
              <a:rPr lang="en-US" sz="2800" dirty="0" smtClean="0"/>
              <a:t>switch</a:t>
            </a:r>
            <a:endParaRPr lang="en-US" dirty="0"/>
          </a:p>
          <a:p>
            <a:pPr lvl="1"/>
            <a:r>
              <a:rPr lang="en-US" sz="2800" b="1" dirty="0" smtClean="0">
                <a:solidFill>
                  <a:srgbClr val="0000FF"/>
                </a:solidFill>
              </a:rPr>
              <a:t>Terminal identification</a:t>
            </a:r>
          </a:p>
          <a:p>
            <a:pPr lvl="2"/>
            <a:r>
              <a:rPr lang="en-US" sz="2400" dirty="0" smtClean="0"/>
              <a:t>Coil</a:t>
            </a:r>
          </a:p>
          <a:p>
            <a:pPr lvl="2"/>
            <a:r>
              <a:rPr lang="en-US" sz="2400" dirty="0" smtClean="0"/>
              <a:t>Other terminals used to control load current</a:t>
            </a:r>
            <a:endParaRPr lang="en-US" sz="2400" dirty="0"/>
          </a:p>
        </p:txBody>
      </p:sp>
    </p:spTree>
    <p:extLst>
      <p:ext uri="{BB962C8B-B14F-4D97-AF65-F5344CB8AC3E}">
        <p14:creationId xmlns:p14="http://schemas.microsoft.com/office/powerpoint/2010/main" val="199025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900" dirty="0"/>
              <a:t>FIGURE </a:t>
            </a:r>
            <a:r>
              <a:rPr lang="en-US" sz="1900" dirty="0" smtClean="0"/>
              <a:t>17–47 </a:t>
            </a:r>
            <a:r>
              <a:rPr lang="en-US" sz="1900" dirty="0"/>
              <a:t>A relay uses a movable arm to complete </a:t>
            </a:r>
            <a:r>
              <a:rPr lang="en-US" sz="1900" dirty="0" smtClean="0"/>
              <a:t>a circuit </a:t>
            </a:r>
            <a:r>
              <a:rPr lang="en-US" sz="1900" dirty="0"/>
              <a:t>whenever there is a power at terminal 86 and a </a:t>
            </a:r>
            <a:r>
              <a:rPr lang="en-US" sz="1900" dirty="0" smtClean="0"/>
              <a:t>ground at </a:t>
            </a:r>
            <a:r>
              <a:rPr lang="en-US" sz="1900" dirty="0"/>
              <a:t>terminal 85. A typical relay only requires about 1/10 </a:t>
            </a:r>
            <a:r>
              <a:rPr lang="en-US" sz="1900" dirty="0" smtClean="0"/>
              <a:t>ampere through </a:t>
            </a:r>
            <a:r>
              <a:rPr lang="en-US" sz="1900" dirty="0"/>
              <a:t>the relay coil. The movable arm then closes the </a:t>
            </a:r>
            <a:r>
              <a:rPr lang="en-US" sz="1900" dirty="0" smtClean="0"/>
              <a:t>contacts (</a:t>
            </a:r>
            <a:r>
              <a:rPr lang="en-US" sz="1900" dirty="0"/>
              <a:t>#30 to #87) and can often handle 30 amperes or more.</a:t>
            </a:r>
          </a:p>
        </p:txBody>
      </p:sp>
      <p:pic>
        <p:nvPicPr>
          <p:cNvPr id="9218" name="Picture 2" descr="A figure illustrates the working of a relay.&#10;The figure shows the following:&#10;• The relay has a movable armature and the terminals 86, 87, 87a at the top. Terminals 85 and 30 are located at the bottom of the relay.&#10;• Terminals 86 and 85 are connected together by a coil.&#10;• Terminal 86 is the power side of the coil.&#10;• Terminal 85 is the ground side of the coil.&#10;• Terminal 30 is the common power for relay contacts.&#10;• Terminal 87 is the normally open output.&#10;• Terminal 87a is the normally closed output.&#10;• The movable arm completes the circuit whenever there is power at terminal 86 and a ground at terminal 85.&#10;• The figure is labeled: Mostly relay coils have between 50–150 ohms of resist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6" y="1600200"/>
            <a:ext cx="5010150" cy="458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881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236452"/>
          </a:xfrm>
        </p:spPr>
        <p:txBody>
          <a:bodyPr/>
          <a:lstStyle/>
          <a:p>
            <a:r>
              <a:rPr lang="en-US" sz="2000" dirty="0"/>
              <a:t>FIGURE 17–48 </a:t>
            </a:r>
            <a:r>
              <a:rPr lang="en-US" sz="2000" dirty="0" smtClean="0"/>
              <a:t>cross-sectional </a:t>
            </a:r>
            <a:r>
              <a:rPr lang="en-US" sz="2000" dirty="0"/>
              <a:t>view of </a:t>
            </a:r>
            <a:r>
              <a:rPr lang="en-US" sz="2000" dirty="0" smtClean="0"/>
              <a:t>typical four-terminal relay</a:t>
            </a:r>
            <a:r>
              <a:rPr lang="en-US" sz="2000" dirty="0"/>
              <a:t>. Current flowing through </a:t>
            </a:r>
            <a:r>
              <a:rPr lang="en-US" sz="2000" dirty="0" smtClean="0"/>
              <a:t>coil </a:t>
            </a:r>
            <a:r>
              <a:rPr lang="en-US" sz="2000" dirty="0"/>
              <a:t>(terminals </a:t>
            </a:r>
            <a:r>
              <a:rPr lang="en-US" sz="2000" dirty="0" smtClean="0"/>
              <a:t>86 and </a:t>
            </a:r>
            <a:r>
              <a:rPr lang="en-US" sz="2000" dirty="0"/>
              <a:t>85) causes </a:t>
            </a:r>
            <a:r>
              <a:rPr lang="en-US" sz="2000" dirty="0" smtClean="0"/>
              <a:t>movable </a:t>
            </a:r>
            <a:r>
              <a:rPr lang="en-US" sz="2000" dirty="0"/>
              <a:t>arm (called </a:t>
            </a:r>
            <a:r>
              <a:rPr lang="en-US" sz="2000" dirty="0" smtClean="0"/>
              <a:t>armature</a:t>
            </a:r>
            <a:r>
              <a:rPr lang="en-US" sz="2000" dirty="0"/>
              <a:t>) to </a:t>
            </a:r>
            <a:r>
              <a:rPr lang="en-US" sz="2000" dirty="0" smtClean="0"/>
              <a:t>be drawn </a:t>
            </a:r>
            <a:r>
              <a:rPr lang="en-US" sz="2000" dirty="0"/>
              <a:t>toward </a:t>
            </a:r>
            <a:r>
              <a:rPr lang="en-US" sz="2000" dirty="0" smtClean="0"/>
              <a:t>coil </a:t>
            </a:r>
            <a:r>
              <a:rPr lang="en-US" sz="2000" dirty="0"/>
              <a:t>magnet. The contact points </a:t>
            </a:r>
            <a:r>
              <a:rPr lang="en-US" sz="2000" dirty="0" smtClean="0"/>
              <a:t>complete electrical </a:t>
            </a:r>
            <a:r>
              <a:rPr lang="en-US" sz="2000" dirty="0"/>
              <a:t>circuit connected to terminals 30 and 87.</a:t>
            </a:r>
          </a:p>
        </p:txBody>
      </p:sp>
      <p:pic>
        <p:nvPicPr>
          <p:cNvPr id="10242" name="Picture 2" descr="A figure shows a cross-sectional view of a typical four-terminal relay.&#10;The figure shows the following:&#10;• A movable arm is connected on the top above a coil to a frame.&#10;• The bottom left end of the movable arm is connected to terminal 30.&#10;• The movable arm has contacts points at the right end with insulated stops.&#10;• The bottom right end of the movable arm is connected to terminal 87.&#10;• Terminals 86 and 85 are connected to the bottom of the coil at left and right ends, respectively.&#10;• Current flowing through the coil (terminals 86 and 85) causes the movable arm (called the armature) to be drawn toward the coil magnet.&#10;• The contact points complete the electrical circuit connected to terminals 30 and 87.&#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6" y="1600200"/>
            <a:ext cx="6153150" cy="4057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581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17–49 </a:t>
            </a:r>
            <a:r>
              <a:rPr lang="en-US" sz="2800" dirty="0" smtClean="0"/>
              <a:t>typical </a:t>
            </a:r>
            <a:r>
              <a:rPr lang="en-US" sz="2800" dirty="0"/>
              <a:t>relay showing </a:t>
            </a:r>
            <a:r>
              <a:rPr lang="en-US" sz="2800" dirty="0" smtClean="0"/>
              <a:t>schematic </a:t>
            </a:r>
            <a:r>
              <a:rPr lang="en-US" sz="2800" dirty="0"/>
              <a:t>of </a:t>
            </a:r>
            <a:r>
              <a:rPr lang="en-US" sz="2800" dirty="0" smtClean="0"/>
              <a:t>wiring </a:t>
            </a:r>
            <a:r>
              <a:rPr lang="en-US" sz="2800" dirty="0"/>
              <a:t>in </a:t>
            </a:r>
            <a:r>
              <a:rPr lang="en-US" sz="2800" dirty="0" smtClean="0"/>
              <a:t>relay</a:t>
            </a:r>
            <a:r>
              <a:rPr lang="en-US" sz="2800" dirty="0"/>
              <a:t>.</a:t>
            </a:r>
          </a:p>
        </p:txBody>
      </p:sp>
      <p:pic>
        <p:nvPicPr>
          <p:cNvPr id="11266" name="Picture 2" descr="A photo shows a typical relay showing the schematic of the wiring on the top surface of the relay. The photo also shows the relay socket into which the relay sea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26" y="1676400"/>
            <a:ext cx="4019550" cy="437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893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17–50 </a:t>
            </a:r>
            <a:r>
              <a:rPr lang="en-US" sz="2400" dirty="0" smtClean="0"/>
              <a:t>All </a:t>
            </a:r>
            <a:r>
              <a:rPr lang="en-US" sz="2400" dirty="0"/>
              <a:t>schematics are shown in their normal,</a:t>
            </a:r>
            <a:br>
              <a:rPr lang="en-US" sz="2400" dirty="0"/>
            </a:br>
            <a:r>
              <a:rPr lang="en-US" sz="2400" dirty="0"/>
              <a:t>non-energized position.</a:t>
            </a:r>
          </a:p>
        </p:txBody>
      </p:sp>
      <p:pic>
        <p:nvPicPr>
          <p:cNvPr id="4" name="Picture 3" descr="A figure shows the circuit for normally open and normally closed relay. The circuit for relay has a coil connected in parallel with a switch. In normally open relay, the switch is help at open position. In normally closed relay, the switch is help at closed positon."/>
          <p:cNvPicPr>
            <a:picLocks noChangeAspect="1"/>
          </p:cNvPicPr>
          <p:nvPr/>
        </p:nvPicPr>
        <p:blipFill>
          <a:blip r:embed="rId2"/>
          <a:stretch>
            <a:fillRect/>
          </a:stretch>
        </p:blipFill>
        <p:spPr>
          <a:xfrm>
            <a:off x="509625" y="1676400"/>
            <a:ext cx="8124749" cy="4267200"/>
          </a:xfrm>
          <a:prstGeom prst="rect">
            <a:avLst/>
          </a:prstGeom>
        </p:spPr>
      </p:pic>
    </p:spTree>
    <p:extLst>
      <p:ext uri="{BB962C8B-B14F-4D97-AF65-F5344CB8AC3E}">
        <p14:creationId xmlns:p14="http://schemas.microsoft.com/office/powerpoint/2010/main" val="633003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SWITCHES</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Electrical Switch </a:t>
            </a:r>
          </a:p>
          <a:p>
            <a:pPr lvl="1"/>
            <a:r>
              <a:rPr lang="en-US" sz="2800" dirty="0" smtClean="0"/>
              <a:t>Opens circuit no current flows</a:t>
            </a:r>
          </a:p>
          <a:p>
            <a:pPr lvl="1"/>
            <a:r>
              <a:rPr lang="en-US" sz="2800" dirty="0" smtClean="0"/>
              <a:t>Could also be on return (ground) path wire.</a:t>
            </a:r>
          </a:p>
          <a:p>
            <a:r>
              <a:rPr lang="en-US" sz="3200" b="1" dirty="0" smtClean="0">
                <a:solidFill>
                  <a:srgbClr val="0000FF"/>
                </a:solidFill>
              </a:rPr>
              <a:t>Ohmmeter checks</a:t>
            </a:r>
          </a:p>
          <a:p>
            <a:r>
              <a:rPr lang="en-US" sz="3200" b="1" dirty="0" smtClean="0">
                <a:solidFill>
                  <a:srgbClr val="0000FF"/>
                </a:solidFill>
              </a:rPr>
              <a:t>Voltmeter checks</a:t>
            </a:r>
            <a:endParaRPr lang="en-US" sz="3200" b="1" dirty="0">
              <a:solidFill>
                <a:srgbClr val="0000FF"/>
              </a:solidFill>
            </a:endParaRPr>
          </a:p>
        </p:txBody>
      </p:sp>
    </p:spTree>
    <p:extLst>
      <p:ext uri="{BB962C8B-B14F-4D97-AF65-F5344CB8AC3E}">
        <p14:creationId xmlns:p14="http://schemas.microsoft.com/office/powerpoint/2010/main" val="3279355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9067800" cy="1097280"/>
          </a:xfrm>
        </p:spPr>
        <p:txBody>
          <a:bodyPr/>
          <a:lstStyle/>
          <a:p>
            <a:r>
              <a:rPr lang="en-US" sz="2400" dirty="0"/>
              <a:t>FIGURE 17–51 </a:t>
            </a:r>
            <a:r>
              <a:rPr lang="en-US" sz="2400" dirty="0" smtClean="0"/>
              <a:t>typical </a:t>
            </a:r>
            <a:r>
              <a:rPr lang="en-US" sz="2400" dirty="0"/>
              <a:t>horn circuit. Note that </a:t>
            </a:r>
            <a:r>
              <a:rPr lang="en-US" sz="2400" dirty="0" smtClean="0"/>
              <a:t>relay contacts supply heavy </a:t>
            </a:r>
            <a:r>
              <a:rPr lang="en-US" sz="2400" dirty="0"/>
              <a:t>current to operate </a:t>
            </a:r>
            <a:r>
              <a:rPr lang="en-US" sz="2400" dirty="0" smtClean="0"/>
              <a:t>horn </a:t>
            </a:r>
            <a:r>
              <a:rPr lang="en-US" sz="2400" dirty="0"/>
              <a:t>when </a:t>
            </a:r>
            <a:r>
              <a:rPr lang="en-US" sz="2400" dirty="0" smtClean="0"/>
              <a:t>horn </a:t>
            </a:r>
            <a:r>
              <a:rPr lang="en-US" sz="2400" dirty="0"/>
              <a:t>switch simply completes </a:t>
            </a:r>
            <a:r>
              <a:rPr lang="en-US" sz="2400" dirty="0" smtClean="0"/>
              <a:t>low-current </a:t>
            </a:r>
            <a:r>
              <a:rPr lang="en-US" sz="2400" dirty="0"/>
              <a:t>circuit to ground</a:t>
            </a:r>
            <a:r>
              <a:rPr lang="en-US" sz="2400" dirty="0" smtClean="0"/>
              <a:t>, causing relay </a:t>
            </a:r>
            <a:r>
              <a:rPr lang="en-US" sz="2400" dirty="0"/>
              <a:t>contacts to close.</a:t>
            </a:r>
          </a:p>
        </p:txBody>
      </p:sp>
      <p:pic>
        <p:nvPicPr>
          <p:cNvPr id="4" name="Picture 3" descr="A circuit diagram shows a typical horn circuit.&#10;The circuit diagram shows the following:&#10;• A 15 amps fuse is connected to the coil of a horn relay through a pick-off point. The pick-off point is labeled 2.&#10;• The pick-off point connects to the switch of the horn relay, which in turn is connected to 2A. The terminal from the horn relay is labeled 3 and 2A terminal is labeled 5.&#10;• The coil of the horn relay connects to 2E. The terminal from the coil relay is labeled 1 and 2E is labeled 4.&#10;• 2E is connected to a horn switch labeled 10, which in turn in connected to the ground.&#10;• 2A is connected to Horn LH, which in turn is connected to the ground.&#10;• Horn LH is connected in series to horn RH, which in turn is connected to the ground.&#10;• Horn LH and horn RH are labeled 1."/>
          <p:cNvPicPr>
            <a:picLocks noChangeAspect="1"/>
          </p:cNvPicPr>
          <p:nvPr/>
        </p:nvPicPr>
        <p:blipFill rotWithShape="1">
          <a:blip r:embed="rId2">
            <a:extLst>
              <a:ext uri="{28A0092B-C50C-407E-A947-70E740481C1C}">
                <a14:useLocalDpi xmlns:a14="http://schemas.microsoft.com/office/drawing/2010/main" val="0"/>
              </a:ext>
            </a:extLst>
          </a:blip>
          <a:srcRect l="11148" t="6440" r="53684" b="62161"/>
          <a:stretch/>
        </p:blipFill>
        <p:spPr>
          <a:xfrm>
            <a:off x="2438400" y="1143000"/>
            <a:ext cx="4724400" cy="5263450"/>
          </a:xfrm>
          <a:prstGeom prst="rect">
            <a:avLst/>
          </a:prstGeom>
        </p:spPr>
      </p:pic>
    </p:spTree>
    <p:extLst>
      <p:ext uri="{BB962C8B-B14F-4D97-AF65-F5344CB8AC3E}">
        <p14:creationId xmlns:p14="http://schemas.microsoft.com/office/powerpoint/2010/main" val="4044875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915400" cy="1097280"/>
          </a:xfrm>
        </p:spPr>
        <p:txBody>
          <a:bodyPr/>
          <a:lstStyle/>
          <a:p>
            <a:r>
              <a:rPr lang="en-US" sz="2000" dirty="0"/>
              <a:t>FIGURE 17–52 </a:t>
            </a:r>
            <a:r>
              <a:rPr lang="en-US" sz="2000" dirty="0" smtClean="0"/>
              <a:t>typical </a:t>
            </a:r>
            <a:r>
              <a:rPr lang="en-US" sz="2000" dirty="0"/>
              <a:t>transmission range switch is </a:t>
            </a:r>
            <a:r>
              <a:rPr lang="en-US" sz="2000" dirty="0" smtClean="0"/>
              <a:t>also similar </a:t>
            </a:r>
            <a:r>
              <a:rPr lang="en-US" sz="2000" dirty="0"/>
              <a:t>to the circuit used for electronic transfer case switches</a:t>
            </a:r>
            <a:r>
              <a:rPr lang="en-US" sz="2000" dirty="0" smtClean="0"/>
              <a:t>.  In </a:t>
            </a:r>
            <a:r>
              <a:rPr lang="en-US" sz="2000" dirty="0"/>
              <a:t>this example, power, usually 12 volts, is applied at pin </a:t>
            </a:r>
            <a:r>
              <a:rPr lang="en-US" sz="2000" dirty="0" smtClean="0"/>
              <a:t>30 and </a:t>
            </a:r>
            <a:r>
              <a:rPr lang="en-US" sz="2000" dirty="0"/>
              <a:t>pin 46 is an input to </a:t>
            </a:r>
            <a:r>
              <a:rPr lang="en-US" sz="2000" dirty="0" smtClean="0"/>
              <a:t>PCM</a:t>
            </a:r>
            <a:r>
              <a:rPr lang="en-US" sz="2000" dirty="0"/>
              <a:t>. </a:t>
            </a:r>
            <a:r>
              <a:rPr lang="en-US" sz="2000" dirty="0" smtClean="0"/>
              <a:t>Change </a:t>
            </a:r>
            <a:r>
              <a:rPr lang="en-US" sz="2000" dirty="0"/>
              <a:t>in voltage </a:t>
            </a:r>
            <a:r>
              <a:rPr lang="en-US" sz="2000" dirty="0" smtClean="0"/>
              <a:t>at pin </a:t>
            </a:r>
            <a:r>
              <a:rPr lang="en-US" sz="2000" dirty="0"/>
              <a:t>46 indicates how much resistance </a:t>
            </a:r>
            <a:r>
              <a:rPr lang="en-US" sz="2000" dirty="0" smtClean="0"/>
              <a:t>circuit </a:t>
            </a:r>
            <a:r>
              <a:rPr lang="en-US" sz="2000" dirty="0"/>
              <a:t>has, which </a:t>
            </a:r>
            <a:r>
              <a:rPr lang="en-US" sz="2000" dirty="0" smtClean="0"/>
              <a:t>is used </a:t>
            </a:r>
            <a:r>
              <a:rPr lang="en-US" sz="2000" dirty="0"/>
              <a:t>to detect </a:t>
            </a:r>
            <a:r>
              <a:rPr lang="en-US" sz="2000" dirty="0" smtClean="0"/>
              <a:t>gear </a:t>
            </a:r>
            <a:r>
              <a:rPr lang="en-US" sz="2000" dirty="0"/>
              <a:t>selected.</a:t>
            </a:r>
          </a:p>
        </p:txBody>
      </p:sp>
      <p:pic>
        <p:nvPicPr>
          <p:cNvPr id="4" name="Picture 3" descr="A figure shows a typical transmission range switch.&#10;The figure shows the following:&#10;• Pin 30 is connected to a six resistances in series through a pick-off point and P.&#10;• R, N, D, 2, and 1 are connected in series to form a semi-circle from P. R, N, D, 2, and 1 are connected in between each resistor from left to right.&#10;• The final resistor is connected to pin 46."/>
          <p:cNvPicPr>
            <a:picLocks noChangeAspect="1"/>
          </p:cNvPicPr>
          <p:nvPr/>
        </p:nvPicPr>
        <p:blipFill>
          <a:blip r:embed="rId2"/>
          <a:stretch>
            <a:fillRect/>
          </a:stretch>
        </p:blipFill>
        <p:spPr>
          <a:xfrm>
            <a:off x="1524000" y="1447800"/>
            <a:ext cx="6345280" cy="4876800"/>
          </a:xfrm>
          <a:prstGeom prst="rect">
            <a:avLst/>
          </a:prstGeom>
        </p:spPr>
      </p:pic>
    </p:spTree>
    <p:extLst>
      <p:ext uri="{BB962C8B-B14F-4D97-AF65-F5344CB8AC3E}">
        <p14:creationId xmlns:p14="http://schemas.microsoft.com/office/powerpoint/2010/main" val="3555989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SPEED SENSORS</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Magnetic Sensor Consists </a:t>
            </a:r>
          </a:p>
          <a:p>
            <a:pPr lvl="1"/>
            <a:r>
              <a:rPr lang="en-US" dirty="0" smtClean="0"/>
              <a:t>Notched wheel and a coil consisting </a:t>
            </a:r>
          </a:p>
          <a:p>
            <a:pPr lvl="1"/>
            <a:r>
              <a:rPr lang="en-US" dirty="0" smtClean="0"/>
              <a:t>Iron core wrapped with fine wire. </a:t>
            </a:r>
          </a:p>
          <a:p>
            <a:pPr lvl="1"/>
            <a:r>
              <a:rPr lang="en-US" dirty="0" smtClean="0"/>
              <a:t>Notched wheel causes magnetic strength changes</a:t>
            </a:r>
          </a:p>
          <a:p>
            <a:pPr lvl="1"/>
            <a:r>
              <a:rPr lang="en-US" dirty="0" smtClean="0"/>
              <a:t>Enough to create usable varying AC voltage signal.</a:t>
            </a:r>
          </a:p>
          <a:p>
            <a:r>
              <a:rPr lang="en-US" b="1" dirty="0" smtClean="0">
                <a:solidFill>
                  <a:srgbClr val="0000FF"/>
                </a:solidFill>
              </a:rPr>
              <a:t>Speed Sensor Tests</a:t>
            </a:r>
          </a:p>
        </p:txBody>
      </p:sp>
    </p:spTree>
    <p:extLst>
      <p:ext uri="{BB962C8B-B14F-4D97-AF65-F5344CB8AC3E}">
        <p14:creationId xmlns:p14="http://schemas.microsoft.com/office/powerpoint/2010/main" val="1699916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smtClean="0"/>
              <a:t>FIGURE </a:t>
            </a:r>
            <a:r>
              <a:rPr lang="en-US" sz="2400" dirty="0"/>
              <a:t>17–4 Unlike charges attract and like charges repel.</a:t>
            </a:r>
          </a:p>
        </p:txBody>
      </p:sp>
      <p:pic>
        <p:nvPicPr>
          <p:cNvPr id="2" name="Picture 1" descr="A figure illustrates that unlike charges attract and like charges repel.&#10;The figure shows two cylindrical magnets snapped together such that the south pole of one magnet is snapped to the north pole of the other magnet. The figure also shows that two magnets repel each other when the south poles of the magnet are brought together."/>
          <p:cNvPicPr>
            <a:picLocks noChangeAspect="1"/>
          </p:cNvPicPr>
          <p:nvPr/>
        </p:nvPicPr>
        <p:blipFill>
          <a:blip r:embed="rId2"/>
          <a:stretch>
            <a:fillRect/>
          </a:stretch>
        </p:blipFill>
        <p:spPr>
          <a:xfrm>
            <a:off x="76200" y="2743200"/>
            <a:ext cx="8991600" cy="1163250"/>
          </a:xfrm>
          <a:prstGeom prst="rect">
            <a:avLst/>
          </a:prstGeom>
        </p:spPr>
      </p:pic>
    </p:spTree>
    <p:extLst>
      <p:ext uri="{BB962C8B-B14F-4D97-AF65-F5344CB8AC3E}">
        <p14:creationId xmlns:p14="http://schemas.microsoft.com/office/powerpoint/2010/main" val="2608450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839200" cy="1097280"/>
          </a:xfrm>
        </p:spPr>
        <p:txBody>
          <a:bodyPr/>
          <a:lstStyle/>
          <a:p>
            <a:r>
              <a:rPr lang="en-US" sz="2000" dirty="0"/>
              <a:t>FIGURE 17–53 </a:t>
            </a:r>
            <a:r>
              <a:rPr lang="en-US" sz="2000" dirty="0" smtClean="0"/>
              <a:t>magnetic </a:t>
            </a:r>
            <a:r>
              <a:rPr lang="en-US" sz="2000" dirty="0"/>
              <a:t>sensor uses </a:t>
            </a:r>
            <a:r>
              <a:rPr lang="en-US" sz="2000" dirty="0" smtClean="0"/>
              <a:t>permanent magnet surrounded </a:t>
            </a:r>
            <a:r>
              <a:rPr lang="en-US" sz="2000" dirty="0"/>
              <a:t>by a coil of wire. The notches on </a:t>
            </a:r>
            <a:r>
              <a:rPr lang="en-US" sz="2000" dirty="0" smtClean="0"/>
              <a:t>rotating shaft create </a:t>
            </a:r>
            <a:r>
              <a:rPr lang="en-US" sz="2000" dirty="0"/>
              <a:t>a variable magnetic field strength around the coil. </a:t>
            </a:r>
            <a:r>
              <a:rPr lang="en-US" sz="2000" dirty="0" smtClean="0"/>
              <a:t>When a </a:t>
            </a:r>
            <a:r>
              <a:rPr lang="en-US" sz="2000" dirty="0"/>
              <a:t>metallic section is close to </a:t>
            </a:r>
            <a:r>
              <a:rPr lang="en-US" sz="2000" dirty="0" smtClean="0"/>
              <a:t>sensor magnetic </a:t>
            </a:r>
            <a:r>
              <a:rPr lang="en-US" sz="2000" dirty="0"/>
              <a:t>field </a:t>
            </a:r>
            <a:r>
              <a:rPr lang="en-US" sz="2000" dirty="0" smtClean="0"/>
              <a:t>is stronger </a:t>
            </a:r>
            <a:r>
              <a:rPr lang="en-US" sz="2000" dirty="0"/>
              <a:t>because metal is a better conductor of magnetic </a:t>
            </a:r>
            <a:r>
              <a:rPr lang="en-US" sz="2000" dirty="0" smtClean="0"/>
              <a:t>lines of </a:t>
            </a:r>
            <a:r>
              <a:rPr lang="en-US" sz="2000" dirty="0"/>
              <a:t>force than air.</a:t>
            </a:r>
          </a:p>
        </p:txBody>
      </p:sp>
      <p:pic>
        <p:nvPicPr>
          <p:cNvPr id="12290" name="Picture 2" descr="A figure illustrates the working of a speed sensor with the help of graphs.&#10;The figure shows the following:&#10;• A permanent magnet is surrounded by a coil of wire.&#10;• A notched wheel is placed to the left of the magnet and rotates in the clockwise direction. The notches on the rotating shaft create a variable magnetic field strength around the coil.&#10;• The graph resembles a sine wave that peaks to maximum positive swing when the notch is close to the sensor.&#10;• The curve then swings through zero volts as the notch touches the sensor, and finally maximum negative swing occurs as the notch moves away from the sensor.&#10;• The final curve resembles a complete sine w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476" y="1447800"/>
            <a:ext cx="3694848" cy="478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4301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a:t>
            </a:r>
            <a:r>
              <a:rPr lang="en-US" sz="2400" dirty="0" smtClean="0"/>
              <a:t>17–54 Hall-Effect </a:t>
            </a:r>
            <a:r>
              <a:rPr lang="en-US" sz="2400" dirty="0"/>
              <a:t>sensor produces an on-</a:t>
            </a:r>
            <a:r>
              <a:rPr lang="en-US" sz="2400" dirty="0" smtClean="0"/>
              <a:t>off voltage </a:t>
            </a:r>
            <a:r>
              <a:rPr lang="en-US" sz="2400" dirty="0"/>
              <a:t>signal whether it is used with a blade or a </a:t>
            </a:r>
            <a:r>
              <a:rPr lang="en-US" sz="2400" dirty="0" smtClean="0"/>
              <a:t>notched wheel</a:t>
            </a:r>
            <a:r>
              <a:rPr lang="en-US" sz="2400" dirty="0"/>
              <a:t>.</a:t>
            </a:r>
          </a:p>
        </p:txBody>
      </p:sp>
      <p:pic>
        <p:nvPicPr>
          <p:cNvPr id="13314" name="Picture 2" descr="A circuit diagram shows the working of a hall-effect sensor.&#10;The circuit diagram shows the following:&#10;• A trigger wheel is positioned to the right of the hall-effect sensor.&#10;• The hall-effect sensor is connected to a 5-volt source at the top and to the ground at the bottom.&#10;• The source is connected in series to a 1 kilo-ohm, which in turn is connected to the signal.&#10;• The signal produced is a stepped digital signal that alternates from 0 to 5 vo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364175"/>
            <a:ext cx="7600950" cy="412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3983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THROTTLE POSITION (TP) SENSORS</a:t>
            </a:r>
            <a:endParaRPr lang="en-US" sz="3600" dirty="0"/>
          </a:p>
        </p:txBody>
      </p:sp>
      <p:sp>
        <p:nvSpPr>
          <p:cNvPr id="3" name="Content Placeholder 2"/>
          <p:cNvSpPr>
            <a:spLocks noGrp="1"/>
          </p:cNvSpPr>
          <p:nvPr>
            <p:ph idx="1"/>
          </p:nvPr>
        </p:nvSpPr>
        <p:spPr/>
        <p:txBody>
          <a:bodyPr/>
          <a:lstStyle/>
          <a:p>
            <a:r>
              <a:rPr lang="en-US" b="1" dirty="0" smtClean="0">
                <a:solidFill>
                  <a:srgbClr val="0000FF"/>
                </a:solidFill>
              </a:rPr>
              <a:t>TP Sensor Input </a:t>
            </a:r>
          </a:p>
          <a:p>
            <a:pPr lvl="1"/>
            <a:r>
              <a:rPr lang="en-US" b="1" dirty="0" smtClean="0"/>
              <a:t>Determine amount of throttle opening </a:t>
            </a:r>
          </a:p>
          <a:p>
            <a:pPr lvl="1"/>
            <a:r>
              <a:rPr lang="en-US" b="1" dirty="0" smtClean="0"/>
              <a:t>Rate of change to determine shift points </a:t>
            </a:r>
          </a:p>
          <a:p>
            <a:pPr lvl="1"/>
            <a:r>
              <a:rPr lang="en-US" b="1" dirty="0" smtClean="0"/>
              <a:t>Of an automatic transmission OR engine management.</a:t>
            </a:r>
          </a:p>
          <a:p>
            <a:r>
              <a:rPr lang="en-US" b="1" dirty="0" smtClean="0">
                <a:solidFill>
                  <a:srgbClr val="0000FF"/>
                </a:solidFill>
              </a:rPr>
              <a:t>Parts and operation</a:t>
            </a:r>
          </a:p>
          <a:p>
            <a:r>
              <a:rPr lang="en-US" b="1" dirty="0" smtClean="0">
                <a:solidFill>
                  <a:srgbClr val="0000FF"/>
                </a:solidFill>
              </a:rPr>
              <a:t>Testing a TP Sensor</a:t>
            </a:r>
            <a:endParaRPr lang="en-US" b="1" dirty="0">
              <a:solidFill>
                <a:srgbClr val="0000FF"/>
              </a:solidFill>
            </a:endParaRPr>
          </a:p>
        </p:txBody>
      </p:sp>
    </p:spTree>
    <p:extLst>
      <p:ext uri="{BB962C8B-B14F-4D97-AF65-F5344CB8AC3E}">
        <p14:creationId xmlns:p14="http://schemas.microsoft.com/office/powerpoint/2010/main" val="1231506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a:t>
            </a:r>
            <a:r>
              <a:rPr lang="en-US" sz="2000" dirty="0" smtClean="0"/>
              <a:t>17–55 </a:t>
            </a:r>
            <a:r>
              <a:rPr lang="en-US" sz="2000" dirty="0"/>
              <a:t>The signal voltage from a throttle </a:t>
            </a:r>
            <a:r>
              <a:rPr lang="en-US" sz="2000" dirty="0" smtClean="0"/>
              <a:t>position increases </a:t>
            </a:r>
            <a:r>
              <a:rPr lang="en-US" sz="2000" dirty="0"/>
              <a:t>as the throttle is opened because the wiper arm </a:t>
            </a:r>
            <a:r>
              <a:rPr lang="en-US" sz="2000" dirty="0" smtClean="0"/>
              <a:t>is closer </a:t>
            </a:r>
            <a:r>
              <a:rPr lang="en-US" sz="2000" dirty="0"/>
              <a:t>to the 5-volt reference. At idle, the resistance of </a:t>
            </a:r>
            <a:r>
              <a:rPr lang="en-US" sz="2000" dirty="0" smtClean="0"/>
              <a:t>the sensor </a:t>
            </a:r>
            <a:r>
              <a:rPr lang="en-US" sz="2000" dirty="0"/>
              <a:t>winding effectively reduces the signal voltage output </a:t>
            </a:r>
            <a:r>
              <a:rPr lang="en-US" sz="2000" dirty="0" smtClean="0"/>
              <a:t>to the </a:t>
            </a:r>
            <a:r>
              <a:rPr lang="en-US" sz="2000" dirty="0"/>
              <a:t>powertrain control module (PCM).</a:t>
            </a:r>
          </a:p>
        </p:txBody>
      </p:sp>
      <p:pic>
        <p:nvPicPr>
          <p:cNvPr id="14338" name="Picture 2" descr="A figure shows a typical throttle position sensor with 0.5 and 4.5-volt signal.&#10;The figure shows the following:&#10;• The throttle position sensor has three wires A, C, and B connected to the right from the top to bottom as follows:&#10;o A 5-volt reference feed wire from the computer&#10;o A signal return&#10;o A ground wire back to the computer&#10;• A throttle is connected at wire C and is denoted by a wiper arm.&#10;• As the throttle shifts downward to idle position, the wiper arm is close to the ground return and has a 0.5-volt signal.&#10;• As the throttle shifts upward to wide open throttle position, the wiper arm is close to the 5-volt reference and has a 4.5-volt sig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00200"/>
            <a:ext cx="5629276" cy="4556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721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4)</a:t>
            </a:r>
            <a:endParaRPr lang="en-US" sz="3600" dirty="0"/>
          </a:p>
        </p:txBody>
      </p:sp>
      <p:sp>
        <p:nvSpPr>
          <p:cNvPr id="3" name="Content Placeholder 2"/>
          <p:cNvSpPr>
            <a:spLocks noGrp="1"/>
          </p:cNvSpPr>
          <p:nvPr>
            <p:ph idx="1"/>
          </p:nvPr>
        </p:nvSpPr>
        <p:spPr>
          <a:xfrm>
            <a:off x="76200" y="1447800"/>
            <a:ext cx="8915400" cy="4525963"/>
          </a:xfrm>
        </p:spPr>
        <p:txBody>
          <a:bodyPr/>
          <a:lstStyle/>
          <a:p>
            <a:r>
              <a:rPr lang="en-US" sz="2400" dirty="0"/>
              <a:t>Electricity is the movement of electrons from one atom </a:t>
            </a:r>
            <a:r>
              <a:rPr lang="en-US" sz="2400" dirty="0" smtClean="0"/>
              <a:t>to another</a:t>
            </a:r>
            <a:r>
              <a:rPr lang="en-US" sz="2400" dirty="0"/>
              <a:t>.</a:t>
            </a:r>
          </a:p>
          <a:p>
            <a:r>
              <a:rPr lang="en-US" sz="2400" dirty="0" smtClean="0"/>
              <a:t>In </a:t>
            </a:r>
            <a:r>
              <a:rPr lang="en-US" sz="2400" dirty="0"/>
              <a:t>order for current to flow in a circuit or wire, there </a:t>
            </a:r>
            <a:r>
              <a:rPr lang="en-US" sz="2400" dirty="0" smtClean="0"/>
              <a:t>must be </a:t>
            </a:r>
            <a:r>
              <a:rPr lang="en-US" sz="2400" dirty="0"/>
              <a:t>an excess of electrons at one end and a deficiency </a:t>
            </a:r>
            <a:r>
              <a:rPr lang="en-US" sz="2400" dirty="0" smtClean="0"/>
              <a:t>of electrons </a:t>
            </a:r>
            <a:r>
              <a:rPr lang="en-US" sz="2400" dirty="0"/>
              <a:t>at the other end.</a:t>
            </a:r>
          </a:p>
          <a:p>
            <a:r>
              <a:rPr lang="en-US" sz="2400" dirty="0" smtClean="0"/>
              <a:t>Automotive </a:t>
            </a:r>
            <a:r>
              <a:rPr lang="en-US" sz="2400" dirty="0"/>
              <a:t>electricity uses the conventional theory </a:t>
            </a:r>
            <a:r>
              <a:rPr lang="en-US" sz="2400" dirty="0" smtClean="0"/>
              <a:t>that electricity </a:t>
            </a:r>
            <a:r>
              <a:rPr lang="en-US" sz="2400" dirty="0"/>
              <a:t>flows from positive to negative.</a:t>
            </a:r>
          </a:p>
          <a:p>
            <a:r>
              <a:rPr lang="en-US" sz="2400" dirty="0" smtClean="0"/>
              <a:t>The </a:t>
            </a:r>
            <a:r>
              <a:rPr lang="en-US" sz="2400" dirty="0"/>
              <a:t>ampere is the measure of the amount of current flow.</a:t>
            </a:r>
          </a:p>
          <a:p>
            <a:r>
              <a:rPr lang="en-US" sz="2400" dirty="0" smtClean="0"/>
              <a:t>Voltage </a:t>
            </a:r>
            <a:r>
              <a:rPr lang="en-US" sz="2400" dirty="0"/>
              <a:t>is the unit of electrical pressure.</a:t>
            </a:r>
          </a:p>
          <a:p>
            <a:r>
              <a:rPr lang="en-US" sz="2400" dirty="0" smtClean="0"/>
              <a:t>The </a:t>
            </a:r>
            <a:r>
              <a:rPr lang="en-US" sz="2400" dirty="0"/>
              <a:t>ohm is the unit of electrical resistance</a:t>
            </a:r>
            <a:r>
              <a:rPr lang="en-US" sz="2400" dirty="0" smtClean="0"/>
              <a:t>.</a:t>
            </a:r>
            <a:endParaRPr lang="en-US" sz="2400" dirty="0"/>
          </a:p>
        </p:txBody>
      </p:sp>
    </p:spTree>
    <p:extLst>
      <p:ext uri="{BB962C8B-B14F-4D97-AF65-F5344CB8AC3E}">
        <p14:creationId xmlns:p14="http://schemas.microsoft.com/office/powerpoint/2010/main" val="160467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4)</a:t>
            </a:r>
            <a:endParaRPr lang="en-US" sz="3600" dirty="0"/>
          </a:p>
        </p:txBody>
      </p:sp>
      <p:sp>
        <p:nvSpPr>
          <p:cNvPr id="3" name="Content Placeholder 2"/>
          <p:cNvSpPr>
            <a:spLocks noGrp="1"/>
          </p:cNvSpPr>
          <p:nvPr>
            <p:ph idx="1"/>
          </p:nvPr>
        </p:nvSpPr>
        <p:spPr>
          <a:xfrm>
            <a:off x="152400" y="1447800"/>
            <a:ext cx="8915400" cy="4525963"/>
          </a:xfrm>
        </p:spPr>
        <p:txBody>
          <a:bodyPr/>
          <a:lstStyle/>
          <a:p>
            <a:r>
              <a:rPr lang="en-US" sz="2400" dirty="0"/>
              <a:t>All complete electrical circuits have a power source (</a:t>
            </a:r>
            <a:r>
              <a:rPr lang="en-US" sz="2400" dirty="0" smtClean="0"/>
              <a:t>such as </a:t>
            </a:r>
            <a:r>
              <a:rPr lang="en-US" sz="2400" dirty="0"/>
              <a:t>a battery), a circuit protection device (such as a fuse</a:t>
            </a:r>
            <a:r>
              <a:rPr lang="en-US" sz="2400" dirty="0" smtClean="0"/>
              <a:t>), a </a:t>
            </a:r>
            <a:r>
              <a:rPr lang="en-US" sz="2400" dirty="0"/>
              <a:t>power-side wire or path, an electrical load, a ground </a:t>
            </a:r>
            <a:r>
              <a:rPr lang="en-US" sz="2400" dirty="0" smtClean="0"/>
              <a:t>return path</a:t>
            </a:r>
            <a:r>
              <a:rPr lang="en-US" sz="2400" dirty="0"/>
              <a:t>, and a switch or a control device.</a:t>
            </a:r>
          </a:p>
          <a:p>
            <a:r>
              <a:rPr lang="en-US" sz="2400" dirty="0" smtClean="0"/>
              <a:t>A </a:t>
            </a:r>
            <a:r>
              <a:rPr lang="en-US" sz="2400" dirty="0"/>
              <a:t>short-to-voltage involves a copper-to-copper </a:t>
            </a:r>
            <a:r>
              <a:rPr lang="en-US" sz="2400" dirty="0" smtClean="0"/>
              <a:t>connection and </a:t>
            </a:r>
            <a:r>
              <a:rPr lang="en-US" sz="2400" dirty="0"/>
              <a:t>usually affects more than one circuit.</a:t>
            </a:r>
          </a:p>
          <a:p>
            <a:r>
              <a:rPr lang="en-US" sz="2400" dirty="0" smtClean="0"/>
              <a:t>A </a:t>
            </a:r>
            <a:r>
              <a:rPr lang="en-US" sz="2400" dirty="0"/>
              <a:t>short-to-ground usually involves a power path </a:t>
            </a:r>
            <a:r>
              <a:rPr lang="en-US" sz="2400" dirty="0" smtClean="0"/>
              <a:t>conductor coming </a:t>
            </a:r>
            <a:r>
              <a:rPr lang="en-US" sz="2400" dirty="0"/>
              <a:t>in contact with a return (ground) path </a:t>
            </a:r>
            <a:r>
              <a:rPr lang="en-US" sz="2400" dirty="0" smtClean="0"/>
              <a:t>conductor and </a:t>
            </a:r>
            <a:r>
              <a:rPr lang="en-US" sz="2400" dirty="0"/>
              <a:t>usually causes the fuse to blow.</a:t>
            </a:r>
          </a:p>
          <a:p>
            <a:r>
              <a:rPr lang="en-US" sz="2400" dirty="0" smtClean="0"/>
              <a:t>An </a:t>
            </a:r>
            <a:r>
              <a:rPr lang="en-US" sz="2400" dirty="0"/>
              <a:t>open is a break in the circuit resulting in absolutely </a:t>
            </a:r>
            <a:r>
              <a:rPr lang="en-US" sz="2400" dirty="0" smtClean="0"/>
              <a:t>no current </a:t>
            </a:r>
            <a:r>
              <a:rPr lang="en-US" sz="2400" dirty="0"/>
              <a:t>flow through the circuit..</a:t>
            </a:r>
          </a:p>
        </p:txBody>
      </p:sp>
    </p:spTree>
    <p:extLst>
      <p:ext uri="{BB962C8B-B14F-4D97-AF65-F5344CB8AC3E}">
        <p14:creationId xmlns:p14="http://schemas.microsoft.com/office/powerpoint/2010/main" val="3713872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4)</a:t>
            </a:r>
            <a:endParaRPr lang="en-US" sz="3600" dirty="0"/>
          </a:p>
        </p:txBody>
      </p:sp>
      <p:sp>
        <p:nvSpPr>
          <p:cNvPr id="3" name="Content Placeholder 2"/>
          <p:cNvSpPr>
            <a:spLocks noGrp="1"/>
          </p:cNvSpPr>
          <p:nvPr>
            <p:ph idx="1"/>
          </p:nvPr>
        </p:nvSpPr>
        <p:spPr>
          <a:xfrm>
            <a:off x="152400" y="1524000"/>
            <a:ext cx="8763000" cy="4525963"/>
          </a:xfrm>
        </p:spPr>
        <p:txBody>
          <a:bodyPr/>
          <a:lstStyle/>
          <a:p>
            <a:r>
              <a:rPr lang="en-US" sz="2400" dirty="0" smtClean="0"/>
              <a:t>Circuit </a:t>
            </a:r>
            <a:r>
              <a:rPr lang="en-US" sz="2400" dirty="0"/>
              <a:t>testers include test lights and fused jumper leads.</a:t>
            </a:r>
          </a:p>
          <a:p>
            <a:r>
              <a:rPr lang="en-US" sz="2400" dirty="0" smtClean="0"/>
              <a:t>Digital </a:t>
            </a:r>
            <a:r>
              <a:rPr lang="en-US" sz="2400" dirty="0"/>
              <a:t>multimeter (DMM) and digital </a:t>
            </a:r>
            <a:r>
              <a:rPr lang="en-US" sz="2400" dirty="0" smtClean="0"/>
              <a:t>volt-ohm-meter (</a:t>
            </a:r>
            <a:r>
              <a:rPr lang="en-US" sz="2400" dirty="0"/>
              <a:t>DVOM) are terms commonly used for electronic </a:t>
            </a:r>
            <a:r>
              <a:rPr lang="en-US" sz="2400" dirty="0" smtClean="0"/>
              <a:t>test meters</a:t>
            </a:r>
            <a:r>
              <a:rPr lang="en-US" sz="2400" dirty="0"/>
              <a:t>.</a:t>
            </a:r>
          </a:p>
          <a:p>
            <a:r>
              <a:rPr lang="en-US" sz="2400" dirty="0" smtClean="0"/>
              <a:t>Ammeters </a:t>
            </a:r>
            <a:r>
              <a:rPr lang="en-US" sz="2400" dirty="0"/>
              <a:t>measure current and must be connected in </a:t>
            </a:r>
            <a:r>
              <a:rPr lang="en-US" sz="2400" dirty="0" smtClean="0"/>
              <a:t>series in </a:t>
            </a:r>
            <a:r>
              <a:rPr lang="en-US" sz="2400" dirty="0"/>
              <a:t>the circuit.</a:t>
            </a:r>
          </a:p>
          <a:p>
            <a:r>
              <a:rPr lang="en-US" sz="2400" dirty="0" smtClean="0"/>
              <a:t>Voltmeters </a:t>
            </a:r>
            <a:r>
              <a:rPr lang="en-US" sz="2400" dirty="0"/>
              <a:t>measure voltage and are connected in parallel.</a:t>
            </a:r>
          </a:p>
          <a:p>
            <a:r>
              <a:rPr lang="en-US" sz="2400" dirty="0" smtClean="0"/>
              <a:t>Ohmmeters </a:t>
            </a:r>
            <a:r>
              <a:rPr lang="en-US" sz="2400" dirty="0"/>
              <a:t>measure resistance of a component and </a:t>
            </a:r>
            <a:r>
              <a:rPr lang="en-US" sz="2400" dirty="0" smtClean="0"/>
              <a:t>must be </a:t>
            </a:r>
            <a:r>
              <a:rPr lang="en-US" sz="2400" dirty="0"/>
              <a:t>connected in parallel with the circuit or component </a:t>
            </a:r>
            <a:r>
              <a:rPr lang="en-US" sz="2400" dirty="0" smtClean="0"/>
              <a:t>disconnected from </a:t>
            </a:r>
            <a:r>
              <a:rPr lang="en-US" sz="2400" dirty="0"/>
              <a:t>power</a:t>
            </a:r>
            <a:r>
              <a:rPr lang="en-US" sz="2400" dirty="0" smtClean="0"/>
              <a:t>.</a:t>
            </a:r>
          </a:p>
          <a:p>
            <a:endParaRPr lang="en-US" sz="2400" dirty="0" smtClean="0"/>
          </a:p>
        </p:txBody>
      </p:sp>
    </p:spTree>
    <p:extLst>
      <p:ext uri="{BB962C8B-B14F-4D97-AF65-F5344CB8AC3E}">
        <p14:creationId xmlns:p14="http://schemas.microsoft.com/office/powerpoint/2010/main" val="2430857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(4 OF 4)</a:t>
            </a:r>
            <a:endParaRPr lang="en-US" sz="3600" dirty="0"/>
          </a:p>
        </p:txBody>
      </p:sp>
      <p:sp>
        <p:nvSpPr>
          <p:cNvPr id="3" name="Content Placeholder 2"/>
          <p:cNvSpPr>
            <a:spLocks noGrp="1"/>
          </p:cNvSpPr>
          <p:nvPr>
            <p:ph idx="1"/>
          </p:nvPr>
        </p:nvSpPr>
        <p:spPr>
          <a:xfrm>
            <a:off x="152400" y="1524000"/>
            <a:ext cx="8763000" cy="4525963"/>
          </a:xfrm>
        </p:spPr>
        <p:txBody>
          <a:bodyPr/>
          <a:lstStyle/>
          <a:p>
            <a:r>
              <a:rPr lang="en-US" sz="2400" dirty="0"/>
              <a:t>A terminal is the metal end of a wire, whereas a </a:t>
            </a:r>
            <a:r>
              <a:rPr lang="en-US" sz="2400" dirty="0" smtClean="0"/>
              <a:t>connector is </a:t>
            </a:r>
            <a:r>
              <a:rPr lang="en-US" sz="2400" dirty="0"/>
              <a:t>the plastic housing for the terminal.</a:t>
            </a:r>
          </a:p>
          <a:p>
            <a:r>
              <a:rPr lang="en-US" sz="2400" dirty="0" smtClean="0"/>
              <a:t>All </a:t>
            </a:r>
            <a:r>
              <a:rPr lang="en-US" sz="2400" dirty="0"/>
              <a:t>wire repair should use either soldering or a </a:t>
            </a:r>
            <a:r>
              <a:rPr lang="en-US" sz="2400" dirty="0" smtClean="0"/>
              <a:t>crimp-and seal connector</a:t>
            </a:r>
            <a:r>
              <a:rPr lang="en-US" sz="2400" dirty="0"/>
              <a:t>.</a:t>
            </a:r>
          </a:p>
          <a:p>
            <a:r>
              <a:rPr lang="en-US" sz="2400" dirty="0" smtClean="0"/>
              <a:t>All </a:t>
            </a:r>
            <a:r>
              <a:rPr lang="en-US" sz="2400" dirty="0"/>
              <a:t>switches and relays on a schematic are shown in </a:t>
            </a:r>
            <a:r>
              <a:rPr lang="en-US" sz="2400" dirty="0" smtClean="0"/>
              <a:t>their normal </a:t>
            </a:r>
            <a:r>
              <a:rPr lang="en-US" sz="2400" dirty="0"/>
              <a:t>position, either normally closed (N.C.) or </a:t>
            </a:r>
            <a:r>
              <a:rPr lang="en-US" sz="2400" dirty="0" smtClean="0"/>
              <a:t>normally open </a:t>
            </a:r>
            <a:r>
              <a:rPr lang="en-US" sz="2400" dirty="0"/>
              <a:t>(N.O.).</a:t>
            </a:r>
          </a:p>
          <a:p>
            <a:r>
              <a:rPr lang="en-US" sz="2400" dirty="0" smtClean="0"/>
              <a:t>A </a:t>
            </a:r>
            <a:r>
              <a:rPr lang="en-US" sz="2400" dirty="0"/>
              <a:t>typical relay uses a small current through a </a:t>
            </a:r>
            <a:r>
              <a:rPr lang="en-US" sz="2400" dirty="0" smtClean="0"/>
              <a:t>coil (terminals </a:t>
            </a:r>
            <a:r>
              <a:rPr lang="en-US" sz="2400" dirty="0"/>
              <a:t>85 and 86) to operate the higher current </a:t>
            </a:r>
            <a:r>
              <a:rPr lang="en-US" sz="2400" dirty="0" smtClean="0"/>
              <a:t>part (</a:t>
            </a:r>
            <a:r>
              <a:rPr lang="en-US" sz="2400" dirty="0"/>
              <a:t>terminals 30 and 87).</a:t>
            </a:r>
            <a:endParaRPr lang="en-US" sz="2400" dirty="0" smtClean="0"/>
          </a:p>
          <a:p>
            <a:endParaRPr lang="en-US" sz="2400" dirty="0" smtClean="0"/>
          </a:p>
        </p:txBody>
      </p:sp>
    </p:spTree>
    <p:extLst>
      <p:ext uri="{BB962C8B-B14F-4D97-AF65-F5344CB8AC3E}">
        <p14:creationId xmlns:p14="http://schemas.microsoft.com/office/powerpoint/2010/main" val="3833352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6357</TotalTime>
  <Words>3580</Words>
  <Application>Microsoft Office PowerPoint</Application>
  <PresentationFormat>On-screen Show (4:3)</PresentationFormat>
  <Paragraphs>328</Paragraphs>
  <Slides>97</Slides>
  <Notes>2</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508 Lecture</vt:lpstr>
      <vt:lpstr>Light Vehicle Diesel Engines</vt:lpstr>
      <vt:lpstr>LEARNING OBJECTIVES (1 of 2)</vt:lpstr>
      <vt:lpstr>LEARNING OBJECTIVES (2 of 2)</vt:lpstr>
      <vt:lpstr>INTRODUCTION</vt:lpstr>
      <vt:lpstr>ELECTRICITY (1 OF 2)</vt:lpstr>
      <vt:lpstr>Figure 17-1   In an atom (left), electrons orbit protons in the nucleus just as planets orbit the sun in our solar  system (right).</vt:lpstr>
      <vt:lpstr>Figure 17–2 nucleus of an atom has a positive (+) charge and the surrounding electrons have a negative (–) charge</vt:lpstr>
      <vt:lpstr>FIGURE 17–3 shows a balanced atom. The number of electrons is the same as the number of protons in the nucleus.</vt:lpstr>
      <vt:lpstr>FIGURE 17–4 Unlike charges attract and like charges repel.</vt:lpstr>
      <vt:lpstr>ELECTRICITY (2 OF 2)</vt:lpstr>
      <vt:lpstr>FIGURE 17–5 A conductor is any element that has one to three electrons in its outer orbit.</vt:lpstr>
      <vt:lpstr>FIGURE 17–6 Copper is excellent conductor of electricity because it has just 1 electron in its outer orbit, making it easy to be knocked out of its orbit and flow to other nearby atoms. This causes electron flow, which is definition of electricity.</vt:lpstr>
      <vt:lpstr>Figure 17-7 Insulators are elements  with 5 to 8 electrons in the outer orbit</vt:lpstr>
      <vt:lpstr>FIGURE 17–8 Semiconductor elements contain exactly 4 electrons in the outer orbit</vt:lpstr>
      <vt:lpstr>HOW ELECTRONS MOVE THROUGH CONDUCTOR</vt:lpstr>
      <vt:lpstr>FIGURE 17–9 Current electricity is the movement of electrons through a conductor.</vt:lpstr>
      <vt:lpstr>FIGURE 17–10 Conventional theory states that current flows through a circuit from positive (+) to negative (–). Automotive electricity uses the conventional theory in all electrical diagrams and schematics.</vt:lpstr>
      <vt:lpstr>UNITS OF ELECTRICITY (1 OF 5)</vt:lpstr>
      <vt:lpstr>UNITS OF ELECTRICITY (2 OF 5)</vt:lpstr>
      <vt:lpstr>FIGURE 17–11 One ampere is the movement of 1 coulomb (6.28 billion billion electrons) past a point in 1 second.</vt:lpstr>
      <vt:lpstr>FIGURE 17–12 Ammeter is installed in path of electrons similar to a water meter used to measure flow of water in gallons per minute. The ammeter displays current flow in amperes.</vt:lpstr>
      <vt:lpstr>FIGURE 17–13 Voltage is electrical pressure that causes the electrons to flow through a conductor.</vt:lpstr>
      <vt:lpstr>UNITS OF ELECTRICITY (3 OF 5)</vt:lpstr>
      <vt:lpstr>FIGURE 17–14 digital multimeter set to read DC volts is being used to test the voltage of a vehicle battery. Most multimeters can also measure resistance (ohms) and current flow (amperes).</vt:lpstr>
      <vt:lpstr>UNITS OF ELECTRICITY (4 OF 5)</vt:lpstr>
      <vt:lpstr>UNITS OF ELECTRICITY (5 OF 5)</vt:lpstr>
      <vt:lpstr>FIGURE 17–15 Resistance to flow of electrons through conductor is measured in ohms.</vt:lpstr>
      <vt:lpstr>ELECTRICAL CIRCUITS</vt:lpstr>
      <vt:lpstr>Figure 17–16 The return path back to the battery can be any electrical conductor, such as a copper wire or the metal frame or body of the vehicle</vt:lpstr>
      <vt:lpstr>FIGURE 17–17 electrical switch opens circuit and no current flows. The switch could also be on the return (ground) path wire.</vt:lpstr>
      <vt:lpstr>ELECTRICAL SCHEMATICS (1 OF 2)</vt:lpstr>
      <vt:lpstr>ELECTRICAL SCHEMATICS (2 OF 2)</vt:lpstr>
      <vt:lpstr>FIGURE 17–18 The center wire is a solid color wire, meaning that the wire has no other identifying tracer or stripe color. The two end wires could be labeled “BLU/WHT,” indicating a blue wire with a white tracer or stripe.</vt:lpstr>
      <vt:lpstr>FIGURE 17–19 Typical section of a wiring diagram. Notice that the wire color changes at connection C210. The “0.8” represents the metric wire size in square millimeters.</vt:lpstr>
      <vt:lpstr>FIGURE 17–20 Electrical and electronic symbols used in automotive wiring and circuit diagrams. Both the conventional and the global symbols are shown side-by-side to make reading schematics easier. The global symbols are used by many vehicle manufacturers.</vt:lpstr>
      <vt:lpstr>Figure 17-21  Examples of common causes of open circuits. Some of these causes are often difficult to find.</vt:lpstr>
      <vt:lpstr>TYPES OF CIRCUIT FAULTS (1 OF 2)</vt:lpstr>
      <vt:lpstr>FIGURE 17–22 A short circuit permits electrical current to bypass some or all of the resistance in the circuit.</vt:lpstr>
      <vt:lpstr>FIGURE 17–23 A fuse or circuit breaker opens circuit to prevent possible overheating damage in event of a short circuit.</vt:lpstr>
      <vt:lpstr>TYPES OF CIRCUIT FAULTS (2 OF 2)</vt:lpstr>
      <vt:lpstr>FIGURE 17–24 A short-to-ground affects the power side of the circuit. Current flows directly to the ground return, bypassing some or all of the electrical loads in the circuit. There is no current in the circuit past the short. A short-to-ground will also cause the fuse to blow.</vt:lpstr>
      <vt:lpstr>FUSED JUMPER WIRE</vt:lpstr>
      <vt:lpstr>FIGURE 17–25 A technician-made fused jumper lead, which is equipped with a red 10-ampere fuse. This fused jumper wire uses terminals for testing circuits at a connector instead of alligator clips.</vt:lpstr>
      <vt:lpstr>TEST LIGHT</vt:lpstr>
      <vt:lpstr>FIGURE 14–26 Testing a fuse with a test light. If the fuse is good, the test light should light on both sides (power side and load side) of the fuse.</vt:lpstr>
      <vt:lpstr>FIGURE 17–27 A test light can be used to locate an open in a circuit. Note that the test light is grounded at a different location than the circuit itself.</vt:lpstr>
      <vt:lpstr>DIGITAL MULTIMETERS (1 OF 9)</vt:lpstr>
      <vt:lpstr>CHART 17-1 Common symbols &amp; abbreviations used on digital meters.</vt:lpstr>
      <vt:lpstr>FIGURE 17–28 digital multimeter. The black meter lead always is placed in the COM terminal. The red meter test lead should be in the volt-ohm terminal except when measuring current in amperes.</vt:lpstr>
      <vt:lpstr>DIGITAL MULTIMETERS (2 OF 9)</vt:lpstr>
      <vt:lpstr>DIGITAL MULTIMETERS (3 OF 9)</vt:lpstr>
      <vt:lpstr>FIGURE 17–29 Typical digital multimeter (DMM) set to read DC volts.</vt:lpstr>
      <vt:lpstr>DIGITAL MULTIMETERS (4 OF 9)</vt:lpstr>
      <vt:lpstr>FIGURE 17–30 autoranging DMM  automatically selects proper scale to read voltage being tested. Scale selected usually displayed on meter face. (a) Display indicates “4,” meaning that this range can read up to 4 volts. (b) range is now set to 40 volt scale, meaning that meter can read up to 40 volts on scale. Any reading above this level will cause the meter to reset to a higher scale. If not set on autoranging, meter display would indicate OL if a reading exceeds limit of scale selected.</vt:lpstr>
      <vt:lpstr>DIGITAL MULTIMETERS (5 OF 9)</vt:lpstr>
      <vt:lpstr>Figure 17–31 Using a DMM set to read ohms (Ω) to test this light bulb. Meter reads resistance of filament</vt:lpstr>
      <vt:lpstr>DIGITAL MULTIMETERS (6 OF 9)</vt:lpstr>
      <vt:lpstr>DIGITAL MULTIMETERS (7 OF 9)</vt:lpstr>
      <vt:lpstr>DIGITAL MULTIMETERS (8 OF 9)</vt:lpstr>
      <vt:lpstr>FIGURE 17–32 Many DMM can have display indicate zero to compensate for test lead resistance. (1) Connect leads in v  and COM meter terminals. (2) Select 2 scale. (3) Touch 2 meter leads together. (4) Push “zero” or ”relative” button on meter. (5) Meter display will now indicate zero ohms of resistance.</vt:lpstr>
      <vt:lpstr>DIGITAL MULTIMETERS (9 OF 9)</vt:lpstr>
      <vt:lpstr>FIGURE 17–33 Measuring the current flow required by a horn requires that the ammeter be connected to the circuit in series and the horn button be depressed by an assistant.</vt:lpstr>
      <vt:lpstr>“Fuse Your Meter Leads!” 1</vt:lpstr>
      <vt:lpstr>FIGURE 17–34 Note blade-type fuse holder soldered in series with one of meter leads. A 10-ampere fuse helps protect internal meter fuse (if equipped) and meter itself from damage that may result from excessive current flow if accidentally used incorrectly.</vt:lpstr>
      <vt:lpstr>“Fuse Your Meter Leads!” 2</vt:lpstr>
      <vt:lpstr>INDUCTIVE AMMETERS</vt:lpstr>
      <vt:lpstr>FIGURE 17–35 inductive ammeter clamp is used with all starting and charging testers to measure the current flow through the battery cables.</vt:lpstr>
      <vt:lpstr>FIGURE 17–36 typical mini clamp-on-type digital multimeter.  This meter is capable of measuring alternating current (AC) and direct current (DC) without requiring that circuit be disconnected to install meter in series. The jaws are simply placed over wire and current flow through circuit is displayed.</vt:lpstr>
      <vt:lpstr>TERMINALS &amp; CONNECTORS</vt:lpstr>
      <vt:lpstr>Figure 14–37 Some terminals have seals attached to help seal the electrical connections</vt:lpstr>
      <vt:lpstr>FIGURE 17–38 Separate a connector by opening the lock and pulling the two apart.</vt:lpstr>
      <vt:lpstr>FIGURE 14–39 The secondary locks help retain the terminals in the connector.</vt:lpstr>
      <vt:lpstr>FIGURE 17–40 Use a small removal tool, sometimes called a pick, to release terminals from the connector.</vt:lpstr>
      <vt:lpstr>WIRE REPAIR</vt:lpstr>
      <vt:lpstr>FIGURE 14–41 Always use rosin-core solder for electrical or electronic soldering. Also, use small-diameter solder for small soldering irons. Use large-diameter solder only for large-diameter (large-gauge) wire and higher-wattage soldering irons (guns).</vt:lpstr>
      <vt:lpstr>FIGURE 17–42 Notice that to create a good crimp, the open part of the terminal is placed in the jaws of the crimping tool toward the anvil or the W-shape part.</vt:lpstr>
      <vt:lpstr>FIGURE 17–43 A ll hand-crimped splices or terminals should be soldered to be assured of a good electrical connection.</vt:lpstr>
      <vt:lpstr>FIGURE 17–44 butane torch especially designed for use on heat shrink applies heat without an open flame, which could cause damage.</vt:lpstr>
      <vt:lpstr>FIGURE 17–45 typical crimp-and-seal connector. This type of connector is first lightly crimped to retain ends of wires and then it is heated. The tubing shrinks around wire splice, and thermoplastic glue melts on inside to provide an effective weather-resistant seal.</vt:lpstr>
      <vt:lpstr>FIGURE 17–46 Heating the crimp-and-seal connector melts the glue and forms an effective seal against moisture.</vt:lpstr>
      <vt:lpstr>RELAYS</vt:lpstr>
      <vt:lpstr>FIGURE 17–47 A relay uses a movable arm to complete a circuit whenever there is a power at terminal 86 and a ground at terminal 85. A typical relay only requires about 1/10 ampere through the relay coil. The movable arm then closes the contacts (#30 to #87) and can often handle 30 amperes or more.</vt:lpstr>
      <vt:lpstr>FIGURE 17–48 cross-sectional view of typical four-terminal relay. Current flowing through coil (terminals 86 and 85) causes movable arm (called armature) to be drawn toward coil magnet. The contact points complete electrical circuit connected to terminals 30 and 87.</vt:lpstr>
      <vt:lpstr>FIGURE 17–49 typical relay showing schematic of wiring in relay.</vt:lpstr>
      <vt:lpstr>FIGURE 17–50 All schematics are shown in their normal, non-energized position.</vt:lpstr>
      <vt:lpstr>SWITCHES</vt:lpstr>
      <vt:lpstr>FIGURE 17–51 typical horn circuit. Note that relay contacts supply heavy current to operate horn when horn switch simply completes low-current circuit to ground, causing relay contacts to close.</vt:lpstr>
      <vt:lpstr>FIGURE 17–52 typical transmission range switch is also similar to the circuit used for electronic transfer case switches.  In this example, power, usually 12 volts, is applied at pin 30 and pin 46 is an input to PCM. Change in voltage at pin 46 indicates how much resistance circuit has, which is used to detect gear selected.</vt:lpstr>
      <vt:lpstr>SPEED SENSORS</vt:lpstr>
      <vt:lpstr>FIGURE 17–53 magnetic sensor uses permanent magnet surrounded by a coil of wire. The notches on rotating shaft create a variable magnetic field strength around the coil. When a metallic section is close to sensor magnetic field is stronger because metal is a better conductor of magnetic lines of force than air.</vt:lpstr>
      <vt:lpstr>FIGURE 17–54 Hall-Effect sensor produces an on-off voltage signal whether it is used with a blade or a notched wheel.</vt:lpstr>
      <vt:lpstr>THROTTLE POSITION (TP) SENSORS</vt:lpstr>
      <vt:lpstr>FIGURE 17–55 The signal voltage from a throttle position increases as the throttle is opened because the wiper arm is closer to the 5-volt reference. At idle, the resistance of the sensor winding effectively reduces the signal voltage output to the powertrain control module (PCM).</vt:lpstr>
      <vt:lpstr>SUMMARY (1 OF 4)</vt:lpstr>
      <vt:lpstr>SUMMARY (2 OF 4)</vt:lpstr>
      <vt:lpstr>SUMMARY (3 OF 4)</vt:lpstr>
      <vt:lpstr>SUMMARY (4 OF 4)</vt:lpstr>
    </vt:vector>
  </TitlesOfParts>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Pradish Veerapouthirane</cp:lastModifiedBy>
  <cp:revision>296</cp:revision>
  <dcterms:created xsi:type="dcterms:W3CDTF">2014-07-14T20:04:21Z</dcterms:created>
  <dcterms:modified xsi:type="dcterms:W3CDTF">2018-04-12T16:43:17Z</dcterms:modified>
</cp:coreProperties>
</file>