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376" r:id="rId2"/>
    <p:sldId id="395" r:id="rId3"/>
    <p:sldId id="396" r:id="rId4"/>
    <p:sldId id="436" r:id="rId5"/>
    <p:sldId id="427" r:id="rId6"/>
    <p:sldId id="419" r:id="rId7"/>
    <p:sldId id="428" r:id="rId8"/>
    <p:sldId id="432" r:id="rId9"/>
    <p:sldId id="429" r:id="rId10"/>
    <p:sldId id="430" r:id="rId11"/>
    <p:sldId id="437" r:id="rId12"/>
    <p:sldId id="439" r:id="rId13"/>
    <p:sldId id="435" r:id="rId14"/>
    <p:sldId id="438" r:id="rId15"/>
    <p:sldId id="440" r:id="rId16"/>
    <p:sldId id="431" r:id="rId17"/>
    <p:sldId id="420" r:id="rId18"/>
    <p:sldId id="441" r:id="rId19"/>
    <p:sldId id="442" r:id="rId20"/>
    <p:sldId id="443" r:id="rId21"/>
    <p:sldId id="444" r:id="rId22"/>
    <p:sldId id="445" r:id="rId23"/>
    <p:sldId id="446" r:id="rId24"/>
    <p:sldId id="461" r:id="rId25"/>
    <p:sldId id="450" r:id="rId26"/>
    <p:sldId id="422" r:id="rId27"/>
    <p:sldId id="449" r:id="rId28"/>
    <p:sldId id="423" r:id="rId29"/>
    <p:sldId id="457" r:id="rId30"/>
    <p:sldId id="448" r:id="rId31"/>
    <p:sldId id="424" r:id="rId32"/>
    <p:sldId id="447" r:id="rId33"/>
    <p:sldId id="451" r:id="rId34"/>
    <p:sldId id="460" r:id="rId35"/>
    <p:sldId id="452" r:id="rId36"/>
    <p:sldId id="458" r:id="rId37"/>
    <p:sldId id="459" r:id="rId38"/>
    <p:sldId id="453" r:id="rId39"/>
    <p:sldId id="454" r:id="rId40"/>
    <p:sldId id="417" r:id="rId41"/>
    <p:sldId id="418" r:id="rId42"/>
    <p:sldId id="455" r:id="rId43"/>
    <p:sldId id="456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5A70"/>
    <a:srgbClr val="007FA3"/>
    <a:srgbClr val="003057"/>
    <a:srgbClr val="E3EBF6"/>
    <a:srgbClr val="7EB1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7" autoAdjust="0"/>
    <p:restoredTop sz="86421" autoAdjust="0"/>
  </p:normalViewPr>
  <p:slideViewPr>
    <p:cSldViewPr>
      <p:cViewPr varScale="1">
        <p:scale>
          <a:sx n="77" d="100"/>
          <a:sy n="77" d="100"/>
        </p:scale>
        <p:origin x="-84" y="-4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1594"/>
    </p:cViewPr>
  </p:outlineViewPr>
  <p:notesTextViewPr>
    <p:cViewPr>
      <p:scale>
        <a:sx n="20" d="100"/>
        <a:sy n="2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1212" y="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D874E-E9D5-433B-A149-BDF6BFDD40A8}" type="datetimeFigureOut">
              <a:rPr lang="en-US" smtClean="0"/>
              <a:pPr/>
              <a:t>4/12/2018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DCAA22-461C-45B4-A301-BFCA580174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1922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051F04-9E25-42C3-8BC5-EC2E8469D95E}" type="datetimeFigureOut">
              <a:rPr lang="en-US" smtClean="0"/>
              <a:pPr/>
              <a:t>4/12/2018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3D6722-9B4D-4E29-B226-C325925A811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59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fld id="{F5D1BC20-F696-4027-BE41-3BC1082209E3}" type="slidenum">
              <a:rPr lang="en-US" altLang="en-US" sz="1200" smtClean="0"/>
              <a:pPr/>
              <a:t>34</a:t>
            </a:fld>
            <a:endParaRPr lang="en-US" altLang="en-US" sz="1200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881564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white">
          <a:xfrm>
            <a:off x="0" y="0"/>
            <a:ext cx="9144000" cy="3886200"/>
          </a:xfrm>
          <a:prstGeom prst="rect">
            <a:avLst/>
          </a:prstGeom>
          <a:solidFill>
            <a:srgbClr val="003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2000"/>
            <a:ext cx="7772400" cy="2838451"/>
          </a:xfrm>
        </p:spPr>
        <p:txBody>
          <a:bodyPr anchor="b">
            <a:noAutofit/>
          </a:bodyPr>
          <a:lstStyle>
            <a:lvl1pPr algn="l">
              <a:defRPr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4687" y="3962400"/>
            <a:ext cx="7794626" cy="17526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4/12/2018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 bwMode="white">
          <a:xfrm>
            <a:off x="-7938" y="6435725"/>
            <a:ext cx="9161464" cy="430213"/>
          </a:xfrm>
          <a:prstGeom prst="rect">
            <a:avLst/>
          </a:prstGeom>
          <a:solidFill>
            <a:srgbClr val="003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98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-7938" y="6435725"/>
            <a:ext cx="9161464" cy="430213"/>
          </a:xfrm>
          <a:prstGeom prst="rect">
            <a:avLst/>
          </a:prstGeom>
          <a:solidFill>
            <a:srgbClr val="003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93969" y="6408738"/>
            <a:ext cx="9096069" cy="463550"/>
            <a:chOff x="93969" y="6408738"/>
            <a:chExt cx="9096069" cy="463550"/>
          </a:xfrm>
        </p:grpSpPr>
        <p:sp>
          <p:nvSpPr>
            <p:cNvPr id="6" name="Copyright"/>
            <p:cNvSpPr txBox="1">
              <a:spLocks noChangeArrowheads="1"/>
            </p:cNvSpPr>
            <p:nvPr/>
          </p:nvSpPr>
          <p:spPr bwMode="auto">
            <a:xfrm>
              <a:off x="93969" y="6408738"/>
              <a:ext cx="63166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>
                <a:defRPr/>
              </a:pPr>
              <a:r>
                <a:rPr lang="en-US" altLang="en-US" sz="700" b="0" dirty="0" smtClean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Copyright © 2015, 2012, 2009</a:t>
              </a:r>
              <a:r>
                <a:rPr lang="en-US" altLang="en-US" sz="700" b="0" baseline="0" dirty="0" smtClean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 smtClean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Pearson Education, Inc.</a:t>
              </a:r>
              <a:r>
                <a:rPr lang="en-US" altLang="en-US" sz="700" b="0" baseline="0" dirty="0" smtClean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 smtClean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All Rights Reserved</a:t>
              </a:r>
            </a:p>
          </p:txBody>
        </p:sp>
        <p:pic>
          <p:nvPicPr>
            <p:cNvPr id="7" name="Pearson Logo" descr="Pearson_Bound_Whit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">
            <a:xfrm>
              <a:off x="7748588" y="6442075"/>
              <a:ext cx="1441450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9DF6EFB-3F44-496C-A842-1E0B3D3B975A}" type="datetimeFigureOut">
              <a:rPr lang="en-US" smtClean="0"/>
              <a:pPr/>
              <a:t>4/12/2018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13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4/12/2018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white">
          <a:xfrm>
            <a:off x="0" y="0"/>
            <a:ext cx="9144000" cy="1371600"/>
          </a:xfrm>
          <a:prstGeom prst="rect">
            <a:avLst/>
          </a:prstGeom>
          <a:solidFill>
            <a:srgbClr val="003057"/>
          </a:solidFill>
          <a:ln>
            <a:solidFill>
              <a:srgbClr val="0030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215372"/>
            <a:ext cx="8229600" cy="622828"/>
          </a:xfrm>
        </p:spPr>
        <p:txBody>
          <a:bodyPr anchor="t"/>
          <a:lstStyle>
            <a:lvl1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816430"/>
            <a:ext cx="8229600" cy="47897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 smtClean="0"/>
              <a:t>Add edition here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5029200" y="1600201"/>
            <a:ext cx="3657600" cy="1600199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4400" baseline="0"/>
            </a:lvl1pPr>
            <a:lvl2pPr marL="0" indent="0">
              <a:spcBef>
                <a:spcPts val="0"/>
              </a:spcBef>
              <a:buNone/>
              <a:defRPr sz="4400"/>
            </a:lvl2pPr>
            <a:lvl3pPr marL="0" indent="0">
              <a:spcBef>
                <a:spcPts val="0"/>
              </a:spcBef>
              <a:buNone/>
              <a:defRPr sz="4400"/>
            </a:lvl3pPr>
            <a:lvl4pPr marL="0" indent="0">
              <a:spcBef>
                <a:spcPts val="0"/>
              </a:spcBef>
              <a:buNone/>
              <a:defRPr sz="4400"/>
            </a:lvl4pPr>
            <a:lvl5pPr marL="0" indent="0">
              <a:spcBef>
                <a:spcPts val="0"/>
              </a:spcBef>
              <a:buNone/>
              <a:defRPr sz="4400"/>
            </a:lvl5pPr>
            <a:lvl6pPr marL="0" indent="0">
              <a:spcBef>
                <a:spcPts val="0"/>
              </a:spcBef>
              <a:buNone/>
              <a:defRPr sz="4400"/>
            </a:lvl6pPr>
            <a:lvl7pPr marL="0" indent="0">
              <a:spcBef>
                <a:spcPts val="0"/>
              </a:spcBef>
              <a:buNone/>
              <a:defRPr sz="4400"/>
            </a:lvl7pPr>
            <a:lvl8pPr marL="0" indent="0">
              <a:spcBef>
                <a:spcPts val="0"/>
              </a:spcBef>
              <a:buNone/>
              <a:defRPr sz="4400"/>
            </a:lvl8pPr>
            <a:lvl9pPr marL="0" indent="0">
              <a:spcBef>
                <a:spcPts val="0"/>
              </a:spcBef>
              <a:buNone/>
              <a:defRPr sz="4400"/>
            </a:lvl9pPr>
          </a:lstStyle>
          <a:p>
            <a:pPr lvl="0"/>
            <a:r>
              <a:rPr lang="en-US" dirty="0" smtClean="0"/>
              <a:t>Chapter ##</a:t>
            </a:r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5029200" y="3200400"/>
            <a:ext cx="3657600" cy="2925763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/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  <a:lvl6pPr marL="0" indent="0">
              <a:spcBef>
                <a:spcPts val="0"/>
              </a:spcBef>
              <a:buNone/>
              <a:defRPr/>
            </a:lvl6pPr>
            <a:lvl7pPr marL="0" indent="0">
              <a:spcBef>
                <a:spcPts val="0"/>
              </a:spcBef>
              <a:buNone/>
              <a:defRPr/>
            </a:lvl7pPr>
            <a:lvl8pPr marL="0" indent="0">
              <a:spcBef>
                <a:spcPts val="0"/>
              </a:spcBef>
              <a:buNone/>
              <a:defRPr/>
            </a:lvl8pPr>
            <a:lvl9pPr marL="0" indent="0">
              <a:spcBef>
                <a:spcPts val="0"/>
              </a:spcBef>
              <a:buNone/>
              <a:defRPr/>
            </a:lvl9pPr>
          </a:lstStyle>
          <a:p>
            <a:pPr lvl="0"/>
            <a:r>
              <a:rPr lang="en-US" dirty="0" smtClean="0"/>
              <a:t>Chapter title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93969" y="6622537"/>
            <a:ext cx="8595360" cy="2354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4/12/2018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 bwMode="white">
          <a:xfrm>
            <a:off x="-7938" y="6435725"/>
            <a:ext cx="9161464" cy="430213"/>
          </a:xfrm>
          <a:prstGeom prst="rect">
            <a:avLst/>
          </a:prstGeom>
          <a:solidFill>
            <a:srgbClr val="003057"/>
          </a:solidFill>
          <a:ln>
            <a:solidFill>
              <a:srgbClr val="0030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33338" y="6434137"/>
            <a:ext cx="9156700" cy="431800"/>
            <a:chOff x="33338" y="6442075"/>
            <a:chExt cx="9156700" cy="431800"/>
          </a:xfrm>
        </p:grpSpPr>
        <p:pic>
          <p:nvPicPr>
            <p:cNvPr id="13" name="Always Learning Logo" descr="Pearson: Always Learning Logo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">
            <a:xfrm>
              <a:off x="33338" y="6443663"/>
              <a:ext cx="1660525" cy="4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earson Log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">
            <a:xfrm>
              <a:off x="7748588" y="6442075"/>
              <a:ext cx="1441450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8106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Learning Objectives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15372"/>
            <a:ext cx="8229600" cy="622828"/>
          </a:xfrm>
        </p:spPr>
        <p:txBody>
          <a:bodyPr anchor="t"/>
          <a:lstStyle>
            <a:lvl1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Learning Objectives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816430"/>
            <a:ext cx="8229600" cy="40277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 smtClean="0"/>
              <a:t>Click to add Learning Objective(s)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</a:t>
            </a:r>
          </a:p>
          <a:p>
            <a:pPr lvl="6"/>
            <a:r>
              <a:rPr lang="en-US" dirty="0" smtClean="0"/>
              <a:t>Seventh</a:t>
            </a:r>
          </a:p>
          <a:p>
            <a:pPr lvl="7"/>
            <a:r>
              <a:rPr lang="en-US" dirty="0" smtClean="0"/>
              <a:t>Eighth</a:t>
            </a:r>
          </a:p>
          <a:p>
            <a:pPr lvl="8"/>
            <a:r>
              <a:rPr lang="en-US" dirty="0" smtClean="0"/>
              <a:t>Ninth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4/12/2018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46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100000"/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</a:t>
            </a:r>
          </a:p>
          <a:p>
            <a:pPr lvl="6"/>
            <a:r>
              <a:rPr lang="en-US" dirty="0" smtClean="0"/>
              <a:t>Seventh</a:t>
            </a:r>
          </a:p>
          <a:p>
            <a:pPr lvl="7"/>
            <a:r>
              <a:rPr lang="en-US" dirty="0" smtClean="0"/>
              <a:t>Eighth</a:t>
            </a:r>
          </a:p>
          <a:p>
            <a:pPr lvl="8"/>
            <a:r>
              <a:rPr lang="en-US" dirty="0" smtClean="0"/>
              <a:t>Ninth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4/12/2018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90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18872" indent="-118872">
              <a:buClr>
                <a:schemeClr val="bg1"/>
              </a:buClr>
              <a:buSzPct val="25000"/>
              <a:defRPr sz="2400"/>
            </a:lvl1pPr>
            <a:lvl2pPr marL="569913" indent="-285750">
              <a:defRPr sz="2000"/>
            </a:lvl2pPr>
            <a:lvl3pPr>
              <a:defRPr sz="2000"/>
            </a:lvl3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</a:t>
            </a:r>
          </a:p>
          <a:p>
            <a:pPr lvl="6"/>
            <a:r>
              <a:rPr lang="en-US" dirty="0" smtClean="0"/>
              <a:t>Seventh</a:t>
            </a:r>
          </a:p>
          <a:p>
            <a:pPr lvl="7"/>
            <a:r>
              <a:rPr lang="en-US" dirty="0" smtClean="0"/>
              <a:t>Eighth</a:t>
            </a:r>
          </a:p>
          <a:p>
            <a:pPr lvl="8"/>
            <a:r>
              <a:rPr lang="en-US" dirty="0" smtClean="0"/>
              <a:t>Ninth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4/12/2018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0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gur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228600"/>
            <a:ext cx="8229600" cy="1066800"/>
          </a:xfrm>
        </p:spPr>
        <p:txBody>
          <a:bodyPr anchor="t"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add figure number and title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368160"/>
            <a:ext cx="8229600" cy="916856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0"/>
              </a:spcBef>
              <a:buNone/>
              <a:defRPr sz="1600"/>
            </a:lvl2pPr>
            <a:lvl3pPr marL="0" indent="0">
              <a:spcBef>
                <a:spcPts val="0"/>
              </a:spcBef>
              <a:buNone/>
              <a:defRPr sz="1600"/>
            </a:lvl3pPr>
            <a:lvl4pPr marL="0" indent="0">
              <a:spcBef>
                <a:spcPts val="0"/>
              </a:spcBef>
              <a:buNone/>
              <a:defRPr sz="1600"/>
            </a:lvl4pPr>
            <a:lvl5pPr marL="0" indent="0">
              <a:spcBef>
                <a:spcPts val="0"/>
              </a:spcBef>
              <a:buNone/>
              <a:defRPr sz="1600"/>
            </a:lvl5pPr>
            <a:lvl6pPr marL="0" indent="0">
              <a:spcBef>
                <a:spcPts val="0"/>
              </a:spcBef>
              <a:buNone/>
              <a:defRPr sz="1600"/>
            </a:lvl6pPr>
            <a:lvl7pPr marL="0" indent="0">
              <a:spcBef>
                <a:spcPts val="0"/>
              </a:spcBef>
              <a:buNone/>
              <a:defRPr sz="1600"/>
            </a:lvl7pPr>
            <a:lvl8pPr marL="0" indent="0">
              <a:spcBef>
                <a:spcPts val="0"/>
              </a:spcBef>
              <a:buNone/>
              <a:defRPr sz="1600"/>
            </a:lvl8pPr>
            <a:lvl9pPr marL="0" indent="0">
              <a:spcBef>
                <a:spcPts val="0"/>
              </a:spcBef>
              <a:buNone/>
              <a:defRPr sz="1600"/>
            </a:lvl9pPr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9DF6EFB-3F44-496C-A842-1E0B3D3B975A}" type="datetimeFigureOut">
              <a:rPr lang="en-US" smtClean="0"/>
              <a:pPr/>
              <a:t>4/12/2018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 bwMode="white">
          <a:xfrm>
            <a:off x="-7938" y="6400800"/>
            <a:ext cx="9161464" cy="430213"/>
          </a:xfrm>
          <a:prstGeom prst="rect">
            <a:avLst/>
          </a:prstGeom>
          <a:solidFill>
            <a:srgbClr val="003057"/>
          </a:solidFill>
          <a:ln>
            <a:solidFill>
              <a:srgbClr val="0030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93969" y="6408738"/>
            <a:ext cx="9096069" cy="463550"/>
            <a:chOff x="93969" y="6408738"/>
            <a:chExt cx="9096069" cy="463550"/>
          </a:xfrm>
        </p:grpSpPr>
        <p:sp>
          <p:nvSpPr>
            <p:cNvPr id="6" name="Copyright"/>
            <p:cNvSpPr txBox="1">
              <a:spLocks noChangeArrowheads="1"/>
            </p:cNvSpPr>
            <p:nvPr/>
          </p:nvSpPr>
          <p:spPr bwMode="auto">
            <a:xfrm>
              <a:off x="93969" y="6408738"/>
              <a:ext cx="63166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>
                <a:defRPr/>
              </a:pPr>
              <a:r>
                <a:rPr lang="en-US" altLang="en-US" sz="700" b="0" dirty="0" smtClean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Copyright © 2015, 2012, 2009</a:t>
              </a:r>
              <a:r>
                <a:rPr lang="en-US" altLang="en-US" sz="700" b="0" baseline="0" dirty="0" smtClean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 smtClean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Pearson Education, Inc.</a:t>
              </a:r>
              <a:r>
                <a:rPr lang="en-US" altLang="en-US" sz="700" b="0" baseline="0" dirty="0" smtClean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 smtClean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All Rights Reserved</a:t>
              </a:r>
            </a:p>
          </p:txBody>
        </p:sp>
        <p:pic>
          <p:nvPicPr>
            <p:cNvPr id="7" name="Pearson Logo" descr="Pearson_Bound_Whit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">
            <a:xfrm>
              <a:off x="7748588" y="6442075"/>
              <a:ext cx="1441450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0379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1637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57200" y="3962400"/>
            <a:ext cx="8229600" cy="21637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4/12/2018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79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447800"/>
            <a:ext cx="7772400" cy="2152651"/>
          </a:xfrm>
        </p:spPr>
        <p:txBody>
          <a:bodyPr anchor="b">
            <a:noAutofit/>
          </a:bodyPr>
          <a:lstStyle>
            <a:lvl1pPr algn="l">
              <a:defRPr sz="4000" b="1" cap="none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4687" y="3962400"/>
            <a:ext cx="7794627" cy="175260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4/12/2018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70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4/12/2018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12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white">
          <a:xfrm>
            <a:off x="0" y="0"/>
            <a:ext cx="9144000" cy="1371600"/>
          </a:xfrm>
          <a:prstGeom prst="rect">
            <a:avLst/>
          </a:prstGeom>
          <a:solidFill>
            <a:srgbClr val="003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15372"/>
            <a:ext cx="8229600" cy="109728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</a:t>
            </a:r>
          </a:p>
          <a:p>
            <a:pPr lvl="6"/>
            <a:r>
              <a:rPr lang="en-US" dirty="0" smtClean="0"/>
              <a:t>Seventh</a:t>
            </a:r>
          </a:p>
          <a:p>
            <a:pPr lvl="7"/>
            <a:r>
              <a:rPr lang="en-US" dirty="0" smtClean="0"/>
              <a:t>Eighth</a:t>
            </a:r>
          </a:p>
          <a:p>
            <a:pPr lvl="8"/>
            <a:r>
              <a:rPr lang="en-US" dirty="0" smtClean="0"/>
              <a:t>Ninth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3969" y="6172200"/>
            <a:ext cx="8595360" cy="235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35713" y="113072"/>
            <a:ext cx="21336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A9DF6EFB-3F44-496C-A842-1E0B3D3B975A}" type="datetimeFigureOut">
              <a:rPr lang="en-US" smtClean="0"/>
              <a:pPr/>
              <a:t>4/12/2018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69312" y="113072"/>
            <a:ext cx="551783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 bwMode="white">
          <a:xfrm>
            <a:off x="-7938" y="6407663"/>
            <a:ext cx="9161464" cy="430213"/>
          </a:xfrm>
          <a:prstGeom prst="rect">
            <a:avLst/>
          </a:prstGeom>
          <a:solidFill>
            <a:srgbClr val="003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93969" y="6380676"/>
            <a:ext cx="9096069" cy="463550"/>
            <a:chOff x="93969" y="6408738"/>
            <a:chExt cx="9096069" cy="463550"/>
          </a:xfrm>
        </p:grpSpPr>
        <p:sp>
          <p:nvSpPr>
            <p:cNvPr id="13" name="Copyright" descr="Pearson: Copyright 2015, 2012, 2009"/>
            <p:cNvSpPr txBox="1">
              <a:spLocks noChangeArrowheads="1"/>
            </p:cNvSpPr>
            <p:nvPr/>
          </p:nvSpPr>
          <p:spPr bwMode="auto">
            <a:xfrm>
              <a:off x="93969" y="6408738"/>
              <a:ext cx="63166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>
                <a:defRPr/>
              </a:pPr>
              <a:r>
                <a:rPr lang="en-US" altLang="en-US" sz="700" b="0" dirty="0" smtClean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Copyright © 2018, 2015, 2011</a:t>
              </a:r>
              <a:r>
                <a:rPr lang="en-US" altLang="en-US" sz="700" b="0" baseline="0" dirty="0" smtClean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 smtClean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Pearson Education, Inc.</a:t>
              </a:r>
              <a:r>
                <a:rPr lang="en-US" altLang="en-US" sz="700" b="0" baseline="0" dirty="0" smtClean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 smtClean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All Rights Reserved</a:t>
              </a:r>
            </a:p>
          </p:txBody>
        </p:sp>
        <p:pic>
          <p:nvPicPr>
            <p:cNvPr id="14" name="Pearson Logo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">
            <a:xfrm>
              <a:off x="7748588" y="6442075"/>
              <a:ext cx="1441450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91570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6" r:id="rId3"/>
    <p:sldLayoutId id="2147483650" r:id="rId4"/>
    <p:sldLayoutId id="2147483659" r:id="rId5"/>
    <p:sldLayoutId id="2147483658" r:id="rId6"/>
    <p:sldLayoutId id="2147483660" r:id="rId7"/>
    <p:sldLayoutId id="2147483651" r:id="rId8"/>
    <p:sldLayoutId id="2147483654" r:id="rId9"/>
    <p:sldLayoutId id="2147483655" r:id="rId10"/>
    <p:sldLayoutId id="214748366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400" b="1" kern="1200">
          <a:solidFill>
            <a:schemeClr val="bg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56032" indent="-256032" algn="l" defTabSz="914400" rtl="0" eaLnBrk="1" latinLnBrk="0" hangingPunct="1">
        <a:spcBef>
          <a:spcPts val="15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ts val="600"/>
        </a:spcBef>
        <a:buClr>
          <a:schemeClr val="accent1"/>
        </a:buClr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600"/>
        </a:spcBef>
        <a:buClr>
          <a:schemeClr val="accent1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ts val="3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ts val="3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ts val="3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ts val="3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Vehicle Diesel Engines</a:t>
            </a:r>
            <a:endParaRPr lang="en-US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First Edition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Chapter 20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3600" b="1" dirty="0">
                <a:solidFill>
                  <a:srgbClr val="0000FF"/>
                </a:solidFill>
              </a:rPr>
              <a:t>OBD-II </a:t>
            </a:r>
            <a:r>
              <a:rPr lang="en-US" sz="3600" b="1" dirty="0" smtClean="0">
                <a:solidFill>
                  <a:srgbClr val="0000FF"/>
                </a:solidFill>
              </a:rPr>
              <a:t>Diesel Monitors</a:t>
            </a:r>
            <a:endParaRPr lang="en-US" sz="3600" b="1" dirty="0">
              <a:solidFill>
                <a:srgbClr val="0000FF"/>
              </a:solidFill>
            </a:endParaRPr>
          </a:p>
        </p:txBody>
      </p:sp>
      <p:pic>
        <p:nvPicPr>
          <p:cNvPr id="6" name="Picture 5" descr="Front Cover:Light Vehicle Diesel Engines First Edition by James D.HAlderman and curt war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410426"/>
            <a:ext cx="3886200" cy="4972812"/>
          </a:xfrm>
          <a:prstGeom prst="rect">
            <a:avLst/>
          </a:prstGeom>
        </p:spPr>
      </p:pic>
      <p:sp>
        <p:nvSpPr>
          <p:cNvPr id="7" name="Copyright" descr="Copyright 2015, 2012, 2009"/>
          <p:cNvSpPr txBox="1">
            <a:spLocks noChangeArrowheads="1"/>
          </p:cNvSpPr>
          <p:nvPr/>
        </p:nvSpPr>
        <p:spPr bwMode="auto">
          <a:xfrm>
            <a:off x="1413669" y="6400800"/>
            <a:ext cx="63166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700" b="0" dirty="0" smtClean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Copyright © 2018, 2015, 2011</a:t>
            </a:r>
            <a:r>
              <a:rPr lang="en-US" altLang="en-US" sz="700" b="0" baseline="0" dirty="0" smtClean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en-US" sz="700" b="0" dirty="0" smtClean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Pearson Education, Inc.</a:t>
            </a:r>
            <a:r>
              <a:rPr lang="en-US" altLang="en-US" sz="700" b="0" baseline="0" dirty="0" smtClean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en-US" sz="700" b="0" dirty="0" smtClean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All Rights Reserved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COMPREHENSIVE COMPONENT MONITOR </a:t>
            </a:r>
            <a:r>
              <a:rPr lang="en-US" sz="3600" dirty="0"/>
              <a:t>(CCM) (</a:t>
            </a:r>
            <a:r>
              <a:rPr lang="en-US" sz="3600" dirty="0" smtClean="0"/>
              <a:t>2 of 4)</a:t>
            </a:r>
            <a:endParaRPr lang="en-US" sz="3600" dirty="0"/>
          </a:p>
        </p:txBody>
      </p:sp>
      <p:sp>
        <p:nvSpPr>
          <p:cNvPr id="2969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90500" y="1371600"/>
            <a:ext cx="8801100" cy="4525963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altLang="en-US" sz="3200" b="1" dirty="0" smtClean="0">
                <a:solidFill>
                  <a:srgbClr val="0000FF"/>
                </a:solidFill>
              </a:rPr>
              <a:t>Comprehensive Component Monitor (CCM)</a:t>
            </a:r>
          </a:p>
          <a:p>
            <a:pPr lvl="1">
              <a:lnSpc>
                <a:spcPct val="110000"/>
              </a:lnSpc>
            </a:pPr>
            <a:r>
              <a:rPr lang="en-US" altLang="en-US" dirty="0" smtClean="0"/>
              <a:t>Watches sensors &amp; actuators</a:t>
            </a:r>
          </a:p>
          <a:p>
            <a:pPr lvl="1">
              <a:lnSpc>
                <a:spcPct val="110000"/>
              </a:lnSpc>
            </a:pPr>
            <a:r>
              <a:rPr lang="en-US" altLang="en-US" dirty="0" smtClean="0"/>
              <a:t>CCM is internal program in PCM</a:t>
            </a:r>
          </a:p>
          <a:p>
            <a:pPr lvl="1">
              <a:lnSpc>
                <a:spcPct val="110000"/>
              </a:lnSpc>
            </a:pPr>
            <a:r>
              <a:rPr lang="en-US" altLang="en-US" dirty="0" smtClean="0"/>
              <a:t>Monitors components or circuits that </a:t>
            </a:r>
          </a:p>
          <a:p>
            <a:pPr lvl="2">
              <a:lnSpc>
                <a:spcPct val="110000"/>
              </a:lnSpc>
            </a:pPr>
            <a:r>
              <a:rPr lang="en-US" altLang="en-US" sz="2400" dirty="0" smtClean="0"/>
              <a:t>Provide input/output signals to PCM</a:t>
            </a:r>
          </a:p>
          <a:p>
            <a:pPr lvl="1">
              <a:lnSpc>
                <a:spcPct val="110000"/>
              </a:lnSpc>
            </a:pPr>
            <a:r>
              <a:rPr lang="en-US" altLang="en-US" dirty="0" smtClean="0"/>
              <a:t>Fault appears, will set code &amp; activate MIL</a:t>
            </a:r>
          </a:p>
          <a:p>
            <a:pPr lvl="1">
              <a:lnSpc>
                <a:spcPct val="110000"/>
              </a:lnSpc>
            </a:pPr>
            <a:r>
              <a:rPr lang="en-US" altLang="en-US" dirty="0" smtClean="0"/>
              <a:t>Sensors tested at KO or after engine start-up</a:t>
            </a:r>
          </a:p>
          <a:p>
            <a:pPr lvl="1">
              <a:lnSpc>
                <a:spcPct val="110000"/>
              </a:lnSpc>
            </a:pPr>
            <a:r>
              <a:rPr lang="en-US" altLang="en-US" dirty="0" smtClean="0"/>
              <a:t>Some tested after meeting engine conditions</a:t>
            </a:r>
          </a:p>
          <a:p>
            <a:pPr lvl="1">
              <a:lnSpc>
                <a:spcPct val="110000"/>
              </a:lnSpc>
            </a:pPr>
            <a:r>
              <a:rPr lang="en-US" altLang="en-US" dirty="0" smtClean="0"/>
              <a:t>Detect fault on 2 consecutive trips before MIL ON</a:t>
            </a:r>
          </a:p>
          <a:p>
            <a:pPr lvl="3">
              <a:lnSpc>
                <a:spcPct val="110000"/>
              </a:lnSpc>
            </a:pPr>
            <a:endParaRPr lang="en-US" altLang="en-US" sz="1800" b="1" dirty="0" smtClean="0"/>
          </a:p>
        </p:txBody>
      </p:sp>
    </p:spTree>
    <p:extLst>
      <p:ext uri="{BB962C8B-B14F-4D97-AF65-F5344CB8AC3E}">
        <p14:creationId xmlns:p14="http://schemas.microsoft.com/office/powerpoint/2010/main" val="65833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COMPREHENSIVE COMPONENT MONITOR </a:t>
            </a:r>
            <a:r>
              <a:rPr lang="en-US" sz="3600" dirty="0"/>
              <a:t>(CCM) (</a:t>
            </a:r>
            <a:r>
              <a:rPr lang="en-US" sz="3600" dirty="0" smtClean="0"/>
              <a:t>3 of 4)</a:t>
            </a:r>
            <a:endParaRPr lang="en-US" sz="3600" dirty="0"/>
          </a:p>
        </p:txBody>
      </p:sp>
      <p:sp>
        <p:nvSpPr>
          <p:cNvPr id="2969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90500" y="1371600"/>
            <a:ext cx="8801100" cy="495300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altLang="en-US" sz="3200" b="1" dirty="0" smtClean="0">
                <a:solidFill>
                  <a:srgbClr val="0000FF"/>
                </a:solidFill>
              </a:rPr>
              <a:t>Some Components </a:t>
            </a:r>
            <a:r>
              <a:rPr lang="en-US" altLang="en-US" sz="3200" b="1" dirty="0">
                <a:solidFill>
                  <a:srgbClr val="0000FF"/>
                </a:solidFill>
              </a:rPr>
              <a:t>tested by 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CCM:</a:t>
            </a:r>
          </a:p>
          <a:p>
            <a:pPr lvl="1">
              <a:lnSpc>
                <a:spcPct val="110000"/>
              </a:lnSpc>
            </a:pPr>
            <a:r>
              <a:rPr lang="en-US" altLang="en-US" b="1" dirty="0"/>
              <a:t>Glow plugs and </a:t>
            </a:r>
            <a:r>
              <a:rPr lang="en-US" altLang="en-US" b="1" dirty="0" smtClean="0"/>
              <a:t>glow </a:t>
            </a:r>
            <a:r>
              <a:rPr lang="en-US" altLang="en-US" b="1" dirty="0"/>
              <a:t>plug module</a:t>
            </a:r>
          </a:p>
          <a:p>
            <a:pPr lvl="1">
              <a:lnSpc>
                <a:spcPct val="110000"/>
              </a:lnSpc>
            </a:pPr>
            <a:r>
              <a:rPr lang="en-US" altLang="en-US" b="1" dirty="0" smtClean="0"/>
              <a:t>Manifold </a:t>
            </a:r>
            <a:r>
              <a:rPr lang="en-US" altLang="en-US" b="1" dirty="0"/>
              <a:t>absolute pressure (MAP) sensor</a:t>
            </a:r>
          </a:p>
          <a:p>
            <a:pPr lvl="2">
              <a:lnSpc>
                <a:spcPct val="110000"/>
              </a:lnSpc>
            </a:pPr>
            <a:r>
              <a:rPr lang="en-US" altLang="en-US" b="1" dirty="0"/>
              <a:t>(senses turbocharger boost pressure)</a:t>
            </a:r>
          </a:p>
          <a:p>
            <a:pPr lvl="1">
              <a:lnSpc>
                <a:spcPct val="110000"/>
              </a:lnSpc>
            </a:pPr>
            <a:r>
              <a:rPr lang="en-US" altLang="en-US" b="1" dirty="0" smtClean="0"/>
              <a:t>Injection </a:t>
            </a:r>
            <a:r>
              <a:rPr lang="en-US" altLang="en-US" b="1" dirty="0"/>
              <a:t>control pressure (ICP) sensor</a:t>
            </a:r>
          </a:p>
          <a:p>
            <a:pPr lvl="1">
              <a:lnSpc>
                <a:spcPct val="110000"/>
              </a:lnSpc>
            </a:pPr>
            <a:r>
              <a:rPr lang="en-US" altLang="en-US" b="1" dirty="0" smtClean="0"/>
              <a:t>Accelerator </a:t>
            </a:r>
            <a:r>
              <a:rPr lang="en-US" altLang="en-US" b="1" dirty="0"/>
              <a:t>pedal position (APP) </a:t>
            </a:r>
            <a:r>
              <a:rPr lang="en-US" altLang="en-US" b="1" dirty="0" smtClean="0"/>
              <a:t>sensor</a:t>
            </a:r>
          </a:p>
          <a:p>
            <a:pPr lvl="1">
              <a:lnSpc>
                <a:spcPct val="110000"/>
              </a:lnSpc>
            </a:pPr>
            <a:r>
              <a:rPr lang="en-US" altLang="en-US" b="1" dirty="0" smtClean="0"/>
              <a:t>Crankshaft </a:t>
            </a:r>
            <a:r>
              <a:rPr lang="en-US" altLang="en-US" b="1" dirty="0"/>
              <a:t>position sensor (CKP)</a:t>
            </a:r>
          </a:p>
          <a:p>
            <a:pPr lvl="1">
              <a:lnSpc>
                <a:spcPct val="110000"/>
              </a:lnSpc>
            </a:pPr>
            <a:r>
              <a:rPr lang="en-US" altLang="en-US" b="1" dirty="0" smtClean="0"/>
              <a:t>Engine </a:t>
            </a:r>
            <a:r>
              <a:rPr lang="en-US" altLang="en-US" b="1" dirty="0"/>
              <a:t>coolant temperature (ECT ) sensor</a:t>
            </a:r>
          </a:p>
          <a:p>
            <a:pPr lvl="1">
              <a:lnSpc>
                <a:spcPct val="110000"/>
              </a:lnSpc>
            </a:pPr>
            <a:r>
              <a:rPr lang="en-US" altLang="en-US" b="1" dirty="0" smtClean="0"/>
              <a:t>Mass </a:t>
            </a:r>
            <a:r>
              <a:rPr lang="en-US" altLang="en-US" b="1" dirty="0"/>
              <a:t>airflow (MAF) sensor</a:t>
            </a:r>
          </a:p>
          <a:p>
            <a:pPr lvl="1">
              <a:lnSpc>
                <a:spcPct val="110000"/>
              </a:lnSpc>
            </a:pPr>
            <a:r>
              <a:rPr lang="en-US" altLang="en-US" b="1" dirty="0" smtClean="0"/>
              <a:t>Wastegate </a:t>
            </a:r>
            <a:r>
              <a:rPr lang="en-US" altLang="en-US" b="1" dirty="0"/>
              <a:t>control operation</a:t>
            </a:r>
            <a:endParaRPr lang="en-US" altLang="en-US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90886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COMPREHENSIVE COMPONENT MONITOR </a:t>
            </a:r>
            <a:r>
              <a:rPr lang="en-US" sz="3600" dirty="0"/>
              <a:t>(CCM) (</a:t>
            </a:r>
            <a:r>
              <a:rPr lang="en-US" sz="3600" dirty="0" smtClean="0"/>
              <a:t>4 of 4)</a:t>
            </a:r>
            <a:endParaRPr lang="en-US" sz="3600" dirty="0"/>
          </a:p>
        </p:txBody>
      </p:sp>
      <p:sp>
        <p:nvSpPr>
          <p:cNvPr id="2969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90500" y="1371600"/>
            <a:ext cx="8801100" cy="495300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altLang="en-US" sz="3600" b="1" dirty="0" smtClean="0">
                <a:solidFill>
                  <a:srgbClr val="0000FF"/>
                </a:solidFill>
              </a:rPr>
              <a:t>Electrical Test </a:t>
            </a:r>
          </a:p>
          <a:p>
            <a:pPr lvl="1">
              <a:lnSpc>
                <a:spcPct val="110000"/>
              </a:lnSpc>
            </a:pPr>
            <a:r>
              <a:rPr lang="en-US" altLang="en-US" sz="2800" b="1" dirty="0" smtClean="0"/>
              <a:t>Refers </a:t>
            </a:r>
            <a:r>
              <a:rPr lang="en-US" altLang="en-US" sz="2800" b="1" dirty="0"/>
              <a:t>to </a:t>
            </a:r>
            <a:r>
              <a:rPr lang="en-US" altLang="en-US" sz="2800" b="1" dirty="0" smtClean="0"/>
              <a:t>PCM </a:t>
            </a:r>
            <a:r>
              <a:rPr lang="en-US" altLang="en-US" sz="3200" b="1" dirty="0" smtClean="0"/>
              <a:t>check </a:t>
            </a:r>
            <a:r>
              <a:rPr lang="en-US" altLang="en-US" sz="3200" b="1" dirty="0"/>
              <a:t>of </a:t>
            </a:r>
            <a:endParaRPr lang="en-US" altLang="en-US" sz="3200" b="1" dirty="0" smtClean="0"/>
          </a:p>
          <a:p>
            <a:pPr lvl="1">
              <a:lnSpc>
                <a:spcPct val="110000"/>
              </a:lnSpc>
            </a:pPr>
            <a:r>
              <a:rPr lang="en-US" altLang="en-US" sz="2400" b="1" dirty="0" smtClean="0"/>
              <a:t>Both input/outputs </a:t>
            </a:r>
            <a:r>
              <a:rPr lang="en-US" altLang="en-US" sz="2400" b="1" dirty="0"/>
              <a:t>for </a:t>
            </a:r>
            <a:r>
              <a:rPr lang="en-US" altLang="en-US" sz="2400" b="1" dirty="0" smtClean="0"/>
              <a:t>following:</a:t>
            </a:r>
            <a:r>
              <a:rPr lang="en-US" altLang="en-US" b="1" dirty="0"/>
              <a:t>	</a:t>
            </a:r>
            <a:endParaRPr lang="en-US" altLang="en-US" b="1" dirty="0" smtClean="0"/>
          </a:p>
          <a:p>
            <a:pPr lvl="2">
              <a:lnSpc>
                <a:spcPct val="110000"/>
              </a:lnSpc>
            </a:pPr>
            <a:r>
              <a:rPr lang="en-US" altLang="en-US" sz="2800" b="1" dirty="0" smtClean="0">
                <a:solidFill>
                  <a:srgbClr val="0000FF"/>
                </a:solidFill>
              </a:rPr>
              <a:t>Opens</a:t>
            </a:r>
            <a:endParaRPr lang="en-US" altLang="en-US" sz="2800" b="1" dirty="0">
              <a:solidFill>
                <a:srgbClr val="0000FF"/>
              </a:solidFill>
            </a:endParaRPr>
          </a:p>
          <a:p>
            <a:pPr lvl="2">
              <a:lnSpc>
                <a:spcPct val="110000"/>
              </a:lnSpc>
            </a:pPr>
            <a:r>
              <a:rPr lang="en-US" altLang="en-US" sz="2800" b="1" dirty="0" smtClean="0">
                <a:solidFill>
                  <a:srgbClr val="0000FF"/>
                </a:solidFill>
              </a:rPr>
              <a:t>Shorts</a:t>
            </a:r>
            <a:endParaRPr lang="en-US" altLang="en-US" sz="2800" b="1" dirty="0">
              <a:solidFill>
                <a:srgbClr val="0000FF"/>
              </a:solidFill>
            </a:endParaRPr>
          </a:p>
          <a:p>
            <a:pPr lvl="2">
              <a:lnSpc>
                <a:spcPct val="110000"/>
              </a:lnSpc>
            </a:pPr>
            <a:r>
              <a:rPr lang="en-US" altLang="en-US" sz="2800" b="1" dirty="0" smtClean="0">
                <a:solidFill>
                  <a:srgbClr val="0000FF"/>
                </a:solidFill>
              </a:rPr>
              <a:t>Grounds</a:t>
            </a:r>
          </a:p>
        </p:txBody>
      </p:sp>
    </p:spTree>
    <p:extLst>
      <p:ext uri="{BB962C8B-B14F-4D97-AF65-F5344CB8AC3E}">
        <p14:creationId xmlns:p14="http://schemas.microsoft.com/office/powerpoint/2010/main" val="247809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ENABLING CRITERIA (1 of 2)</a:t>
            </a:r>
          </a:p>
        </p:txBody>
      </p:sp>
      <p:sp>
        <p:nvSpPr>
          <p:cNvPr id="450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447800"/>
            <a:ext cx="8763000" cy="452596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altLang="en-US" b="1" dirty="0" smtClean="0">
                <a:solidFill>
                  <a:srgbClr val="0000FF"/>
                </a:solidFill>
              </a:rPr>
              <a:t>Pending </a:t>
            </a:r>
            <a:endParaRPr lang="en-US" altLang="en-US" sz="1800" b="1" dirty="0" smtClean="0">
              <a:solidFill>
                <a:srgbClr val="0000FF"/>
              </a:solidFill>
            </a:endParaRPr>
          </a:p>
          <a:p>
            <a:pPr lvl="1">
              <a:spcBef>
                <a:spcPts val="0"/>
              </a:spcBef>
            </a:pPr>
            <a:r>
              <a:rPr lang="en-US" altLang="en-US" sz="2000" dirty="0" smtClean="0"/>
              <a:t>Under </a:t>
            </a:r>
            <a:r>
              <a:rPr lang="en-US" altLang="en-US" sz="2000" dirty="0"/>
              <a:t>some situations </a:t>
            </a:r>
            <a:r>
              <a:rPr lang="en-US" altLang="en-US" sz="2000" dirty="0" smtClean="0"/>
              <a:t>PCM </a:t>
            </a:r>
            <a:r>
              <a:rPr lang="en-US" altLang="en-US" sz="2000" dirty="0"/>
              <a:t>will not </a:t>
            </a:r>
            <a:r>
              <a:rPr lang="en-US" altLang="en-US" sz="2000" dirty="0" smtClean="0"/>
              <a:t>run monitor</a:t>
            </a:r>
          </a:p>
          <a:p>
            <a:pPr lvl="1">
              <a:spcBef>
                <a:spcPts val="0"/>
              </a:spcBef>
            </a:pPr>
            <a:r>
              <a:rPr lang="en-US" altLang="en-US" sz="2000" dirty="0" smtClean="0"/>
              <a:t>If  MIL </a:t>
            </a:r>
            <a:r>
              <a:rPr lang="en-US" altLang="en-US" sz="2000" dirty="0"/>
              <a:t>is </a:t>
            </a:r>
            <a:r>
              <a:rPr lang="en-US" altLang="en-US" sz="2000" dirty="0" smtClean="0"/>
              <a:t>ON &amp; DTC stored from another monitor</a:t>
            </a:r>
          </a:p>
          <a:p>
            <a:pPr lvl="1">
              <a:spcBef>
                <a:spcPts val="0"/>
              </a:spcBef>
            </a:pPr>
            <a:r>
              <a:rPr lang="en-US" altLang="en-US" sz="2000" dirty="0" smtClean="0"/>
              <a:t>PCM postpones monitors </a:t>
            </a:r>
            <a:r>
              <a:rPr lang="en-US" altLang="en-US" sz="2000" dirty="0"/>
              <a:t>pending a resolution of the original </a:t>
            </a:r>
            <a:r>
              <a:rPr lang="en-US" altLang="en-US" sz="2000" dirty="0" smtClean="0"/>
              <a:t>fault</a:t>
            </a:r>
          </a:p>
          <a:p>
            <a:pPr lvl="1">
              <a:spcBef>
                <a:spcPts val="0"/>
              </a:spcBef>
            </a:pPr>
            <a:r>
              <a:rPr lang="en-US" altLang="en-US" sz="2000" dirty="0" smtClean="0"/>
              <a:t>Does </a:t>
            </a:r>
            <a:r>
              <a:rPr lang="en-US" altLang="en-US" sz="2000" dirty="0"/>
              <a:t>not run </a:t>
            </a:r>
            <a:r>
              <a:rPr lang="en-US" altLang="en-US" sz="2000" dirty="0" smtClean="0"/>
              <a:t>test </a:t>
            </a:r>
            <a:r>
              <a:rPr lang="en-US" altLang="en-US" sz="2000" dirty="0"/>
              <a:t>until </a:t>
            </a:r>
            <a:r>
              <a:rPr lang="en-US" altLang="en-US" sz="2000" dirty="0" smtClean="0"/>
              <a:t>problem </a:t>
            </a:r>
            <a:r>
              <a:rPr lang="en-US" altLang="en-US" sz="2000" dirty="0"/>
              <a:t>is </a:t>
            </a:r>
            <a:r>
              <a:rPr lang="en-US" altLang="en-US" sz="2000" dirty="0" smtClean="0"/>
              <a:t>remedied</a:t>
            </a:r>
          </a:p>
          <a:p>
            <a:pPr>
              <a:spcBef>
                <a:spcPts val="0"/>
              </a:spcBef>
            </a:pPr>
            <a:r>
              <a:rPr lang="en-US" altLang="en-US" b="1" dirty="0" smtClean="0">
                <a:solidFill>
                  <a:srgbClr val="0000FF"/>
                </a:solidFill>
              </a:rPr>
              <a:t>Conflict</a:t>
            </a:r>
            <a:endParaRPr lang="en-US" altLang="en-US" sz="1800" b="1" dirty="0" smtClean="0">
              <a:solidFill>
                <a:srgbClr val="0000FF"/>
              </a:solidFill>
            </a:endParaRPr>
          </a:p>
          <a:p>
            <a:pPr lvl="1">
              <a:spcBef>
                <a:spcPts val="0"/>
              </a:spcBef>
            </a:pPr>
            <a:r>
              <a:rPr lang="en-US" altLang="en-US" sz="2000" dirty="0" smtClean="0"/>
              <a:t>Times, PCM does not </a:t>
            </a:r>
            <a:r>
              <a:rPr lang="en-US" altLang="en-US" sz="2000" dirty="0"/>
              <a:t>run </a:t>
            </a:r>
            <a:r>
              <a:rPr lang="en-US" altLang="en-US" sz="2000" dirty="0" smtClean="0"/>
              <a:t>monitor </a:t>
            </a:r>
            <a:r>
              <a:rPr lang="en-US" altLang="en-US" sz="2000" dirty="0"/>
              <a:t>if another monitor is in </a:t>
            </a:r>
            <a:r>
              <a:rPr lang="en-US" altLang="en-US" sz="2000" dirty="0" smtClean="0"/>
              <a:t>progress</a:t>
            </a:r>
          </a:p>
          <a:p>
            <a:pPr lvl="1">
              <a:spcBef>
                <a:spcPts val="0"/>
              </a:spcBef>
            </a:pPr>
            <a:r>
              <a:rPr lang="en-US" altLang="en-US" sz="2000" dirty="0" smtClean="0"/>
              <a:t>Effects </a:t>
            </a:r>
            <a:r>
              <a:rPr lang="en-US" altLang="en-US" sz="2000" dirty="0"/>
              <a:t>of another monitor running could </a:t>
            </a:r>
            <a:r>
              <a:rPr lang="en-US" altLang="en-US" sz="2000" dirty="0" smtClean="0"/>
              <a:t>result in </a:t>
            </a:r>
            <a:r>
              <a:rPr lang="en-US" altLang="en-US" sz="2000" dirty="0"/>
              <a:t>an erroneous </a:t>
            </a:r>
            <a:r>
              <a:rPr lang="en-US" altLang="en-US" sz="2000" dirty="0" smtClean="0"/>
              <a:t>failure</a:t>
            </a:r>
            <a:endParaRPr lang="en-US" altLang="en-US" sz="2000" dirty="0"/>
          </a:p>
          <a:p>
            <a:pPr>
              <a:spcBef>
                <a:spcPts val="0"/>
              </a:spcBef>
            </a:pPr>
            <a:r>
              <a:rPr lang="en-US" altLang="en-US" b="1" dirty="0" smtClean="0">
                <a:solidFill>
                  <a:srgbClr val="0000FF"/>
                </a:solidFill>
              </a:rPr>
              <a:t>Suspend </a:t>
            </a:r>
            <a:endParaRPr lang="en-US" altLang="en-US" sz="1800" b="1" dirty="0" smtClean="0">
              <a:solidFill>
                <a:srgbClr val="0000FF"/>
              </a:solidFill>
            </a:endParaRPr>
          </a:p>
          <a:p>
            <a:pPr lvl="1">
              <a:spcBef>
                <a:spcPts val="0"/>
              </a:spcBef>
            </a:pPr>
            <a:r>
              <a:rPr lang="en-US" altLang="en-US" sz="2000" dirty="0" smtClean="0"/>
              <a:t>PCM </a:t>
            </a:r>
            <a:r>
              <a:rPr lang="en-US" altLang="en-US" sz="2000" dirty="0"/>
              <a:t>may not allow </a:t>
            </a:r>
            <a:r>
              <a:rPr lang="en-US" altLang="en-US" sz="2000" dirty="0" smtClean="0"/>
              <a:t>2 trip fault </a:t>
            </a:r>
            <a:r>
              <a:rPr lang="en-US" altLang="en-US" sz="2000" dirty="0"/>
              <a:t>to </a:t>
            </a:r>
            <a:r>
              <a:rPr lang="en-US" altLang="en-US" sz="2000" dirty="0" smtClean="0"/>
              <a:t>mature</a:t>
            </a:r>
          </a:p>
          <a:p>
            <a:pPr lvl="1">
              <a:spcBef>
                <a:spcPts val="0"/>
              </a:spcBef>
            </a:pPr>
            <a:r>
              <a:rPr lang="en-US" altLang="en-US" sz="2000" dirty="0" smtClean="0"/>
              <a:t>Suspend fault if condition </a:t>
            </a:r>
            <a:r>
              <a:rPr lang="en-US" altLang="en-US" sz="2000" dirty="0"/>
              <a:t>exists that may induce erroneous </a:t>
            </a:r>
            <a:r>
              <a:rPr lang="en-US" altLang="en-US" sz="2000" dirty="0" smtClean="0"/>
              <a:t>failure</a:t>
            </a:r>
          </a:p>
          <a:p>
            <a:pPr lvl="1">
              <a:spcBef>
                <a:spcPts val="0"/>
              </a:spcBef>
            </a:pPr>
            <a:r>
              <a:rPr lang="en-US" altLang="en-US" sz="2000" dirty="0" smtClean="0"/>
              <a:t>Prevents </a:t>
            </a:r>
            <a:r>
              <a:rPr lang="en-US" altLang="en-US" sz="2000" dirty="0"/>
              <a:t>illuminating the MIL for </a:t>
            </a:r>
            <a:r>
              <a:rPr lang="en-US" altLang="en-US" sz="2000" dirty="0" smtClean="0"/>
              <a:t>wrong fault</a:t>
            </a:r>
          </a:p>
        </p:txBody>
      </p:sp>
    </p:spTree>
    <p:extLst>
      <p:ext uri="{BB962C8B-B14F-4D97-AF65-F5344CB8AC3E}">
        <p14:creationId xmlns:p14="http://schemas.microsoft.com/office/powerpoint/2010/main" val="242357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ENABLING CRITERIA (2 of 2)</a:t>
            </a:r>
          </a:p>
        </p:txBody>
      </p:sp>
      <p:sp>
        <p:nvSpPr>
          <p:cNvPr id="4505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3200" b="1" dirty="0" smtClean="0">
                <a:solidFill>
                  <a:srgbClr val="0000FF"/>
                </a:solidFill>
              </a:rPr>
              <a:t>Enabling Criteria Follow Simple Logic:</a:t>
            </a:r>
          </a:p>
          <a:p>
            <a:pPr lvl="1"/>
            <a:r>
              <a:rPr lang="en-US" altLang="en-US" dirty="0"/>
              <a:t>if </a:t>
            </a:r>
            <a:r>
              <a:rPr lang="en-US" altLang="en-US" dirty="0" smtClean="0"/>
              <a:t>catalyst monitor is </a:t>
            </a:r>
            <a:r>
              <a:rPr lang="en-US" altLang="en-US" dirty="0"/>
              <a:t>running during a road test </a:t>
            </a:r>
            <a:endParaRPr lang="en-US" altLang="en-US" dirty="0" smtClean="0"/>
          </a:p>
          <a:p>
            <a:pPr lvl="1"/>
            <a:r>
              <a:rPr lang="en-US" altLang="en-US" dirty="0" smtClean="0"/>
              <a:t>PCM </a:t>
            </a:r>
            <a:r>
              <a:rPr lang="en-US" altLang="en-US" dirty="0"/>
              <a:t>detects a misfire, </a:t>
            </a:r>
            <a:r>
              <a:rPr lang="en-US" altLang="en-US" dirty="0" smtClean="0"/>
              <a:t>catalyst </a:t>
            </a:r>
            <a:r>
              <a:rPr lang="en-US" altLang="en-US" dirty="0"/>
              <a:t>monitor will be </a:t>
            </a:r>
            <a:endParaRPr lang="en-US" altLang="en-US" dirty="0" smtClean="0"/>
          </a:p>
          <a:p>
            <a:pPr lvl="1"/>
            <a:r>
              <a:rPr lang="en-US" altLang="en-US" dirty="0" smtClean="0"/>
              <a:t>Suspended </a:t>
            </a:r>
            <a:r>
              <a:rPr lang="en-US" altLang="en-US" dirty="0"/>
              <a:t>for </a:t>
            </a:r>
            <a:r>
              <a:rPr lang="en-US" altLang="en-US" dirty="0" smtClean="0"/>
              <a:t>duration </a:t>
            </a:r>
            <a:r>
              <a:rPr lang="en-US" altLang="en-US" dirty="0"/>
              <a:t>of </a:t>
            </a:r>
            <a:r>
              <a:rPr lang="en-US" altLang="en-US" dirty="0" smtClean="0"/>
              <a:t> misfire</a:t>
            </a:r>
            <a:r>
              <a:rPr lang="en-US" altLang="en-US" dirty="0"/>
              <a:t>.</a:t>
            </a:r>
            <a:endParaRPr lang="en-US" altLang="en-US" dirty="0" smtClean="0"/>
          </a:p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4561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MISFIRE MONITOR (1 of 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b="1" dirty="0" smtClean="0">
                <a:solidFill>
                  <a:srgbClr val="0000FF"/>
                </a:solidFill>
              </a:rPr>
              <a:t>Misfire Monitor Purpose</a:t>
            </a:r>
          </a:p>
          <a:p>
            <a:pPr lvl="1"/>
            <a:r>
              <a:rPr lang="en-US" dirty="0" smtClean="0"/>
              <a:t>Detect imbalance in engine when</a:t>
            </a:r>
          </a:p>
          <a:p>
            <a:pPr lvl="1"/>
            <a:r>
              <a:rPr lang="en-US" dirty="0" smtClean="0"/>
              <a:t>Cylinder fails to produce combustion pressure </a:t>
            </a:r>
          </a:p>
          <a:p>
            <a:pPr lvl="1"/>
            <a:r>
              <a:rPr lang="en-US" dirty="0" smtClean="0"/>
              <a:t>Similar to other cylinders</a:t>
            </a:r>
          </a:p>
          <a:p>
            <a:pPr lvl="1"/>
            <a:r>
              <a:rPr lang="en-US" dirty="0" smtClean="0"/>
              <a:t>Uses CKP &amp; CMP Sensors to calculate</a:t>
            </a:r>
          </a:p>
          <a:p>
            <a:pPr lvl="1"/>
            <a:r>
              <a:rPr lang="en-US" dirty="0" smtClean="0"/>
              <a:t>Rotational speed &amp; acceleration </a:t>
            </a:r>
            <a:r>
              <a:rPr lang="en-US" dirty="0"/>
              <a:t>of </a:t>
            </a:r>
            <a:r>
              <a:rPr lang="en-US" dirty="0" smtClean="0"/>
              <a:t>engine</a:t>
            </a:r>
          </a:p>
          <a:p>
            <a:pPr lvl="1"/>
            <a:r>
              <a:rPr lang="en-US" dirty="0" smtClean="0"/>
              <a:t>Comparing acceleration </a:t>
            </a:r>
            <a:r>
              <a:rPr lang="en-US" dirty="0"/>
              <a:t>of each firing </a:t>
            </a:r>
            <a:r>
              <a:rPr lang="en-US" dirty="0" smtClean="0"/>
              <a:t>event</a:t>
            </a:r>
          </a:p>
          <a:p>
            <a:pPr lvl="1"/>
            <a:r>
              <a:rPr lang="en-US" dirty="0" smtClean="0"/>
              <a:t>Determine if cylinder </a:t>
            </a:r>
            <a:r>
              <a:rPr lang="en-US" dirty="0"/>
              <a:t>is not firing </a:t>
            </a:r>
            <a:r>
              <a:rPr lang="en-US" dirty="0" smtClean="0"/>
              <a:t>correctly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22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MISFIRE MONITOR (2 of 3)</a:t>
            </a:r>
            <a:endParaRPr lang="en-US" dirty="0"/>
          </a:p>
        </p:txBody>
      </p:sp>
      <p:sp>
        <p:nvSpPr>
          <p:cNvPr id="3072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1447800"/>
            <a:ext cx="8534400" cy="4648200"/>
          </a:xfrm>
        </p:spPr>
        <p:txBody>
          <a:bodyPr/>
          <a:lstStyle/>
          <a:p>
            <a:r>
              <a:rPr lang="en-US" altLang="en-US" dirty="0" smtClean="0">
                <a:solidFill>
                  <a:srgbClr val="0000FF"/>
                </a:solidFill>
                <a:latin typeface="Arial Black" pitchFamily="34" charset="0"/>
              </a:rPr>
              <a:t>Monitor Operation</a:t>
            </a:r>
          </a:p>
          <a:p>
            <a:pPr lvl="2"/>
            <a:r>
              <a:rPr lang="en-US" altLang="en-US" sz="2800" dirty="0" smtClean="0"/>
              <a:t>Unlike gasoline-engine</a:t>
            </a:r>
            <a:endParaRPr lang="en-US" altLang="en-US" sz="2800" dirty="0"/>
          </a:p>
          <a:p>
            <a:pPr lvl="2"/>
            <a:r>
              <a:rPr lang="en-US" altLang="en-US" sz="2800" dirty="0" smtClean="0"/>
              <a:t>Current </a:t>
            </a:r>
            <a:r>
              <a:rPr lang="en-US" altLang="en-US" sz="2800" dirty="0"/>
              <a:t>diesel engines do not use </a:t>
            </a:r>
            <a:endParaRPr lang="en-US" altLang="en-US" sz="2800" dirty="0" smtClean="0"/>
          </a:p>
          <a:p>
            <a:pPr lvl="2"/>
            <a:r>
              <a:rPr lang="en-US" altLang="en-US" sz="2800" b="1" dirty="0" smtClean="0">
                <a:solidFill>
                  <a:srgbClr val="0000FF"/>
                </a:solidFill>
              </a:rPr>
              <a:t>Type A &amp; Type B Misfire Strategy</a:t>
            </a:r>
          </a:p>
          <a:p>
            <a:pPr lvl="3"/>
            <a:r>
              <a:rPr lang="en-US" altLang="en-US" sz="2200" b="1" dirty="0" smtClean="0"/>
              <a:t>Similar </a:t>
            </a:r>
            <a:r>
              <a:rPr lang="en-US" altLang="en-US" sz="2200" b="1" dirty="0"/>
              <a:t>to </a:t>
            </a:r>
            <a:r>
              <a:rPr lang="en-US" altLang="en-US" sz="2200" b="1" dirty="0" smtClean="0"/>
              <a:t>Gasoline Type </a:t>
            </a:r>
            <a:r>
              <a:rPr lang="en-US" altLang="en-US" sz="2200" b="1" dirty="0"/>
              <a:t>B </a:t>
            </a:r>
            <a:r>
              <a:rPr lang="en-US" altLang="en-US" sz="2200" b="1" dirty="0" smtClean="0"/>
              <a:t>misfire</a:t>
            </a:r>
          </a:p>
          <a:p>
            <a:pPr lvl="3"/>
            <a:r>
              <a:rPr lang="en-US" altLang="en-US" sz="2200" b="1" dirty="0" smtClean="0"/>
              <a:t>Store one </a:t>
            </a:r>
            <a:r>
              <a:rPr lang="en-US" altLang="en-US" sz="2200" b="1" dirty="0"/>
              <a:t>trip failure </a:t>
            </a:r>
            <a:endParaRPr lang="en-US" altLang="en-US" sz="2200" b="1" dirty="0" smtClean="0"/>
          </a:p>
          <a:p>
            <a:pPr lvl="3"/>
            <a:r>
              <a:rPr lang="en-US" altLang="en-US" sz="2200" b="1" dirty="0" smtClean="0"/>
              <a:t>% misfire </a:t>
            </a:r>
            <a:r>
              <a:rPr lang="en-US" altLang="en-US" sz="2200" b="1" dirty="0"/>
              <a:t>over </a:t>
            </a:r>
            <a:r>
              <a:rPr lang="en-US" altLang="en-US" sz="2200" b="1" dirty="0" smtClean="0"/>
              <a:t>1,000 RPM </a:t>
            </a:r>
          </a:p>
          <a:p>
            <a:pPr lvl="3"/>
            <a:r>
              <a:rPr lang="en-US" altLang="en-US" sz="2200" b="1" dirty="0"/>
              <a:t>E</a:t>
            </a:r>
            <a:r>
              <a:rPr lang="en-US" altLang="en-US" sz="2200" b="1" dirty="0" smtClean="0"/>
              <a:t>xceed FTP STD</a:t>
            </a:r>
          </a:p>
          <a:p>
            <a:pPr lvl="3"/>
            <a:r>
              <a:rPr lang="en-US" altLang="en-US" sz="2200" b="1" dirty="0" smtClean="0"/>
              <a:t>2</a:t>
            </a:r>
            <a:r>
              <a:rPr lang="en-US" altLang="en-US" sz="2200" b="1" baseline="30000" dirty="0" smtClean="0"/>
              <a:t>ND</a:t>
            </a:r>
            <a:r>
              <a:rPr lang="en-US" altLang="en-US" sz="2200" b="1" dirty="0" smtClean="0"/>
              <a:t> consecutive drive cycle</a:t>
            </a:r>
          </a:p>
          <a:p>
            <a:pPr lvl="3"/>
            <a:r>
              <a:rPr lang="en-US" altLang="en-US" sz="2200" b="1" dirty="0" smtClean="0"/>
              <a:t>MIL illuminates </a:t>
            </a:r>
            <a:r>
              <a:rPr lang="en-US" altLang="en-US" sz="2200" b="1" dirty="0"/>
              <a:t>DTC </a:t>
            </a:r>
            <a:r>
              <a:rPr lang="en-US" altLang="en-US" sz="2200" b="1" dirty="0" smtClean="0"/>
              <a:t>stored</a:t>
            </a:r>
          </a:p>
        </p:txBody>
      </p:sp>
    </p:spTree>
    <p:extLst>
      <p:ext uri="{BB962C8B-B14F-4D97-AF65-F5344CB8AC3E}">
        <p14:creationId xmlns:p14="http://schemas.microsoft.com/office/powerpoint/2010/main" val="335550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215372"/>
            <a:ext cx="8610600" cy="1097280"/>
          </a:xfrm>
        </p:spPr>
        <p:txBody>
          <a:bodyPr/>
          <a:lstStyle/>
          <a:p>
            <a:r>
              <a:rPr lang="en-US" dirty="0"/>
              <a:t>FIGURE 20–2 </a:t>
            </a:r>
            <a:r>
              <a:rPr lang="en-US" dirty="0" smtClean="0"/>
              <a:t>misfire </a:t>
            </a:r>
            <a:r>
              <a:rPr lang="en-US" dirty="0"/>
              <a:t>monitor is enabled on </a:t>
            </a:r>
            <a:r>
              <a:rPr lang="en-US" dirty="0" smtClean="0"/>
              <a:t>Duramax diesel </a:t>
            </a:r>
            <a:r>
              <a:rPr lang="en-US" dirty="0"/>
              <a:t>as seen on </a:t>
            </a:r>
            <a:r>
              <a:rPr lang="en-US" dirty="0" smtClean="0"/>
              <a:t>Tech </a:t>
            </a:r>
            <a:r>
              <a:rPr lang="en-US" dirty="0"/>
              <a:t>2 scan tool</a:t>
            </a:r>
            <a:r>
              <a:rPr lang="en-US" dirty="0" smtClean="0"/>
              <a:t>. PCM set P0300</a:t>
            </a:r>
            <a:r>
              <a:rPr lang="en-US" dirty="0"/>
              <a:t>, meaning </a:t>
            </a:r>
            <a:r>
              <a:rPr lang="en-US" dirty="0" smtClean="0"/>
              <a:t>random </a:t>
            </a:r>
            <a:r>
              <a:rPr lang="en-US" dirty="0"/>
              <a:t>misfire code because it was </a:t>
            </a:r>
            <a:r>
              <a:rPr lang="en-US" dirty="0" smtClean="0"/>
              <a:t>not able </a:t>
            </a:r>
            <a:r>
              <a:rPr lang="en-US" dirty="0"/>
              <a:t>to detect which of </a:t>
            </a:r>
            <a:r>
              <a:rPr lang="en-US" dirty="0" smtClean="0"/>
              <a:t>eight </a:t>
            </a:r>
            <a:r>
              <a:rPr lang="en-US" dirty="0"/>
              <a:t>cylinders was </a:t>
            </a:r>
            <a:r>
              <a:rPr lang="en-US" dirty="0" smtClean="0"/>
              <a:t>cause </a:t>
            </a:r>
            <a:r>
              <a:rPr lang="en-US" dirty="0"/>
              <a:t>of </a:t>
            </a:r>
            <a:r>
              <a:rPr lang="en-US" dirty="0" smtClean="0"/>
              <a:t>misfire</a:t>
            </a:r>
            <a:r>
              <a:rPr lang="en-US" dirty="0"/>
              <a:t>.</a:t>
            </a:r>
          </a:p>
        </p:txBody>
      </p:sp>
      <p:pic>
        <p:nvPicPr>
          <p:cNvPr id="1026" name="Picture 2" descr="A photo shows a Tech 2 scan tool screen for a Duramax engine. The screen displays a random misfire code DTC “P0300” with the description “Engine misfire detected”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13" y="1526999"/>
            <a:ext cx="5843587" cy="4818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094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MISFIRE MONITOR (3 of 3)</a:t>
            </a:r>
            <a:endParaRPr lang="en-US" sz="3600" dirty="0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304800" y="1447800"/>
            <a:ext cx="8763000" cy="4648200"/>
          </a:xfrm>
          <a:prstGeom prst="rect">
            <a:avLst/>
          </a:prstGeom>
        </p:spPr>
        <p:txBody>
          <a:bodyPr/>
          <a:lstStyle>
            <a:lvl1pPr marL="256032" indent="-256032" algn="l" defTabSz="914400" rtl="0" eaLnBrk="1" latinLnBrk="0" hangingPunct="1">
              <a:spcBef>
                <a:spcPts val="1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3200" b="1" dirty="0" smtClean="0">
                <a:solidFill>
                  <a:srgbClr val="0000FF"/>
                </a:solidFill>
              </a:rPr>
              <a:t>EWMA </a:t>
            </a:r>
            <a:r>
              <a:rPr lang="en-US" altLang="en-US" sz="3200" b="1" dirty="0">
                <a:solidFill>
                  <a:srgbClr val="0000FF"/>
                </a:solidFill>
              </a:rPr>
              <a:t>Monitor </a:t>
            </a:r>
            <a:r>
              <a:rPr lang="en-US" altLang="en-US" sz="1800" b="1" dirty="0" smtClean="0">
                <a:solidFill>
                  <a:srgbClr val="0000FF"/>
                </a:solidFill>
              </a:rPr>
              <a:t>(Exponentially Weighted Moving Average)</a:t>
            </a:r>
          </a:p>
          <a:p>
            <a:pPr lvl="1"/>
            <a:r>
              <a:rPr lang="en-US" altLang="en-US" b="1" dirty="0" smtClean="0"/>
              <a:t>Mathematical </a:t>
            </a:r>
            <a:r>
              <a:rPr lang="en-US" altLang="en-US" b="1" dirty="0"/>
              <a:t>method used to </a:t>
            </a:r>
            <a:r>
              <a:rPr lang="en-US" altLang="en-US" b="1" dirty="0" smtClean="0"/>
              <a:t>determine performance</a:t>
            </a:r>
          </a:p>
          <a:p>
            <a:pPr lvl="1"/>
            <a:r>
              <a:rPr lang="en-US" altLang="en-US" b="1" dirty="0" smtClean="0"/>
              <a:t>Calculations used for following </a:t>
            </a:r>
            <a:r>
              <a:rPr lang="en-US" altLang="en-US" b="1" dirty="0"/>
              <a:t>monitors:</a:t>
            </a:r>
          </a:p>
          <a:p>
            <a:pPr lvl="2"/>
            <a:r>
              <a:rPr lang="en-US" altLang="en-US" b="1" dirty="0" smtClean="0"/>
              <a:t>Catalyst </a:t>
            </a:r>
            <a:r>
              <a:rPr lang="en-US" altLang="en-US" b="1" dirty="0"/>
              <a:t>monitor</a:t>
            </a:r>
          </a:p>
          <a:p>
            <a:pPr lvl="2"/>
            <a:r>
              <a:rPr lang="en-US" altLang="en-US" b="1" dirty="0" smtClean="0"/>
              <a:t>EGR </a:t>
            </a:r>
            <a:r>
              <a:rPr lang="en-US" altLang="en-US" b="1" dirty="0"/>
              <a:t>monitor</a:t>
            </a:r>
          </a:p>
          <a:p>
            <a:pPr lvl="2"/>
            <a:r>
              <a:rPr lang="en-US" altLang="en-US" b="1" dirty="0" smtClean="0"/>
              <a:t>PCM </a:t>
            </a:r>
            <a:r>
              <a:rPr lang="en-US" altLang="en-US" b="1" dirty="0"/>
              <a:t>runs six consecutive failed tests; fails in one trip</a:t>
            </a:r>
          </a:p>
          <a:p>
            <a:pPr lvl="2"/>
            <a:r>
              <a:rPr lang="en-US" altLang="en-US" b="1" dirty="0" smtClean="0"/>
              <a:t>3 consecutive </a:t>
            </a:r>
            <a:r>
              <a:rPr lang="en-US" altLang="en-US" b="1" dirty="0"/>
              <a:t>failed tests on next trip, then fails</a:t>
            </a:r>
          </a:p>
          <a:p>
            <a:pPr lvl="2"/>
            <a:r>
              <a:rPr lang="en-US" altLang="en-US" b="1" dirty="0" smtClean="0"/>
              <a:t>3 consecutive </a:t>
            </a:r>
            <a:r>
              <a:rPr lang="en-US" altLang="en-US" b="1" dirty="0"/>
              <a:t>good trips </a:t>
            </a:r>
            <a:r>
              <a:rPr lang="en-US" altLang="en-US" b="1" dirty="0" smtClean="0"/>
              <a:t>used </a:t>
            </a:r>
            <a:r>
              <a:rPr lang="en-US" altLang="en-US" b="1" dirty="0"/>
              <a:t>to extinguish </a:t>
            </a:r>
            <a:r>
              <a:rPr lang="en-US" altLang="en-US" b="1" dirty="0" smtClean="0"/>
              <a:t>MIL</a:t>
            </a:r>
            <a:endParaRPr lang="en-US" altLang="en-US" b="1" dirty="0"/>
          </a:p>
          <a:p>
            <a:pPr lvl="2"/>
            <a:r>
              <a:rPr lang="en-US" altLang="en-US" b="1" dirty="0" smtClean="0"/>
              <a:t>40 warm-up </a:t>
            </a:r>
            <a:r>
              <a:rPr lang="en-US" altLang="en-US" b="1" dirty="0"/>
              <a:t>cycles </a:t>
            </a:r>
            <a:r>
              <a:rPr lang="en-US" altLang="en-US" b="1" dirty="0" smtClean="0"/>
              <a:t>used </a:t>
            </a:r>
            <a:r>
              <a:rPr lang="en-US" altLang="en-US" b="1" dirty="0"/>
              <a:t>to erase DTC </a:t>
            </a:r>
            <a:r>
              <a:rPr lang="en-US" altLang="en-US" b="1" dirty="0" smtClean="0"/>
              <a:t>&amp; freeze-frame</a:t>
            </a:r>
          </a:p>
        </p:txBody>
      </p:sp>
    </p:spTree>
    <p:extLst>
      <p:ext uri="{BB962C8B-B14F-4D97-AF65-F5344CB8AC3E}">
        <p14:creationId xmlns:p14="http://schemas.microsoft.com/office/powerpoint/2010/main" val="344147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/>
          <p:cNvSpPr>
            <a:spLocks noGrp="1"/>
          </p:cNvSpPr>
          <p:nvPr>
            <p:ph type="title"/>
          </p:nvPr>
        </p:nvSpPr>
        <p:spPr>
          <a:xfrm>
            <a:off x="228600" y="215372"/>
            <a:ext cx="8686800" cy="1097280"/>
          </a:xfrm>
        </p:spPr>
        <p:txBody>
          <a:bodyPr/>
          <a:lstStyle/>
          <a:p>
            <a:r>
              <a:rPr lang="en-US" sz="3600" dirty="0" smtClean="0"/>
              <a:t>CHART 20-1 </a:t>
            </a:r>
            <a:r>
              <a:rPr lang="en-US" sz="2000" dirty="0" smtClean="0"/>
              <a:t>Summary </a:t>
            </a:r>
            <a:r>
              <a:rPr lang="en-US" sz="2000" dirty="0"/>
              <a:t>showing details of how PCM handles each of </a:t>
            </a:r>
            <a:r>
              <a:rPr lang="en-US" sz="2000" dirty="0" smtClean="0"/>
              <a:t>mentioned </a:t>
            </a:r>
            <a:r>
              <a:rPr lang="en-US" sz="2000" dirty="0"/>
              <a:t>monitors and what it takes to turn off MIL.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5" name="Rectangle 2" descr="A slide shows CHART 20-1 Summary showing details of how PCM handles each of mentioned monitors and what it takes to turn off MIL.&#10;The chart provides the following details:&#10;Monitor name: CCM; monitor type: Continuous (when trip conditions allow it); number of faults on separate trips to set a pending DTC: 1; number of separate consecutive trips to light MIL, store a DTC: 2; number of trips with no faults to erase a maturing DTC: 1; number of trips with no fault to turn the MIL off: 3-trips; number of warm-up cycles to erase DTC after MIL is turned off: 40&#10;Monitor name: Catalyst; monitor type: Once per drive cycle; number of faults on separate trips to set a pending DTC: 1; number of separate consecutive trips to light MIL, store a DTC: 3; number of trips with no faults to erase a maturing DTC: 1; number of trips with no fault to turn the MIL off: 3–OBD-II drive cycle; number of warm-up cycles to erase DTC after MIL is turned off: 40&#10;Monitor name: Misfire; monitor type: Continuous; number of faults on separate trips to set a pending DTC: 1; number of separate consecutive trips to light MIL, store a DTC: 2; number of trips with no faults to erase a maturing DTC: 1; number of trips with no fault to turn the MIL off: 3–Similar conditions; number of warm-up cycles to erase DTC after MIL is turned off: 80&#10;Monitor name: Fuel System; monitor type: Continuous; number of faults on separate trips to set a pending DTC: 1; number of separate consecutive trips to light MIL, store a DTC: 2; number of trips with no faults to erase a maturing DTC: 1; number of trips with no fault to turn the MIL off: 3–Similar conditions; number of warm-up cycles to erase DTC after MIL is turned off: 80&#10;Monitor name: EGR; monitor type: Once per trip; number of faults on separate trips to set a pending DTC: 1; number of separate consecutive trips to light MIL, store a DTC: 2; number of trips with no faults to erase a maturing DTC: 1; number of trips with no fault to turn the MIL off: 3–Trips; number of warm-up cycles to erase DTC after MIL is turned off: 40.&#10;"/>
          <p:cNvSpPr txBox="1">
            <a:spLocks noChangeArrowheads="1"/>
          </p:cNvSpPr>
          <p:nvPr/>
        </p:nvSpPr>
        <p:spPr>
          <a:xfrm>
            <a:off x="304800" y="1447800"/>
            <a:ext cx="8534400" cy="4648200"/>
          </a:xfrm>
          <a:prstGeom prst="rect">
            <a:avLst/>
          </a:prstGeom>
        </p:spPr>
        <p:txBody>
          <a:bodyPr/>
          <a:lstStyle>
            <a:lvl1pPr marL="256032" indent="-256032" algn="l" defTabSz="914400" rtl="0" eaLnBrk="1" latinLnBrk="0" hangingPunct="1">
              <a:spcBef>
                <a:spcPts val="1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en-US" sz="2200" b="1" dirty="0" smtClean="0"/>
          </a:p>
        </p:txBody>
      </p:sp>
    </p:spTree>
    <p:extLst>
      <p:ext uri="{BB962C8B-B14F-4D97-AF65-F5344CB8AC3E}">
        <p14:creationId xmlns:p14="http://schemas.microsoft.com/office/powerpoint/2010/main" val="231100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LEARNING OBJECTIVES (</a:t>
            </a:r>
            <a:r>
              <a:rPr lang="en-US" sz="3600" dirty="0" smtClean="0"/>
              <a:t>1 of 2)</a:t>
            </a:r>
            <a:endParaRPr lang="en-US" sz="3600" dirty="0"/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005A70"/>
                </a:solidFill>
              </a:rPr>
              <a:t>20.1</a:t>
            </a:r>
            <a:r>
              <a:rPr lang="en-US" dirty="0" smtClean="0"/>
              <a:t> Prepare </a:t>
            </a:r>
            <a:r>
              <a:rPr lang="en-US" dirty="0"/>
              <a:t>for the Light Vehicle </a:t>
            </a:r>
            <a:r>
              <a:rPr lang="en-US" dirty="0" smtClean="0"/>
              <a:t>Diesel Engine </a:t>
            </a:r>
            <a:r>
              <a:rPr lang="en-US" dirty="0"/>
              <a:t>(A9) ASE certification fuel system diagnosis and repair test content area. </a:t>
            </a:r>
            <a:endParaRPr lang="en-US" dirty="0" smtClean="0"/>
          </a:p>
          <a:p>
            <a:pPr marL="0" indent="0">
              <a:buNone/>
            </a:pPr>
            <a:r>
              <a:rPr lang="en-US" b="1" dirty="0" smtClean="0">
                <a:solidFill>
                  <a:srgbClr val="005A70"/>
                </a:solidFill>
              </a:rPr>
              <a:t>20.2 </a:t>
            </a:r>
            <a:r>
              <a:rPr lang="en-US" dirty="0" smtClean="0"/>
              <a:t>Identify </a:t>
            </a:r>
            <a:r>
              <a:rPr lang="en-US" dirty="0"/>
              <a:t>the major monitors on a </a:t>
            </a:r>
            <a:r>
              <a:rPr lang="en-US" dirty="0" smtClean="0"/>
              <a:t>modern light-diesel </a:t>
            </a:r>
            <a:r>
              <a:rPr lang="en-US" dirty="0"/>
              <a:t>vehicle </a:t>
            </a:r>
            <a:endParaRPr lang="en-US" dirty="0" smtClean="0"/>
          </a:p>
          <a:p>
            <a:pPr marL="0" indent="0">
              <a:buNone/>
            </a:pPr>
            <a:r>
              <a:rPr lang="en-US" b="1" dirty="0" smtClean="0">
                <a:solidFill>
                  <a:srgbClr val="005A70"/>
                </a:solidFill>
              </a:rPr>
              <a:t>20.3 </a:t>
            </a:r>
            <a:r>
              <a:rPr lang="en-US" dirty="0" smtClean="0"/>
              <a:t>Understand </a:t>
            </a:r>
            <a:r>
              <a:rPr lang="en-US" dirty="0"/>
              <a:t>the information obtained from an on-board diagnostics monitor and the criteria to </a:t>
            </a:r>
            <a:r>
              <a:rPr lang="en-US" dirty="0" smtClean="0"/>
              <a:t>enable an </a:t>
            </a:r>
            <a:r>
              <a:rPr lang="en-US" dirty="0"/>
              <a:t>OBD monitor.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3313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FUEL SYSTEM </a:t>
            </a:r>
            <a:r>
              <a:rPr lang="en-US" sz="3600" dirty="0" smtClean="0"/>
              <a:t>MONITOR (1 of 3)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Fuel System Components</a:t>
            </a:r>
          </a:p>
          <a:p>
            <a:pPr lvl="1"/>
            <a:r>
              <a:rPr lang="en-US" sz="2800" b="1" dirty="0" smtClean="0">
                <a:solidFill>
                  <a:srgbClr val="0000FF"/>
                </a:solidFill>
              </a:rPr>
              <a:t>May Be Monitored Include:</a:t>
            </a:r>
          </a:p>
          <a:p>
            <a:pPr lvl="2"/>
            <a:r>
              <a:rPr lang="en-US" sz="2400" b="1" dirty="0" smtClean="0"/>
              <a:t>High-pressure Rail Sensor</a:t>
            </a:r>
          </a:p>
          <a:p>
            <a:pPr lvl="2"/>
            <a:r>
              <a:rPr lang="en-US" sz="2400" b="1" dirty="0" smtClean="0"/>
              <a:t>High-pressure Pump</a:t>
            </a:r>
          </a:p>
          <a:p>
            <a:pPr lvl="2"/>
            <a:r>
              <a:rPr lang="en-US" sz="2400" b="1" dirty="0" smtClean="0"/>
              <a:t>Pressure Control Valve</a:t>
            </a:r>
          </a:p>
          <a:p>
            <a:pPr lvl="2"/>
            <a:r>
              <a:rPr lang="en-US" sz="2400" b="1" dirty="0" smtClean="0"/>
              <a:t>Volume Control Valve</a:t>
            </a:r>
          </a:p>
          <a:p>
            <a:pPr lvl="2"/>
            <a:r>
              <a:rPr lang="en-US" sz="2400" b="1" dirty="0" smtClean="0"/>
              <a:t>Low-pressure Lift Pump</a:t>
            </a:r>
          </a:p>
          <a:p>
            <a:pPr lvl="2"/>
            <a:r>
              <a:rPr lang="en-US" sz="2400" b="1" dirty="0" smtClean="0"/>
              <a:t>Fuel Injectors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11792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FUEL SYSTEM </a:t>
            </a:r>
            <a:r>
              <a:rPr lang="en-US" sz="3600" dirty="0" smtClean="0"/>
              <a:t>MONITOR (2 of 3)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b="1" dirty="0" smtClean="0">
                <a:solidFill>
                  <a:srgbClr val="0000FF"/>
                </a:solidFill>
              </a:rPr>
              <a:t>PCM Uses Fuel Pressure Monitor </a:t>
            </a:r>
          </a:p>
          <a:p>
            <a:pPr lvl="1"/>
            <a:r>
              <a:rPr lang="en-US" sz="2800" dirty="0" smtClean="0"/>
              <a:t>Continuously </a:t>
            </a:r>
            <a:r>
              <a:rPr lang="en-US" sz="2800" dirty="0"/>
              <a:t>monitor </a:t>
            </a:r>
            <a:r>
              <a:rPr lang="en-US" sz="2800" dirty="0" smtClean="0"/>
              <a:t>fuel </a:t>
            </a:r>
            <a:r>
              <a:rPr lang="en-US" sz="2800" dirty="0"/>
              <a:t>system </a:t>
            </a:r>
            <a:r>
              <a:rPr lang="en-US" sz="2800" dirty="0" smtClean="0"/>
              <a:t>data</a:t>
            </a:r>
          </a:p>
          <a:p>
            <a:pPr lvl="1"/>
            <a:r>
              <a:rPr lang="en-US" sz="2800" dirty="0" smtClean="0"/>
              <a:t>Compares </a:t>
            </a:r>
            <a:r>
              <a:rPr lang="en-US" sz="2800" dirty="0"/>
              <a:t>it to what is expected </a:t>
            </a:r>
            <a:endParaRPr lang="en-US" sz="2800" dirty="0" smtClean="0"/>
          </a:p>
          <a:p>
            <a:pPr lvl="1"/>
            <a:r>
              <a:rPr lang="en-US" sz="2800" dirty="0" smtClean="0"/>
              <a:t>Based </a:t>
            </a:r>
            <a:r>
              <a:rPr lang="en-US" sz="2800" dirty="0"/>
              <a:t>on </a:t>
            </a:r>
            <a:r>
              <a:rPr lang="en-US" sz="2800" dirty="0" smtClean="0"/>
              <a:t>programming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96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FUEL SYSTEM </a:t>
            </a:r>
            <a:r>
              <a:rPr lang="en-US" sz="3600" dirty="0" smtClean="0"/>
              <a:t>MONITOR (3 of 3)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676" y="1371600"/>
            <a:ext cx="6536724" cy="452596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b="1" dirty="0">
                <a:solidFill>
                  <a:srgbClr val="0000FF"/>
                </a:solidFill>
              </a:rPr>
              <a:t>NMHC (</a:t>
            </a:r>
            <a:r>
              <a:rPr lang="en-US" sz="2000" b="1" dirty="0">
                <a:solidFill>
                  <a:srgbClr val="0000FF"/>
                </a:solidFill>
              </a:rPr>
              <a:t>non-methane </a:t>
            </a:r>
            <a:r>
              <a:rPr lang="en-US" sz="2000" b="1" dirty="0" smtClean="0">
                <a:solidFill>
                  <a:srgbClr val="0000FF"/>
                </a:solidFill>
              </a:rPr>
              <a:t>hydrocarbon</a:t>
            </a:r>
            <a:r>
              <a:rPr lang="en-US" b="1" dirty="0" smtClean="0">
                <a:solidFill>
                  <a:srgbClr val="0000FF"/>
                </a:solidFill>
              </a:rPr>
              <a:t>) Catalyst Monitor </a:t>
            </a:r>
          </a:p>
          <a:p>
            <a:pPr lvl="1">
              <a:spcBef>
                <a:spcPts val="0"/>
              </a:spcBef>
            </a:pPr>
            <a:r>
              <a:rPr lang="en-US" b="1" dirty="0" smtClean="0"/>
              <a:t>Diesel oxidation catalyst (DOC)</a:t>
            </a:r>
          </a:p>
          <a:p>
            <a:pPr lvl="1">
              <a:spcBef>
                <a:spcPts val="0"/>
              </a:spcBef>
            </a:pPr>
            <a:r>
              <a:rPr lang="en-US" b="1" dirty="0" smtClean="0"/>
              <a:t>Catalyst capable of reducing levels </a:t>
            </a:r>
          </a:p>
          <a:p>
            <a:pPr lvl="1">
              <a:spcBef>
                <a:spcPts val="0"/>
              </a:spcBef>
            </a:pPr>
            <a:r>
              <a:rPr lang="en-US" b="1" dirty="0" smtClean="0"/>
              <a:t>Hydrocarbons and carbon monoxide</a:t>
            </a:r>
          </a:p>
          <a:p>
            <a:pPr lvl="2">
              <a:spcBef>
                <a:spcPts val="0"/>
              </a:spcBef>
            </a:pPr>
            <a:r>
              <a:rPr lang="en-US" sz="2800" b="1" u="sng" dirty="0">
                <a:solidFill>
                  <a:srgbClr val="0000FF"/>
                </a:solidFill>
              </a:rPr>
              <a:t>NOTE: </a:t>
            </a:r>
            <a:r>
              <a:rPr lang="en-US" sz="2800" b="1" dirty="0">
                <a:solidFill>
                  <a:srgbClr val="0000FF"/>
                </a:solidFill>
              </a:rPr>
              <a:t>Many </a:t>
            </a:r>
            <a:r>
              <a:rPr lang="en-US" sz="2800" b="1" dirty="0" smtClean="0">
                <a:solidFill>
                  <a:srgbClr val="0000FF"/>
                </a:solidFill>
              </a:rPr>
              <a:t>OEMS prevent DPF from regenerating </a:t>
            </a:r>
            <a:r>
              <a:rPr lang="en-US" sz="2800" b="1" dirty="0">
                <a:solidFill>
                  <a:srgbClr val="0000FF"/>
                </a:solidFill>
              </a:rPr>
              <a:t>if </a:t>
            </a:r>
            <a:r>
              <a:rPr lang="en-US" sz="2800" b="1" dirty="0" smtClean="0">
                <a:solidFill>
                  <a:srgbClr val="0000FF"/>
                </a:solidFill>
              </a:rPr>
              <a:t>DTC stored </a:t>
            </a:r>
            <a:r>
              <a:rPr lang="en-US" sz="2800" b="1" dirty="0">
                <a:solidFill>
                  <a:srgbClr val="0000FF"/>
                </a:solidFill>
              </a:rPr>
              <a:t>for </a:t>
            </a:r>
            <a:r>
              <a:rPr lang="en-US" sz="2800" b="1" dirty="0" smtClean="0">
                <a:solidFill>
                  <a:srgbClr val="0000FF"/>
                </a:solidFill>
              </a:rPr>
              <a:t>oxidation catalyst </a:t>
            </a:r>
            <a:r>
              <a:rPr lang="en-US" sz="2800" b="1" dirty="0">
                <a:solidFill>
                  <a:srgbClr val="0000FF"/>
                </a:solidFill>
              </a:rPr>
              <a:t>(DOC</a:t>
            </a:r>
            <a:r>
              <a:rPr lang="en-US" sz="2800" b="1" dirty="0" smtClean="0">
                <a:solidFill>
                  <a:srgbClr val="0000FF"/>
                </a:solidFill>
              </a:rPr>
              <a:t>) due to Absence </a:t>
            </a:r>
            <a:r>
              <a:rPr lang="en-US" sz="2800" b="1" dirty="0">
                <a:solidFill>
                  <a:srgbClr val="0000FF"/>
                </a:solidFill>
              </a:rPr>
              <a:t>of </a:t>
            </a:r>
            <a:r>
              <a:rPr lang="en-US" sz="2800" b="1" dirty="0" smtClean="0">
                <a:solidFill>
                  <a:srgbClr val="0000FF"/>
                </a:solidFill>
              </a:rPr>
              <a:t>heat from oxidation </a:t>
            </a:r>
            <a:r>
              <a:rPr lang="en-US" sz="2800" b="1" dirty="0">
                <a:solidFill>
                  <a:srgbClr val="0000FF"/>
                </a:solidFill>
              </a:rPr>
              <a:t>process would create </a:t>
            </a:r>
            <a:r>
              <a:rPr lang="en-US" sz="2800" b="1" dirty="0" smtClean="0">
                <a:solidFill>
                  <a:srgbClr val="0000FF"/>
                </a:solidFill>
              </a:rPr>
              <a:t>failure in regeneration.</a:t>
            </a:r>
            <a:endParaRPr lang="en-US" sz="2800" b="1" dirty="0">
              <a:solidFill>
                <a:srgbClr val="0000FF"/>
              </a:solidFill>
            </a:endParaRPr>
          </a:p>
        </p:txBody>
      </p:sp>
      <p:pic>
        <p:nvPicPr>
          <p:cNvPr id="6" name="Picture 5" descr="A photo shows a specimen of the NOx absorber catalyst that was used by vehicle manufactures before 2010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5952019" y="1904999"/>
            <a:ext cx="3115781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3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NON-CONTINUOUS MONITOR (1 of 7)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NO</a:t>
            </a:r>
            <a:r>
              <a:rPr lang="en-US" sz="3200" b="1" baseline="-25000" dirty="0" smtClean="0">
                <a:solidFill>
                  <a:srgbClr val="0000FF"/>
                </a:solidFill>
              </a:rPr>
              <a:t>X</a:t>
            </a:r>
            <a:r>
              <a:rPr lang="en-US" sz="3200" b="1" dirty="0" smtClean="0">
                <a:solidFill>
                  <a:srgbClr val="0000FF"/>
                </a:solidFill>
              </a:rPr>
              <a:t> &amp; SCR Catalyst Monitor</a:t>
            </a:r>
          </a:p>
          <a:p>
            <a:pPr lvl="1"/>
            <a:r>
              <a:rPr lang="en-US" sz="2800" b="1" dirty="0"/>
              <a:t>Monitor </a:t>
            </a:r>
            <a:r>
              <a:rPr lang="en-US" sz="2800" b="1" dirty="0">
                <a:solidFill>
                  <a:srgbClr val="0000FF"/>
                </a:solidFill>
              </a:rPr>
              <a:t>NO</a:t>
            </a:r>
            <a:r>
              <a:rPr lang="en-US" sz="2800" b="1" baseline="-25000" dirty="0">
                <a:solidFill>
                  <a:srgbClr val="0000FF"/>
                </a:solidFill>
              </a:rPr>
              <a:t>X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smtClean="0"/>
              <a:t>&amp; SCR </a:t>
            </a:r>
          </a:p>
          <a:p>
            <a:pPr lvl="2"/>
            <a:r>
              <a:rPr lang="en-US" sz="2400" dirty="0"/>
              <a:t>Measure </a:t>
            </a:r>
            <a:r>
              <a:rPr lang="en-US" sz="2400" dirty="0" smtClean="0"/>
              <a:t>catalyst</a:t>
            </a:r>
            <a:r>
              <a:rPr lang="en-US" sz="2400" dirty="0"/>
              <a:t> efficiency </a:t>
            </a:r>
            <a:endParaRPr lang="en-US" sz="2400" dirty="0" smtClean="0"/>
          </a:p>
          <a:p>
            <a:pPr lvl="2"/>
            <a:r>
              <a:rPr lang="en-US" sz="2400" dirty="0"/>
              <a:t>E</a:t>
            </a:r>
            <a:r>
              <a:rPr lang="en-US" sz="2400" dirty="0" smtClean="0"/>
              <a:t>nsure </a:t>
            </a:r>
            <a:r>
              <a:rPr lang="en-US" sz="2400" dirty="0"/>
              <a:t>it is capable of </a:t>
            </a:r>
            <a:r>
              <a:rPr lang="en-US" sz="2400" dirty="0" smtClean="0"/>
              <a:t>reducing levels </a:t>
            </a:r>
            <a:r>
              <a:rPr lang="en-US" sz="2400" dirty="0"/>
              <a:t>of NOx </a:t>
            </a:r>
          </a:p>
        </p:txBody>
      </p:sp>
      <p:pic>
        <p:nvPicPr>
          <p:cNvPr id="3074" name="Picture 2" descr="A photo shows a diesel oxidation catalyst (DOC) housing on the exhaust pipe of a Ford F-250 pickup truck. &#10;A photo shows a diesel oxidation catalyst (DOC) housing that is incorporated into the exhaust pipe on the underneath of a Ford F-250 pickup truck. The exhaust gas temperature (EGT) sensor installed on the exhaust pipe next to the DOC housing has also been highlighted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810000"/>
            <a:ext cx="3697074" cy="2479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533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5372"/>
            <a:ext cx="8610600" cy="1097280"/>
          </a:xfrm>
        </p:spPr>
        <p:txBody>
          <a:bodyPr/>
          <a:lstStyle/>
          <a:p>
            <a:r>
              <a:rPr lang="en-US" sz="2800" dirty="0" smtClean="0"/>
              <a:t>FIGURE 20–3 Diesel oxidation catalyst with a temperature sensor on 6.7 liter Power Stroke diesel engine used in F-250 pickup truck.</a:t>
            </a:r>
            <a:endParaRPr lang="en-US" sz="2800" dirty="0"/>
          </a:p>
        </p:txBody>
      </p:sp>
      <p:pic>
        <p:nvPicPr>
          <p:cNvPr id="8" name="Picture 2" descr="A photo shows a diesel oxidation catalyst (DOC) housing on the exhaust pipe of a Ford F-250 pickup truck. &#10;A photo shows a diesel oxidation catalyst (DOC) housing that is incorporated into the exhaust pipe on the underneath of a Ford F-250 pickup truck. The exhaust gas temperature (EGT) sensor installed on the exhaust pipe next to the DOC housing has also been highlighted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67637"/>
            <a:ext cx="7162800" cy="4803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569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NON-CONTINUOUS MONITOR (2 of 7)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b="1" dirty="0" smtClean="0">
                <a:solidFill>
                  <a:srgbClr val="0000FF"/>
                </a:solidFill>
              </a:rPr>
              <a:t>Exhaust Gas Sensor Monitor </a:t>
            </a:r>
          </a:p>
          <a:p>
            <a:pPr lvl="1"/>
            <a:r>
              <a:rPr lang="en-US" sz="2800" dirty="0" smtClean="0"/>
              <a:t>Determine if NOx </a:t>
            </a:r>
            <a:r>
              <a:rPr lang="en-US" sz="2800" dirty="0"/>
              <a:t>sensors and/or O2 sensors </a:t>
            </a:r>
            <a:endParaRPr lang="en-US" sz="2800" dirty="0" smtClean="0"/>
          </a:p>
          <a:p>
            <a:pPr lvl="1"/>
            <a:r>
              <a:rPr lang="en-US" sz="2800" dirty="0" smtClean="0"/>
              <a:t>Functioning properly</a:t>
            </a:r>
            <a:endParaRPr lang="en-US" sz="2800" dirty="0"/>
          </a:p>
        </p:txBody>
      </p:sp>
      <p:pic>
        <p:nvPicPr>
          <p:cNvPr id="5" name="Picture 2" descr="A photo shows a diesel oxidation catalyst (DOC) housing on the exhaust pipe of a Ford F-250 pickup truck. &#10;A photo shows a diesel oxidation catalyst (DOC) housing that is incorporated into the exhaust pipe on the underneath of a Ford F-250 pickup truck. The exhaust gas temperature (EGT) sensor installed on the exhaust pipe next to the DOC housing has also been highlighted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078" y="3007150"/>
            <a:ext cx="4545952" cy="3048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88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" y="215372"/>
            <a:ext cx="8991600" cy="1097280"/>
          </a:xfrm>
        </p:spPr>
        <p:txBody>
          <a:bodyPr/>
          <a:lstStyle/>
          <a:p>
            <a:r>
              <a:rPr lang="en-US" dirty="0"/>
              <a:t>FIGURE 20–4 </a:t>
            </a:r>
            <a:r>
              <a:rPr lang="en-US" dirty="0" smtClean="0"/>
              <a:t>NOx absorber </a:t>
            </a:r>
            <a:r>
              <a:rPr lang="en-US" dirty="0"/>
              <a:t>catalyst used by some </a:t>
            </a:r>
            <a:r>
              <a:rPr lang="en-US" dirty="0" smtClean="0"/>
              <a:t>OEMS usually </a:t>
            </a:r>
            <a:r>
              <a:rPr lang="en-US" dirty="0"/>
              <a:t>before 2010 when </a:t>
            </a:r>
            <a:r>
              <a:rPr lang="en-US" dirty="0" smtClean="0"/>
              <a:t>NOx emission standards </a:t>
            </a:r>
            <a:r>
              <a:rPr lang="en-US" dirty="0"/>
              <a:t>were greatly reduced, requiring most </a:t>
            </a:r>
            <a:r>
              <a:rPr lang="en-US" dirty="0" smtClean="0"/>
              <a:t>manufacturers to </a:t>
            </a:r>
            <a:r>
              <a:rPr lang="en-US" dirty="0"/>
              <a:t>start using </a:t>
            </a:r>
            <a:r>
              <a:rPr lang="en-US" dirty="0" smtClean="0"/>
              <a:t>SCR</a:t>
            </a:r>
            <a:endParaRPr lang="en-US" dirty="0"/>
          </a:p>
        </p:txBody>
      </p:sp>
      <p:pic>
        <p:nvPicPr>
          <p:cNvPr id="3" name="Picture 2" descr="A photo shows a specimen of the NOx absorber catalyst that was used by vehicle manufactures before 2010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7224"/>
            <a:ext cx="9144000" cy="424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06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NON-CONTINUOUS MONITOR (3 of 7)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/>
          <a:lstStyle/>
          <a:p>
            <a:r>
              <a:rPr lang="en-US" sz="3600" b="1" dirty="0" smtClean="0">
                <a:solidFill>
                  <a:srgbClr val="0000FF"/>
                </a:solidFill>
              </a:rPr>
              <a:t>Boost Pressure Monitor</a:t>
            </a:r>
          </a:p>
          <a:p>
            <a:pPr lvl="1"/>
            <a:r>
              <a:rPr lang="en-US" dirty="0" smtClean="0"/>
              <a:t>Ensure volume </a:t>
            </a:r>
            <a:r>
              <a:rPr lang="en-US" dirty="0"/>
              <a:t>of air </a:t>
            </a:r>
            <a:r>
              <a:rPr lang="en-US" dirty="0" smtClean="0"/>
              <a:t>through engine </a:t>
            </a:r>
          </a:p>
          <a:p>
            <a:pPr lvl="1"/>
            <a:r>
              <a:rPr lang="en-US" dirty="0" smtClean="0"/>
              <a:t>Desired Volume</a:t>
            </a:r>
          </a:p>
          <a:p>
            <a:pPr lvl="1"/>
            <a:r>
              <a:rPr lang="en-US" dirty="0" smtClean="0"/>
              <a:t>Under/OVER pressure will </a:t>
            </a:r>
            <a:r>
              <a:rPr lang="en-US" dirty="0"/>
              <a:t>affect engine </a:t>
            </a:r>
            <a:r>
              <a:rPr lang="en-US" dirty="0" smtClean="0"/>
              <a:t>performance</a:t>
            </a:r>
          </a:p>
          <a:p>
            <a:pPr lvl="1"/>
            <a:r>
              <a:rPr lang="en-US" dirty="0" smtClean="0"/>
              <a:t>Affect </a:t>
            </a:r>
            <a:r>
              <a:rPr lang="en-US" dirty="0"/>
              <a:t>vehicle emission </a:t>
            </a:r>
            <a:r>
              <a:rPr lang="en-US" dirty="0" smtClean="0"/>
              <a:t>levels</a:t>
            </a:r>
            <a:endParaRPr lang="en-US" dirty="0"/>
          </a:p>
        </p:txBody>
      </p:sp>
      <p:pic>
        <p:nvPicPr>
          <p:cNvPr id="4" name="Picture 3" descr="A photo shows a Tech 2 scan tool screen that displays “Boost System Monitor” information for a Duramax diesel engine. The highlighted row consists of the following information: “Boost System Monitor”, “Complete This Ignition”, and “No”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3581400"/>
            <a:ext cx="3289057" cy="270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89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FIGURE 20–5 </a:t>
            </a:r>
            <a:r>
              <a:rPr lang="en-US" sz="2400" dirty="0" smtClean="0"/>
              <a:t>boost </a:t>
            </a:r>
            <a:r>
              <a:rPr lang="en-US" sz="2400" dirty="0"/>
              <a:t>system monitor information as </a:t>
            </a:r>
            <a:r>
              <a:rPr lang="en-US" sz="2400" dirty="0" smtClean="0"/>
              <a:t>displayed on </a:t>
            </a:r>
            <a:r>
              <a:rPr lang="en-US" sz="2400" dirty="0"/>
              <a:t>a Tech 2 scan tool used on </a:t>
            </a:r>
            <a:r>
              <a:rPr lang="en-US" sz="2400" dirty="0" smtClean="0"/>
              <a:t>Duramax </a:t>
            </a:r>
            <a:r>
              <a:rPr lang="en-US" sz="2400" dirty="0"/>
              <a:t>diesel.</a:t>
            </a:r>
          </a:p>
        </p:txBody>
      </p:sp>
      <p:pic>
        <p:nvPicPr>
          <p:cNvPr id="3" name="Picture 2" descr="A photo shows a Tech 2 scan tool screen that displays “Boost System Monitor” information for a Duramax diesel engine. The highlighted row consists of the following information: “Boost System Monitor”, “Complete This Ignition”, and “No”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371601"/>
            <a:ext cx="6121885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00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“Boost Pressure </a:t>
            </a:r>
            <a:r>
              <a:rPr lang="en-US" sz="4400" dirty="0" smtClean="0"/>
              <a:t>Failure” </a:t>
            </a:r>
            <a:endParaRPr lang="en-US" sz="4400" dirty="0"/>
          </a:p>
        </p:txBody>
      </p:sp>
      <p:pic>
        <p:nvPicPr>
          <p:cNvPr id="4" name="Picture 3" descr="techti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1600"/>
            <a:ext cx="88392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381000" y="2057400"/>
            <a:ext cx="8458200" cy="4191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256032" indent="-256032" algn="l" defTabSz="914400" rtl="0" eaLnBrk="1" latinLnBrk="0" hangingPunct="1">
              <a:spcBef>
                <a:spcPts val="1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altLang="en-US" b="1" dirty="0"/>
              <a:t>The leading cause of an under-boost code, and a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en-US" b="1" dirty="0"/>
              <a:t>lack of performance, is hose clamps on the air </a:t>
            </a:r>
            <a:r>
              <a:rPr lang="en-US" altLang="en-US" b="1" dirty="0" smtClean="0"/>
              <a:t>intake air </a:t>
            </a:r>
            <a:r>
              <a:rPr lang="en-US" altLang="en-US" b="1" dirty="0"/>
              <a:t>system not being torqued to specification, </a:t>
            </a:r>
            <a:r>
              <a:rPr lang="en-US" altLang="en-US" b="1" dirty="0" smtClean="0"/>
              <a:t>allowing air </a:t>
            </a:r>
            <a:r>
              <a:rPr lang="en-US" altLang="en-US" b="1" dirty="0"/>
              <a:t>under pressure to escape to the atmosphere</a:t>
            </a:r>
            <a:r>
              <a:rPr lang="en-US" altLang="en-US" b="1" dirty="0" smtClean="0"/>
              <a:t>.  Therefore</a:t>
            </a:r>
            <a:r>
              <a:rPr lang="en-US" altLang="en-US" b="1" dirty="0"/>
              <a:t>, if </a:t>
            </a:r>
            <a:r>
              <a:rPr lang="en-US" altLang="en-US" b="1" dirty="0" smtClean="0"/>
              <a:t>P0299 DTC </a:t>
            </a:r>
            <a:r>
              <a:rPr lang="en-US" altLang="en-US" b="1" dirty="0"/>
              <a:t>(</a:t>
            </a:r>
            <a:r>
              <a:rPr lang="en-US" altLang="en-US" b="1" dirty="0" smtClean="0"/>
              <a:t>turbocharger has </a:t>
            </a:r>
            <a:r>
              <a:rPr lang="en-US" altLang="en-US" b="1" dirty="0"/>
              <a:t>excessively low output) occurs, </a:t>
            </a:r>
            <a:r>
              <a:rPr lang="en-US" altLang="en-US" b="1" dirty="0" smtClean="0"/>
              <a:t>perform a </a:t>
            </a:r>
            <a:r>
              <a:rPr lang="en-US" altLang="en-US" b="1" dirty="0"/>
              <a:t>thorough inspection to make certain that </a:t>
            </a:r>
            <a:r>
              <a:rPr lang="en-US" altLang="en-US" b="1" dirty="0" smtClean="0"/>
              <a:t>hose clamps </a:t>
            </a:r>
            <a:r>
              <a:rPr lang="en-US" altLang="en-US" b="1" dirty="0"/>
              <a:t>are properly torqued to factory specification</a:t>
            </a:r>
            <a:r>
              <a:rPr lang="en-US" altLang="en-US" b="1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1161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LEARNING OBJECTIVES </a:t>
            </a:r>
            <a:r>
              <a:rPr lang="en-US" dirty="0" smtClean="0"/>
              <a:t>(2 of 2)</a:t>
            </a:r>
            <a:endParaRPr lang="en-US" dirty="0"/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005A70"/>
                </a:solidFill>
              </a:rPr>
              <a:t>20.4</a:t>
            </a:r>
            <a:r>
              <a:rPr lang="en-US" dirty="0" smtClean="0"/>
              <a:t> </a:t>
            </a:r>
            <a:r>
              <a:rPr lang="en-US" dirty="0"/>
              <a:t>Discuss continuous vs. non-continuous monitors. </a:t>
            </a:r>
            <a:endParaRPr lang="en-US" dirty="0" smtClean="0"/>
          </a:p>
          <a:p>
            <a:pPr marL="0" indent="0">
              <a:buNone/>
            </a:pPr>
            <a:r>
              <a:rPr lang="en-US" b="1" dirty="0" smtClean="0">
                <a:solidFill>
                  <a:srgbClr val="005A70"/>
                </a:solidFill>
              </a:rPr>
              <a:t>20.5 </a:t>
            </a:r>
            <a:r>
              <a:rPr lang="en-US" dirty="0" smtClean="0"/>
              <a:t>Describe </a:t>
            </a:r>
            <a:r>
              <a:rPr lang="en-US" dirty="0"/>
              <a:t>the comprehensive component </a:t>
            </a:r>
            <a:r>
              <a:rPr lang="en-US" dirty="0" smtClean="0"/>
              <a:t>monitor (</a:t>
            </a:r>
            <a:r>
              <a:rPr lang="en-US" dirty="0"/>
              <a:t>CCM). </a:t>
            </a:r>
            <a:endParaRPr lang="en-US" dirty="0" smtClean="0"/>
          </a:p>
          <a:p>
            <a:pPr marL="0" indent="0">
              <a:buNone/>
            </a:pPr>
            <a:r>
              <a:rPr lang="en-US" b="1" dirty="0" smtClean="0">
                <a:solidFill>
                  <a:srgbClr val="005A70"/>
                </a:solidFill>
              </a:rPr>
              <a:t>20.6 </a:t>
            </a:r>
            <a:r>
              <a:rPr lang="en-US" dirty="0" smtClean="0"/>
              <a:t>Explain </a:t>
            </a:r>
            <a:r>
              <a:rPr lang="en-US" dirty="0"/>
              <a:t>enabling conditions</a:t>
            </a:r>
            <a:r>
              <a:rPr lang="en-US" dirty="0" smtClean="0"/>
              <a:t>.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89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NON-CONTINUOUS MONITOR (4 of 7)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4525963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Particulate Matter (PM) Filter Monitor </a:t>
            </a:r>
          </a:p>
          <a:p>
            <a:pPr lvl="1"/>
            <a:r>
              <a:rPr lang="en-US" dirty="0" smtClean="0"/>
              <a:t>Determining filter restrictions</a:t>
            </a:r>
            <a:r>
              <a:rPr lang="en-US" dirty="0"/>
              <a:t>, </a:t>
            </a:r>
            <a:r>
              <a:rPr lang="en-US" dirty="0" smtClean="0"/>
              <a:t>leaks</a:t>
            </a:r>
            <a:r>
              <a:rPr lang="en-US" dirty="0"/>
              <a:t>, </a:t>
            </a:r>
            <a:r>
              <a:rPr lang="en-US" dirty="0" smtClean="0"/>
              <a:t>substrate removal</a:t>
            </a:r>
          </a:p>
          <a:p>
            <a:pPr lvl="1"/>
            <a:r>
              <a:rPr lang="en-US" dirty="0" smtClean="0"/>
              <a:t>Tracking incomplete </a:t>
            </a:r>
            <a:r>
              <a:rPr lang="en-US" dirty="0"/>
              <a:t>regeneration </a:t>
            </a:r>
            <a:r>
              <a:rPr lang="en-US" dirty="0" smtClean="0"/>
              <a:t>events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08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20–6 </a:t>
            </a:r>
            <a:r>
              <a:rPr lang="en-US" dirty="0" smtClean="0"/>
              <a:t>failed </a:t>
            </a:r>
            <a:r>
              <a:rPr lang="en-US" dirty="0"/>
              <a:t>particulate filter that was so hot from</a:t>
            </a:r>
            <a:br>
              <a:rPr lang="en-US" dirty="0"/>
            </a:br>
            <a:r>
              <a:rPr lang="en-US" dirty="0"/>
              <a:t>being over-fueled it caused the substrate to melt.</a:t>
            </a:r>
          </a:p>
        </p:txBody>
      </p:sp>
      <p:pic>
        <p:nvPicPr>
          <p:cNvPr id="3" name="Picture 2" descr="A photo shows a damaged and unusable particulate filter that is circular in shape. The substrate filtering layer has melted, with irregular deformities formed across the surface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371600"/>
            <a:ext cx="6705600" cy="502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91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NON-CONTINUOUS MONITOR (5 of 7)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4525963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Exhaust Gas Recirculation (EGR) Monitor </a:t>
            </a:r>
          </a:p>
          <a:p>
            <a:pPr lvl="1"/>
            <a:r>
              <a:rPr lang="en-US" dirty="0" smtClean="0"/>
              <a:t>Determine </a:t>
            </a:r>
            <a:r>
              <a:rPr lang="en-US" dirty="0"/>
              <a:t>if </a:t>
            </a:r>
            <a:r>
              <a:rPr lang="en-US" dirty="0" smtClean="0"/>
              <a:t>flow through EGR </a:t>
            </a:r>
            <a:r>
              <a:rPr lang="en-US" dirty="0"/>
              <a:t>system is within </a:t>
            </a:r>
            <a:endParaRPr lang="en-US" dirty="0" smtClean="0"/>
          </a:p>
          <a:p>
            <a:pPr lvl="1"/>
            <a:r>
              <a:rPr lang="en-US" dirty="0" smtClean="0"/>
              <a:t>Designed </a:t>
            </a:r>
            <a:r>
              <a:rPr lang="en-US" dirty="0"/>
              <a:t>specification.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Exhaust Gas Recirculation (EGR) Cooler Monitor</a:t>
            </a:r>
          </a:p>
          <a:p>
            <a:pPr lvl="1"/>
            <a:r>
              <a:rPr lang="en-US" dirty="0" smtClean="0"/>
              <a:t>Lower temperatures </a:t>
            </a:r>
            <a:r>
              <a:rPr lang="en-US" dirty="0"/>
              <a:t>of </a:t>
            </a:r>
            <a:r>
              <a:rPr lang="en-US" dirty="0" smtClean="0"/>
              <a:t>exhaust gases</a:t>
            </a:r>
          </a:p>
          <a:p>
            <a:pPr lvl="1"/>
            <a:r>
              <a:rPr lang="en-US" dirty="0" smtClean="0"/>
              <a:t>Flowing </a:t>
            </a:r>
            <a:r>
              <a:rPr lang="en-US" dirty="0"/>
              <a:t>through </a:t>
            </a:r>
            <a:r>
              <a:rPr lang="en-US" dirty="0" smtClean="0"/>
              <a:t>intake manifold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63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FIGURE 20–7 A partially clogged EGR cooler. While they</a:t>
            </a:r>
            <a:br>
              <a:rPr lang="en-US" sz="2400" dirty="0"/>
            </a:br>
            <a:r>
              <a:rPr lang="en-US" sz="2400" dirty="0"/>
              <a:t>may be able to be cleaned, most are simply replaced because</a:t>
            </a:r>
            <a:br>
              <a:rPr lang="en-US" sz="2400" dirty="0"/>
            </a:br>
            <a:r>
              <a:rPr lang="en-US" sz="2400" dirty="0"/>
              <a:t>the time needed to clean them exceeds the cost of a new part.</a:t>
            </a:r>
          </a:p>
        </p:txBody>
      </p:sp>
      <p:pic>
        <p:nvPicPr>
          <p:cNvPr id="4" name="Picture 3" descr="A photo shows an EGR cooler whose circular inlet holes are partially clogged with black colored deposits of carbon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371600"/>
            <a:ext cx="6686298" cy="503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45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"/>
          <p:cNvSpPr>
            <a:spLocks noGrp="1" noChangeArrowheads="1"/>
          </p:cNvSpPr>
          <p:nvPr>
            <p:ph type="title"/>
          </p:nvPr>
        </p:nvSpPr>
        <p:spPr>
          <a:xfrm>
            <a:off x="304800" y="754879"/>
            <a:ext cx="8382000" cy="533400"/>
          </a:xfrm>
          <a:noFill/>
        </p:spPr>
        <p:txBody>
          <a:bodyPr/>
          <a:lstStyle/>
          <a:p>
            <a:r>
              <a:rPr lang="en-US" altLang="en-US" b="0" dirty="0">
                <a:latin typeface="Arial Black" panose="020B0A04020102020204" pitchFamily="34" charset="0"/>
              </a:rPr>
              <a:t>What Are the Monitors for Diesels?</a:t>
            </a:r>
            <a:endParaRPr lang="en-US" altLang="en-US" b="0" dirty="0" smtClean="0">
              <a:latin typeface="Arial Black" panose="020B0A04020102020204" pitchFamily="34" charset="0"/>
            </a:endParaRPr>
          </a:p>
        </p:txBody>
      </p:sp>
      <p:pic>
        <p:nvPicPr>
          <p:cNvPr id="21507" name="Picture 3" descr="FA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1600"/>
            <a:ext cx="88392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27454" y="2133600"/>
            <a:ext cx="8587946" cy="3886200"/>
          </a:xfrm>
          <a:noFill/>
        </p:spPr>
        <p:txBody>
          <a:bodyPr/>
          <a:lstStyle/>
          <a:p>
            <a:r>
              <a:rPr lang="en-US" altLang="en-US" sz="3200" dirty="0" smtClean="0"/>
              <a:t>Readiness </a:t>
            </a:r>
            <a:r>
              <a:rPr lang="en-US" altLang="en-US" sz="3200" dirty="0"/>
              <a:t>monitors were changed for the </a:t>
            </a:r>
            <a:r>
              <a:rPr lang="en-US" altLang="en-US" sz="3200" dirty="0" smtClean="0"/>
              <a:t>2010 model </a:t>
            </a:r>
            <a:r>
              <a:rPr lang="en-US" altLang="en-US" sz="3200" dirty="0"/>
              <a:t>year (MY) to reflect </a:t>
            </a:r>
            <a:r>
              <a:rPr lang="en-US" altLang="en-US" sz="3200" dirty="0" smtClean="0"/>
              <a:t>changes </a:t>
            </a:r>
            <a:r>
              <a:rPr lang="en-US" altLang="en-US" sz="3200" dirty="0"/>
              <a:t>that </a:t>
            </a:r>
            <a:r>
              <a:rPr lang="en-US" altLang="en-US" sz="3200" dirty="0" smtClean="0"/>
              <a:t>occurred with use </a:t>
            </a:r>
            <a:r>
              <a:rPr lang="en-US" altLang="en-US" sz="3200" dirty="0"/>
              <a:t>of high-pressure common rail-type </a:t>
            </a:r>
            <a:r>
              <a:rPr lang="en-US" altLang="en-US" sz="3200" dirty="0" smtClean="0"/>
              <a:t>diesel engines </a:t>
            </a:r>
            <a:r>
              <a:rPr lang="en-US" altLang="en-US" sz="3200" dirty="0"/>
              <a:t>and </a:t>
            </a:r>
            <a:r>
              <a:rPr lang="en-US" altLang="en-US" sz="3200" dirty="0" smtClean="0"/>
              <a:t>more </a:t>
            </a:r>
            <a:r>
              <a:rPr lang="en-US" altLang="en-US" sz="3200" dirty="0"/>
              <a:t>restrictive emissions standards</a:t>
            </a:r>
            <a:r>
              <a:rPr lang="en-US" altLang="en-US" sz="3200" dirty="0" smtClean="0"/>
              <a:t>. 11 </a:t>
            </a:r>
            <a:r>
              <a:rPr lang="en-US" altLang="en-US" sz="3200" dirty="0"/>
              <a:t>readiness monitor bits in </a:t>
            </a:r>
            <a:r>
              <a:rPr lang="en-US" altLang="en-US" sz="3200" dirty="0" smtClean="0"/>
              <a:t>diesel OBD </a:t>
            </a:r>
            <a:r>
              <a:rPr lang="en-US" altLang="en-US" sz="3200" dirty="0"/>
              <a:t>system, which is </a:t>
            </a:r>
            <a:r>
              <a:rPr lang="en-US" altLang="en-US" sz="3200" dirty="0" smtClean="0"/>
              <a:t>same # as </a:t>
            </a:r>
            <a:r>
              <a:rPr lang="en-US" altLang="en-US" sz="3200" dirty="0"/>
              <a:t>in </a:t>
            </a:r>
            <a:r>
              <a:rPr lang="en-US" altLang="en-US" sz="3200" dirty="0" smtClean="0"/>
              <a:t>gasoline OBD </a:t>
            </a:r>
            <a:r>
              <a:rPr lang="en-US" altLang="en-US" sz="3200" dirty="0"/>
              <a:t>system, </a:t>
            </a:r>
            <a:r>
              <a:rPr lang="en-US" altLang="en-US" sz="3200" dirty="0" smtClean="0"/>
              <a:t>only </a:t>
            </a:r>
            <a:r>
              <a:rPr lang="en-US" altLang="en-US" sz="3200" dirty="0"/>
              <a:t>9 are currently assigned </a:t>
            </a:r>
            <a:r>
              <a:rPr lang="en-US" altLang="en-US" sz="3200" dirty="0" smtClean="0"/>
              <a:t>for diesels</a:t>
            </a:r>
            <a:r>
              <a:rPr lang="en-US" altLang="en-US" sz="3200" dirty="0"/>
              <a:t>. 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SEE </a:t>
            </a:r>
            <a:r>
              <a:rPr lang="en-US" altLang="en-US" sz="3200" b="1" dirty="0">
                <a:solidFill>
                  <a:srgbClr val="0000FF"/>
                </a:solidFill>
              </a:rPr>
              <a:t>CHART 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20–2</a:t>
            </a:r>
          </a:p>
        </p:txBody>
      </p:sp>
    </p:spTree>
    <p:extLst>
      <p:ext uri="{BB962C8B-B14F-4D97-AF65-F5344CB8AC3E}">
        <p14:creationId xmlns:p14="http://schemas.microsoft.com/office/powerpoint/2010/main" val="41581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5372"/>
            <a:ext cx="8610600" cy="1097280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CHART 20-2 Diesel </a:t>
            </a:r>
            <a:r>
              <a:rPr lang="en-US" dirty="0"/>
              <a:t>OBD readiness </a:t>
            </a:r>
            <a:r>
              <a:rPr lang="en-US" dirty="0" smtClean="0"/>
              <a:t>monitors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09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NON-CONTINUOUS MONITOR (6 of 7)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4525963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Cooling System Monitor </a:t>
            </a:r>
          </a:p>
          <a:p>
            <a:pPr lvl="1"/>
            <a:r>
              <a:rPr lang="en-US" sz="2800" dirty="0" smtClean="0"/>
              <a:t>Checks operating </a:t>
            </a:r>
            <a:r>
              <a:rPr lang="en-US" sz="2800" dirty="0"/>
              <a:t>temperature</a:t>
            </a:r>
          </a:p>
          <a:p>
            <a:pPr lvl="1"/>
            <a:r>
              <a:rPr lang="en-US" sz="2800" dirty="0" smtClean="0"/>
              <a:t>During warm-up </a:t>
            </a:r>
            <a:r>
              <a:rPr lang="en-US" sz="2800" dirty="0"/>
              <a:t>cycle.</a:t>
            </a:r>
          </a:p>
        </p:txBody>
      </p:sp>
    </p:spTree>
    <p:extLst>
      <p:ext uri="{BB962C8B-B14F-4D97-AF65-F5344CB8AC3E}">
        <p14:creationId xmlns:p14="http://schemas.microsoft.com/office/powerpoint/2010/main" val="180961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NON-CONTINUOUS MONITOR (7 of 7)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97" y="1409447"/>
            <a:ext cx="5323703" cy="48768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b="1" dirty="0" smtClean="0">
                <a:solidFill>
                  <a:srgbClr val="0000FF"/>
                </a:solidFill>
              </a:rPr>
              <a:t>Crankcase Ventilation Monitor 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2007, </a:t>
            </a:r>
            <a:r>
              <a:rPr lang="en-US" dirty="0"/>
              <a:t>diesel-equipped vehicles </a:t>
            </a:r>
            <a:endParaRPr lang="en-US" dirty="0" smtClean="0"/>
          </a:p>
          <a:p>
            <a:pPr lvl="2">
              <a:spcBef>
                <a:spcPts val="0"/>
              </a:spcBef>
            </a:pPr>
            <a:r>
              <a:rPr lang="en-US" dirty="0" smtClean="0"/>
              <a:t>No longer allowed vent </a:t>
            </a:r>
            <a:r>
              <a:rPr lang="en-US" dirty="0"/>
              <a:t>unfiltered crankcase </a:t>
            </a:r>
            <a:r>
              <a:rPr lang="en-US" dirty="0" smtClean="0"/>
              <a:t>gases</a:t>
            </a:r>
          </a:p>
          <a:p>
            <a:pPr lvl="2">
              <a:spcBef>
                <a:spcPts val="0"/>
              </a:spcBef>
            </a:pPr>
            <a:r>
              <a:rPr lang="en-US" dirty="0" smtClean="0"/>
              <a:t>Diesel </a:t>
            </a:r>
            <a:r>
              <a:rPr lang="en-US" dirty="0"/>
              <a:t>engine makes very little intake </a:t>
            </a:r>
            <a:r>
              <a:rPr lang="en-US" dirty="0" smtClean="0"/>
              <a:t>manifold vacuum, PCV not possible</a:t>
            </a:r>
          </a:p>
          <a:p>
            <a:pPr lvl="2">
              <a:spcBef>
                <a:spcPts val="0"/>
              </a:spcBef>
            </a:pPr>
            <a:r>
              <a:rPr lang="en-US" dirty="0" smtClean="0"/>
              <a:t>Install &amp; monitor crankcase </a:t>
            </a:r>
            <a:r>
              <a:rPr lang="en-US" dirty="0"/>
              <a:t>ventilation </a:t>
            </a:r>
            <a:r>
              <a:rPr lang="en-US" dirty="0" smtClean="0"/>
              <a:t>system</a:t>
            </a:r>
          </a:p>
          <a:p>
            <a:pPr lvl="2">
              <a:spcBef>
                <a:spcPts val="0"/>
              </a:spcBef>
            </a:pPr>
            <a:r>
              <a:rPr lang="en-US" dirty="0" smtClean="0"/>
              <a:t>Captured Unburned </a:t>
            </a:r>
            <a:r>
              <a:rPr lang="en-US" dirty="0"/>
              <a:t>hydrocarbons </a:t>
            </a:r>
            <a:endParaRPr lang="en-US" dirty="0" smtClean="0"/>
          </a:p>
          <a:p>
            <a:pPr lvl="2">
              <a:spcBef>
                <a:spcPts val="0"/>
              </a:spcBef>
            </a:pPr>
            <a:r>
              <a:rPr lang="en-US" dirty="0" smtClean="0"/>
              <a:t>returned </a:t>
            </a:r>
            <a:r>
              <a:rPr lang="en-US" dirty="0"/>
              <a:t>them to </a:t>
            </a:r>
            <a:r>
              <a:rPr lang="en-US" dirty="0" smtClean="0"/>
              <a:t>engine to be </a:t>
            </a:r>
            <a:r>
              <a:rPr lang="en-US" dirty="0"/>
              <a:t>burned </a:t>
            </a:r>
            <a:endParaRPr lang="en-US" dirty="0" smtClean="0"/>
          </a:p>
          <a:p>
            <a:pPr lvl="2">
              <a:spcBef>
                <a:spcPts val="0"/>
              </a:spcBef>
            </a:pPr>
            <a:r>
              <a:rPr lang="en-US" dirty="0" smtClean="0"/>
              <a:t>Ensure system </a:t>
            </a:r>
            <a:r>
              <a:rPr lang="en-US" dirty="0"/>
              <a:t>flows </a:t>
            </a:r>
            <a:r>
              <a:rPr lang="en-US" dirty="0" smtClean="0"/>
              <a:t>&amp; NOT leaking </a:t>
            </a:r>
            <a:r>
              <a:rPr lang="en-US" dirty="0"/>
              <a:t>to </a:t>
            </a:r>
            <a:r>
              <a:rPr lang="en-US" dirty="0" smtClean="0"/>
              <a:t>ambient </a:t>
            </a:r>
            <a:r>
              <a:rPr lang="en-US" dirty="0"/>
              <a:t>air</a:t>
            </a:r>
          </a:p>
        </p:txBody>
      </p:sp>
      <p:pic>
        <p:nvPicPr>
          <p:cNvPr id="4" name="Picture 3" descr="Two photos show the removal of the top plastic cover of a Cummins 6.7-liter diesel engine, and the unscrewing of the crankcase breather filter from the cylinder head cover by a technician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2057400"/>
            <a:ext cx="3657891" cy="274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46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5372"/>
            <a:ext cx="8458200" cy="1097280"/>
          </a:xfrm>
        </p:spPr>
        <p:txBody>
          <a:bodyPr/>
          <a:lstStyle/>
          <a:p>
            <a:r>
              <a:rPr lang="en-US" sz="2400" dirty="0"/>
              <a:t>FIGURE 20–8 (a) To get access to </a:t>
            </a:r>
            <a:r>
              <a:rPr lang="en-US" sz="2400" dirty="0" smtClean="0"/>
              <a:t>crankcase </a:t>
            </a:r>
            <a:r>
              <a:rPr lang="en-US" sz="2400" dirty="0"/>
              <a:t>breather filter, </a:t>
            </a:r>
            <a:r>
              <a:rPr lang="en-US" sz="2400" dirty="0" smtClean="0"/>
              <a:t>top </a:t>
            </a:r>
            <a:r>
              <a:rPr lang="en-US" sz="2400" dirty="0"/>
              <a:t>plastic cover has to be removed from this Cummins </a:t>
            </a:r>
            <a:r>
              <a:rPr lang="en-US" sz="2400" dirty="0" smtClean="0"/>
              <a:t>6.7 liter </a:t>
            </a:r>
            <a:r>
              <a:rPr lang="en-US" sz="2400" dirty="0"/>
              <a:t>diesel engine. </a:t>
            </a:r>
          </a:p>
        </p:txBody>
      </p:sp>
      <p:pic>
        <p:nvPicPr>
          <p:cNvPr id="4" name="Picture 3" descr="Two photos show the removal of the top plastic cover of a Cummins 6.7-liter diesel engine, and the unscrewing of the crankcase breather filter from the cylinder head cover by a technician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195" y="1371600"/>
            <a:ext cx="6703609" cy="502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83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5372"/>
            <a:ext cx="8534400" cy="1097280"/>
          </a:xfrm>
        </p:spPr>
        <p:txBody>
          <a:bodyPr/>
          <a:lstStyle/>
          <a:p>
            <a:r>
              <a:rPr lang="en-US" sz="2400" dirty="0"/>
              <a:t>FIGURE </a:t>
            </a:r>
            <a:r>
              <a:rPr lang="en-US" sz="2400" dirty="0" smtClean="0"/>
              <a:t>20–8 </a:t>
            </a:r>
            <a:r>
              <a:rPr lang="en-US" sz="2400" dirty="0"/>
              <a:t>(b) </a:t>
            </a:r>
            <a:r>
              <a:rPr lang="en-US" sz="2400" dirty="0" smtClean="0"/>
              <a:t>crankcase </a:t>
            </a:r>
            <a:r>
              <a:rPr lang="en-US" sz="2400" dirty="0"/>
              <a:t>breather filter is attached to </a:t>
            </a:r>
            <a:r>
              <a:rPr lang="en-US" sz="2400" dirty="0" smtClean="0"/>
              <a:t>cylinder </a:t>
            </a:r>
            <a:r>
              <a:rPr lang="en-US" sz="2400" dirty="0"/>
              <a:t>head cover and can be replaced if needed </a:t>
            </a:r>
            <a:r>
              <a:rPr lang="en-US" sz="2400" dirty="0" smtClean="0"/>
              <a:t>based on reading </a:t>
            </a:r>
            <a:r>
              <a:rPr lang="en-US" sz="2400" dirty="0"/>
              <a:t>from the crankcase pressure sensor.</a:t>
            </a:r>
          </a:p>
        </p:txBody>
      </p:sp>
      <p:pic>
        <p:nvPicPr>
          <p:cNvPr id="4" name="Picture 3" descr="Two photos show the removal of the top plastic cover of a Cummins 6.7-liter diesel engine, and the unscrewing of the crankcase breather filter from the cylinder head cover by a technician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371599"/>
            <a:ext cx="6703609" cy="502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62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MAJOR SYSTEM MONITORS </a:t>
            </a:r>
            <a:r>
              <a:rPr lang="en-US" sz="3600" dirty="0" smtClean="0"/>
              <a:t>(1 of 4)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r>
              <a:rPr lang="en-US" sz="3600" b="1" dirty="0" smtClean="0">
                <a:solidFill>
                  <a:srgbClr val="0000FF"/>
                </a:solidFill>
              </a:rPr>
              <a:t>OBD II Self-Diagnostic Capability </a:t>
            </a:r>
          </a:p>
          <a:p>
            <a:pPr lvl="1"/>
            <a:r>
              <a:rPr lang="en-US" dirty="0" smtClean="0"/>
              <a:t>OBD-II </a:t>
            </a:r>
            <a:r>
              <a:rPr lang="en-US" dirty="0"/>
              <a:t>software for diesel vehicles continues to </a:t>
            </a:r>
            <a:r>
              <a:rPr lang="en-US" dirty="0" smtClean="0"/>
              <a:t>evolve</a:t>
            </a:r>
            <a:endParaRPr lang="en-US" dirty="0"/>
          </a:p>
          <a:p>
            <a:pPr lvl="1"/>
            <a:r>
              <a:rPr lang="en-US" dirty="0" smtClean="0"/>
              <a:t>Snapshot </a:t>
            </a:r>
            <a:r>
              <a:rPr lang="en-US" dirty="0"/>
              <a:t>of </a:t>
            </a:r>
            <a:r>
              <a:rPr lang="en-US" dirty="0" smtClean="0"/>
              <a:t>most commonly used systems</a:t>
            </a:r>
          </a:p>
          <a:p>
            <a:pPr lvl="1"/>
            <a:r>
              <a:rPr lang="en-US" dirty="0" smtClean="0"/>
              <a:t>Refer </a:t>
            </a:r>
            <a:r>
              <a:rPr lang="en-US" dirty="0"/>
              <a:t>to </a:t>
            </a:r>
            <a:r>
              <a:rPr lang="en-US" dirty="0" smtClean="0"/>
              <a:t>OEM service information for </a:t>
            </a:r>
            <a:r>
              <a:rPr lang="en-US" dirty="0"/>
              <a:t>specific </a:t>
            </a:r>
            <a:r>
              <a:rPr lang="en-US" dirty="0" smtClean="0"/>
              <a:t>details</a:t>
            </a:r>
          </a:p>
          <a:p>
            <a:pPr lvl="1"/>
            <a:r>
              <a:rPr lang="en-US" dirty="0" smtClean="0"/>
              <a:t>Understanding </a:t>
            </a:r>
            <a:r>
              <a:rPr lang="en-US" dirty="0"/>
              <a:t>of </a:t>
            </a:r>
            <a:r>
              <a:rPr lang="en-US" dirty="0" smtClean="0"/>
              <a:t>major monitor </a:t>
            </a:r>
            <a:r>
              <a:rPr lang="en-US" dirty="0"/>
              <a:t>operation </a:t>
            </a:r>
            <a:endParaRPr lang="en-US" dirty="0" smtClean="0"/>
          </a:p>
          <a:p>
            <a:pPr lvl="1"/>
            <a:r>
              <a:rPr lang="en-US" dirty="0" smtClean="0"/>
              <a:t>Helps </a:t>
            </a:r>
            <a:r>
              <a:rPr lang="en-US" dirty="0"/>
              <a:t>to quickly and accurately </a:t>
            </a:r>
            <a:r>
              <a:rPr lang="en-US" dirty="0" smtClean="0"/>
              <a:t>diagnose failures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73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Summary (1 of 4)</a:t>
            </a:r>
            <a:endParaRPr lang="en-US" sz="3600" dirty="0"/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839200" cy="4724400"/>
          </a:xfrm>
        </p:spPr>
        <p:txBody>
          <a:bodyPr/>
          <a:lstStyle/>
          <a:p>
            <a:r>
              <a:rPr lang="en-US" dirty="0"/>
              <a:t>The major systems monitors on current light-duty </a:t>
            </a:r>
            <a:r>
              <a:rPr lang="en-US" dirty="0" smtClean="0"/>
              <a:t>diesel vehicles </a:t>
            </a:r>
            <a:r>
              <a:rPr lang="en-US" dirty="0"/>
              <a:t>are divided into two categories, continuous </a:t>
            </a:r>
            <a:r>
              <a:rPr lang="en-US" dirty="0" smtClean="0"/>
              <a:t>and non-continuous</a:t>
            </a:r>
            <a:r>
              <a:rPr lang="en-US" dirty="0"/>
              <a:t>.</a:t>
            </a:r>
          </a:p>
          <a:p>
            <a:r>
              <a:rPr lang="en-US" dirty="0" smtClean="0"/>
              <a:t>A </a:t>
            </a:r>
            <a:r>
              <a:rPr lang="en-US" dirty="0"/>
              <a:t>comprehensive component monitor (CCM) is a </a:t>
            </a:r>
            <a:r>
              <a:rPr lang="en-US" dirty="0" smtClean="0"/>
              <a:t>continuous monitor </a:t>
            </a:r>
            <a:r>
              <a:rPr lang="en-US" dirty="0"/>
              <a:t>that monitors the inputs and outputs in </a:t>
            </a:r>
            <a:r>
              <a:rPr lang="en-US" dirty="0" smtClean="0"/>
              <a:t>the OBD-II </a:t>
            </a:r>
            <a:r>
              <a:rPr lang="en-US" dirty="0"/>
              <a:t>system.</a:t>
            </a:r>
          </a:p>
          <a:p>
            <a:r>
              <a:rPr lang="en-US" dirty="0" smtClean="0"/>
              <a:t>Many </a:t>
            </a:r>
            <a:r>
              <a:rPr lang="en-US" dirty="0"/>
              <a:t>PCM sensors and output devices are tested </a:t>
            </a:r>
            <a:r>
              <a:rPr lang="en-US" dirty="0" smtClean="0"/>
              <a:t>at key-on </a:t>
            </a:r>
            <a:r>
              <a:rPr lang="en-US" dirty="0"/>
              <a:t>or immediately after engine start-up. Some </a:t>
            </a:r>
            <a:r>
              <a:rPr lang="en-US" dirty="0" smtClean="0"/>
              <a:t>devices are </a:t>
            </a:r>
            <a:r>
              <a:rPr lang="en-US" dirty="0"/>
              <a:t>tested by the CCM only after the engine </a:t>
            </a:r>
            <a:r>
              <a:rPr lang="en-US" dirty="0" smtClean="0"/>
              <a:t>meets certain </a:t>
            </a:r>
            <a:r>
              <a:rPr lang="en-US" dirty="0"/>
              <a:t>engine conditions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40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Summary (2 of 4)</a:t>
            </a:r>
            <a:endParaRPr lang="en-US" sz="3600" dirty="0"/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8915400" cy="4724400"/>
          </a:xfrm>
        </p:spPr>
        <p:txBody>
          <a:bodyPr/>
          <a:lstStyle/>
          <a:p>
            <a:r>
              <a:rPr lang="en-US" dirty="0"/>
              <a:t>The misfire monitor is able to detect an imbalance in the engine when a cylinder fails to produce a combustion </a:t>
            </a:r>
            <a:r>
              <a:rPr lang="en-US" dirty="0" smtClean="0"/>
              <a:t>pressure similar </a:t>
            </a:r>
            <a:r>
              <a:rPr lang="en-US" dirty="0"/>
              <a:t>to other cylinders and the </a:t>
            </a:r>
            <a:r>
              <a:rPr lang="en-US" dirty="0" smtClean="0"/>
              <a:t>pre-programmed data </a:t>
            </a:r>
            <a:r>
              <a:rPr lang="en-US" dirty="0"/>
              <a:t>in the PCM</a:t>
            </a:r>
            <a:r>
              <a:rPr lang="en-US" dirty="0" smtClean="0"/>
              <a:t>.</a:t>
            </a:r>
          </a:p>
          <a:p>
            <a:r>
              <a:rPr lang="en-US" dirty="0"/>
              <a:t>The exhaust gas sensor monitor is designed to </a:t>
            </a:r>
            <a:r>
              <a:rPr lang="en-US" dirty="0" smtClean="0"/>
              <a:t>determine if </a:t>
            </a:r>
            <a:r>
              <a:rPr lang="en-US" dirty="0"/>
              <a:t>the NOx sensors and/or O2 sensors are </a:t>
            </a:r>
            <a:r>
              <a:rPr lang="en-US" dirty="0" smtClean="0"/>
              <a:t>functioning properly.</a:t>
            </a:r>
          </a:p>
          <a:p>
            <a:r>
              <a:rPr lang="en-US" dirty="0" smtClean="0"/>
              <a:t>The </a:t>
            </a:r>
            <a:r>
              <a:rPr lang="en-US" dirty="0"/>
              <a:t>PCM uses </a:t>
            </a:r>
            <a:r>
              <a:rPr lang="en-US" dirty="0" smtClean="0"/>
              <a:t>fuel </a:t>
            </a:r>
            <a:r>
              <a:rPr lang="en-US" dirty="0"/>
              <a:t>pressure monitor to </a:t>
            </a:r>
            <a:r>
              <a:rPr lang="en-US" dirty="0" smtClean="0"/>
              <a:t>continuously monitor </a:t>
            </a:r>
            <a:r>
              <a:rPr lang="en-US" dirty="0"/>
              <a:t>the fuel system data and compares it to what </a:t>
            </a:r>
            <a:r>
              <a:rPr lang="en-US" dirty="0" smtClean="0"/>
              <a:t>is expected </a:t>
            </a:r>
            <a:r>
              <a:rPr lang="en-US" dirty="0"/>
              <a:t>based </a:t>
            </a:r>
            <a:r>
              <a:rPr lang="en-US" dirty="0" smtClean="0"/>
              <a:t>on programming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85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Summary (3 of 4)</a:t>
            </a:r>
            <a:endParaRPr lang="en-US" sz="3600" dirty="0"/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8991600" cy="4525963"/>
          </a:xfrm>
        </p:spPr>
        <p:txBody>
          <a:bodyPr/>
          <a:lstStyle/>
          <a:p>
            <a:r>
              <a:rPr lang="en-US" dirty="0"/>
              <a:t>The misfire monitor is able to detect an imbalance in the engine when a cylinder fails to produce a combustion </a:t>
            </a:r>
            <a:r>
              <a:rPr lang="en-US" dirty="0" smtClean="0"/>
              <a:t>pressure similar </a:t>
            </a:r>
            <a:r>
              <a:rPr lang="en-US" dirty="0"/>
              <a:t>to other cylinders and </a:t>
            </a:r>
            <a:r>
              <a:rPr lang="en-US" dirty="0" smtClean="0"/>
              <a:t>pre-programmed data </a:t>
            </a:r>
            <a:r>
              <a:rPr lang="en-US" dirty="0"/>
              <a:t>in the PCM</a:t>
            </a:r>
            <a:r>
              <a:rPr lang="en-US" dirty="0" smtClean="0"/>
              <a:t>.</a:t>
            </a:r>
          </a:p>
          <a:p>
            <a:r>
              <a:rPr lang="en-US" dirty="0"/>
              <a:t>The exhaust gas recirculation (EGR) monitor is </a:t>
            </a:r>
            <a:r>
              <a:rPr lang="en-US" dirty="0" smtClean="0"/>
              <a:t>designed to </a:t>
            </a:r>
            <a:r>
              <a:rPr lang="en-US" dirty="0"/>
              <a:t>determine if the flow through the EGR system is </a:t>
            </a:r>
            <a:r>
              <a:rPr lang="en-US" dirty="0" smtClean="0"/>
              <a:t>within designed </a:t>
            </a:r>
            <a:r>
              <a:rPr lang="en-US" dirty="0"/>
              <a:t>specification.</a:t>
            </a:r>
          </a:p>
          <a:p>
            <a:r>
              <a:rPr lang="en-US" dirty="0" smtClean="0"/>
              <a:t>The </a:t>
            </a:r>
            <a:r>
              <a:rPr lang="en-US" dirty="0"/>
              <a:t>exhaust gas recirculation (EGR) cooler monitor </a:t>
            </a:r>
            <a:r>
              <a:rPr lang="en-US" dirty="0" smtClean="0"/>
              <a:t>is designed to </a:t>
            </a:r>
            <a:r>
              <a:rPr lang="en-US" dirty="0"/>
              <a:t>lower the temperatures of the exhaust </a:t>
            </a:r>
            <a:r>
              <a:rPr lang="en-US" dirty="0" smtClean="0"/>
              <a:t>gases that </a:t>
            </a:r>
            <a:r>
              <a:rPr lang="en-US" dirty="0"/>
              <a:t>are flowing through the intake manifold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12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Summary (4 of 4)</a:t>
            </a:r>
            <a:endParaRPr lang="en-US" sz="3600" dirty="0"/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8991600" cy="4525963"/>
          </a:xfrm>
        </p:spPr>
        <p:txBody>
          <a:bodyPr/>
          <a:lstStyle/>
          <a:p>
            <a:r>
              <a:rPr lang="en-US" dirty="0"/>
              <a:t>The cooling system monitor checks the operating temperature of the engine during the warm-up cycle.</a:t>
            </a:r>
          </a:p>
          <a:p>
            <a:r>
              <a:rPr lang="en-US" dirty="0" smtClean="0"/>
              <a:t>The </a:t>
            </a:r>
            <a:r>
              <a:rPr lang="en-US" dirty="0"/>
              <a:t>particulate matter (PM) filter monitor is responsible </a:t>
            </a:r>
            <a:r>
              <a:rPr lang="en-US" dirty="0" smtClean="0"/>
              <a:t>for determining </a:t>
            </a:r>
            <a:r>
              <a:rPr lang="en-US" dirty="0"/>
              <a:t>filter restrictions, filter leaks, filter </a:t>
            </a:r>
            <a:r>
              <a:rPr lang="en-US" dirty="0" smtClean="0"/>
              <a:t>substrate removal</a:t>
            </a:r>
            <a:r>
              <a:rPr lang="en-US" dirty="0"/>
              <a:t>, and tracking incomplete regeneration events.</a:t>
            </a:r>
          </a:p>
          <a:p>
            <a:r>
              <a:rPr lang="en-US" dirty="0" smtClean="0"/>
              <a:t>The </a:t>
            </a:r>
            <a:r>
              <a:rPr lang="en-US" dirty="0"/>
              <a:t>purpose of the crankcase ventilation monitor </a:t>
            </a:r>
            <a:r>
              <a:rPr lang="en-US" dirty="0" smtClean="0"/>
              <a:t>is to </a:t>
            </a:r>
            <a:r>
              <a:rPr lang="en-US" dirty="0"/>
              <a:t>ensure the system flows and is not leaking to </a:t>
            </a:r>
            <a:r>
              <a:rPr lang="en-US" dirty="0" smtClean="0"/>
              <a:t>the ambient air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353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MAJOR SYSTEM </a:t>
            </a:r>
            <a:r>
              <a:rPr lang="en-US" sz="3600" dirty="0" smtClean="0"/>
              <a:t>MONITORS (2 of 4)</a:t>
            </a:r>
            <a:endParaRPr lang="en-US" sz="3600" dirty="0"/>
          </a:p>
        </p:txBody>
      </p:sp>
      <p:sp>
        <p:nvSpPr>
          <p:cNvPr id="2764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1371600"/>
            <a:ext cx="8991600" cy="5105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3600" dirty="0" smtClean="0">
                <a:solidFill>
                  <a:srgbClr val="0000FF"/>
                </a:solidFill>
                <a:latin typeface="Arial Black" pitchFamily="34" charset="0"/>
              </a:rPr>
              <a:t>2 Types of Monitors:</a:t>
            </a:r>
          </a:p>
          <a:p>
            <a:pPr lvl="2">
              <a:lnSpc>
                <a:spcPct val="90000"/>
              </a:lnSpc>
            </a:pPr>
            <a:r>
              <a:rPr lang="en-US" altLang="en-US" sz="3600" dirty="0" smtClean="0">
                <a:solidFill>
                  <a:srgbClr val="0000FF"/>
                </a:solidFill>
                <a:latin typeface="Arial Black" pitchFamily="34" charset="0"/>
              </a:rPr>
              <a:t>Continuous</a:t>
            </a:r>
            <a:r>
              <a:rPr lang="en-US" altLang="en-US" sz="3600" dirty="0" smtClean="0">
                <a:solidFill>
                  <a:srgbClr val="00FF00"/>
                </a:solidFill>
                <a:latin typeface="Arial Black" pitchFamily="34" charset="0"/>
              </a:rPr>
              <a:t>   </a:t>
            </a:r>
          </a:p>
          <a:p>
            <a:pPr lvl="3">
              <a:lnSpc>
                <a:spcPct val="90000"/>
              </a:lnSpc>
            </a:pPr>
            <a:r>
              <a:rPr lang="en-US" altLang="en-US" sz="2800" b="1" dirty="0" smtClean="0">
                <a:latin typeface="+mj-lt"/>
              </a:rPr>
              <a:t>Conditions Met Monitors Run</a:t>
            </a:r>
          </a:p>
          <a:p>
            <a:pPr lvl="3">
              <a:lnSpc>
                <a:spcPct val="90000"/>
              </a:lnSpc>
            </a:pPr>
            <a:r>
              <a:rPr lang="en-US" altLang="en-US" sz="2800" b="1" dirty="0" smtClean="0">
                <a:latin typeface="+mj-lt"/>
              </a:rPr>
              <a:t>For Remainder Of Drive Cycle</a:t>
            </a:r>
          </a:p>
          <a:p>
            <a:pPr lvl="4">
              <a:lnSpc>
                <a:spcPct val="90000"/>
              </a:lnSpc>
            </a:pPr>
            <a:r>
              <a:rPr lang="en-US" altLang="en-US" sz="2400" b="1" dirty="0" smtClean="0">
                <a:solidFill>
                  <a:srgbClr val="FF0000"/>
                </a:solidFill>
                <a:latin typeface="+mj-lt"/>
              </a:rPr>
              <a:t>Comprehensive Component Monitor</a:t>
            </a:r>
          </a:p>
          <a:p>
            <a:pPr lvl="4">
              <a:lnSpc>
                <a:spcPct val="90000"/>
              </a:lnSpc>
            </a:pPr>
            <a:r>
              <a:rPr lang="en-US" altLang="en-US" sz="2400" b="1" dirty="0" smtClean="0">
                <a:solidFill>
                  <a:srgbClr val="FF0000"/>
                </a:solidFill>
                <a:latin typeface="+mj-lt"/>
              </a:rPr>
              <a:t>Misfire Monitor A: 200 RPM, B: 1000</a:t>
            </a:r>
          </a:p>
          <a:p>
            <a:pPr lvl="4">
              <a:lnSpc>
                <a:spcPct val="90000"/>
              </a:lnSpc>
            </a:pPr>
            <a:r>
              <a:rPr lang="en-US" altLang="en-US" sz="2400" b="1" dirty="0" smtClean="0">
                <a:solidFill>
                  <a:srgbClr val="FF0000"/>
                </a:solidFill>
                <a:latin typeface="+mj-lt"/>
              </a:rPr>
              <a:t>Fuel Trim Monitor</a:t>
            </a:r>
          </a:p>
          <a:p>
            <a:pPr lvl="2">
              <a:lnSpc>
                <a:spcPct val="90000"/>
              </a:lnSpc>
            </a:pPr>
            <a:r>
              <a:rPr lang="en-US" altLang="en-US" sz="3200" dirty="0" smtClean="0">
                <a:solidFill>
                  <a:srgbClr val="0000FF"/>
                </a:solidFill>
                <a:latin typeface="Arial Black" pitchFamily="34" charset="0"/>
              </a:rPr>
              <a:t>Non-Continuous</a:t>
            </a:r>
          </a:p>
          <a:p>
            <a:pPr lvl="3">
              <a:lnSpc>
                <a:spcPct val="90000"/>
              </a:lnSpc>
            </a:pPr>
            <a:r>
              <a:rPr lang="en-US" altLang="en-US" sz="2400" b="1" dirty="0" smtClean="0">
                <a:latin typeface="+mj-lt"/>
              </a:rPr>
              <a:t>Run Once Per Drive Cycle</a:t>
            </a:r>
          </a:p>
          <a:p>
            <a:pPr lvl="3">
              <a:lnSpc>
                <a:spcPct val="90000"/>
              </a:lnSpc>
            </a:pPr>
            <a:r>
              <a:rPr lang="en-US" altLang="en-US" sz="2400" b="1" dirty="0" smtClean="0">
                <a:latin typeface="+mj-lt"/>
              </a:rPr>
              <a:t>Not Run Again Until Conditions Met</a:t>
            </a:r>
          </a:p>
        </p:txBody>
      </p:sp>
    </p:spTree>
    <p:extLst>
      <p:ext uri="{BB962C8B-B14F-4D97-AF65-F5344CB8AC3E}">
        <p14:creationId xmlns:p14="http://schemas.microsoft.com/office/powerpoint/2010/main" val="382519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5372"/>
            <a:ext cx="8686800" cy="1097280"/>
          </a:xfrm>
        </p:spPr>
        <p:txBody>
          <a:bodyPr/>
          <a:lstStyle/>
          <a:p>
            <a:r>
              <a:rPr lang="en-US" dirty="0" smtClean="0"/>
              <a:t>FIGURE 20–1 Snap-On </a:t>
            </a:r>
            <a:r>
              <a:rPr lang="en-US" dirty="0"/>
              <a:t>S</a:t>
            </a:r>
            <a:r>
              <a:rPr lang="en-US" dirty="0" smtClean="0"/>
              <a:t>olus scan tool screen capture of the menu to check for the monitor data. All factory scan tools and </a:t>
            </a:r>
            <a:r>
              <a:rPr lang="en-US" sz="2400" i="1" dirty="0" smtClean="0">
                <a:solidFill>
                  <a:srgbClr val="FFFF00"/>
                </a:solidFill>
              </a:rPr>
              <a:t>enhanced aftermarket scan tools</a:t>
            </a:r>
            <a:r>
              <a:rPr lang="en-US" dirty="0" smtClean="0"/>
              <a:t> can be used to check diesel OBD-II monitors.</a:t>
            </a:r>
            <a:endParaRPr lang="en-US" dirty="0"/>
          </a:p>
        </p:txBody>
      </p:sp>
      <p:pic>
        <p:nvPicPr>
          <p:cNvPr id="3" name="Picture 2" descr="A screenshot shows the menu of a Snap-on Solus scan tool for a Ford F-series 6.7-liter V8 power stroke diesel vehicle, with the “Fault / Monitor Data” option selec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371600"/>
            <a:ext cx="8393311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07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MAJOR SYSTEM </a:t>
            </a:r>
            <a:r>
              <a:rPr lang="en-US" sz="3600" dirty="0" smtClean="0"/>
              <a:t>MONITORS (3 of 4)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b="1" dirty="0">
                <a:solidFill>
                  <a:srgbClr val="0000FF"/>
                </a:solidFill>
              </a:rPr>
              <a:t>3 Different Continuous Monitors</a:t>
            </a:r>
          </a:p>
          <a:p>
            <a:pPr lvl="1"/>
            <a:r>
              <a:rPr lang="en-US" dirty="0"/>
              <a:t>When required conditions occur</a:t>
            </a:r>
          </a:p>
          <a:p>
            <a:pPr lvl="1"/>
            <a:r>
              <a:rPr lang="en-US" dirty="0"/>
              <a:t>Continuous monitors run</a:t>
            </a:r>
          </a:p>
          <a:p>
            <a:pPr lvl="1"/>
            <a:r>
              <a:rPr lang="en-US" dirty="0"/>
              <a:t>Monitors run for remainder drive cycle</a:t>
            </a:r>
          </a:p>
          <a:p>
            <a:endParaRPr lang="en-US" dirty="0"/>
          </a:p>
        </p:txBody>
      </p:sp>
      <p:pic>
        <p:nvPicPr>
          <p:cNvPr id="2" name="Picture 1" descr="A screenshot shows the menu of a Snap-on Solus scan tool for a Ford F-series 6.7-liter V8 power stroke diesel vehicle, with the “Fault / Monitor Data” option selec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3454761"/>
            <a:ext cx="4880211" cy="292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24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MAJOR SYSTEM </a:t>
            </a:r>
            <a:r>
              <a:rPr lang="en-US" sz="3600" dirty="0" smtClean="0"/>
              <a:t>MONITORS (4 of 4)</a:t>
            </a:r>
            <a:endParaRPr lang="en-US" sz="3600" dirty="0"/>
          </a:p>
        </p:txBody>
      </p:sp>
      <p:sp>
        <p:nvSpPr>
          <p:cNvPr id="32769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3600" b="1" dirty="0" smtClean="0">
                <a:solidFill>
                  <a:srgbClr val="0000FF"/>
                </a:solidFill>
                <a:latin typeface="+mj-lt"/>
              </a:rPr>
              <a:t>Non-Continuous Monitors:</a:t>
            </a:r>
          </a:p>
          <a:p>
            <a:pPr lvl="1"/>
            <a:r>
              <a:rPr lang="en-US" altLang="en-US" sz="2800" dirty="0" smtClean="0"/>
              <a:t>Run at most once per vehicle drive cycle</a:t>
            </a:r>
          </a:p>
          <a:p>
            <a:pPr lvl="1"/>
            <a:r>
              <a:rPr lang="en-US" altLang="en-US" sz="2800" dirty="0" smtClean="0"/>
              <a:t>Once monitor has run to completion, </a:t>
            </a:r>
          </a:p>
          <a:p>
            <a:pPr lvl="1"/>
            <a:r>
              <a:rPr lang="en-US" altLang="en-US" sz="2800" dirty="0" smtClean="0"/>
              <a:t>Readiness status on scan tool </a:t>
            </a:r>
          </a:p>
          <a:p>
            <a:pPr lvl="1"/>
            <a:r>
              <a:rPr lang="en-US" altLang="en-US" sz="2800" dirty="0" smtClean="0"/>
              <a:t>Shows “complete” or “done”</a:t>
            </a:r>
          </a:p>
          <a:p>
            <a:pPr lvl="1"/>
            <a:r>
              <a:rPr lang="en-US" altLang="en-US" sz="2800" dirty="0" smtClean="0"/>
              <a:t>Monitors that have not run to completion </a:t>
            </a:r>
          </a:p>
          <a:p>
            <a:pPr lvl="1"/>
            <a:r>
              <a:rPr lang="en-US" altLang="en-US" sz="2800" dirty="0" smtClean="0"/>
              <a:t>Show on SCAN TOOL as “incomplete”</a:t>
            </a:r>
          </a:p>
          <a:p>
            <a:pPr lvl="1"/>
            <a:endParaRPr lang="en-US" altLang="en-US" sz="2800" dirty="0" smtClean="0"/>
          </a:p>
          <a:p>
            <a:endParaRPr lang="en-US" alt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378819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215372"/>
            <a:ext cx="8839200" cy="1097280"/>
          </a:xfrm>
        </p:spPr>
        <p:txBody>
          <a:bodyPr/>
          <a:lstStyle/>
          <a:p>
            <a:r>
              <a:rPr lang="en-US" sz="3600" dirty="0" smtClean="0"/>
              <a:t>COMPREHENSIVE COMPONENT MONITOR (CCM) (1 of 4)</a:t>
            </a:r>
            <a:endParaRPr lang="en-US" sz="3600" dirty="0"/>
          </a:p>
        </p:txBody>
      </p:sp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447800"/>
            <a:ext cx="8839200" cy="4525963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CCM:</a:t>
            </a:r>
            <a:r>
              <a:rPr lang="en-US" sz="3200" dirty="0" smtClean="0"/>
              <a:t> 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Continuous Monitor That Monitors </a:t>
            </a:r>
          </a:p>
          <a:p>
            <a:pPr lvl="1"/>
            <a:r>
              <a:rPr lang="en-US" altLang="en-US" b="1" dirty="0" smtClean="0">
                <a:solidFill>
                  <a:srgbClr val="0000FF"/>
                </a:solidFill>
              </a:rPr>
              <a:t>Inputs &amp; Outputs In OBD-II System</a:t>
            </a:r>
          </a:p>
          <a:p>
            <a:pPr lvl="1"/>
            <a:r>
              <a:rPr lang="en-US" altLang="en-US" dirty="0" smtClean="0"/>
              <a:t>OBD II requires inputs from powertrain components to PCM </a:t>
            </a:r>
          </a:p>
          <a:p>
            <a:pPr lvl="1"/>
            <a:r>
              <a:rPr lang="en-US" altLang="en-US" dirty="0" smtClean="0"/>
              <a:t>Be tested for </a:t>
            </a:r>
            <a:r>
              <a:rPr lang="en-US" altLang="en-US" b="1" dirty="0" smtClean="0"/>
              <a:t>rationality, </a:t>
            </a:r>
            <a:r>
              <a:rPr lang="en-US" altLang="en-US" dirty="0" smtClean="0"/>
              <a:t>and that outputs to powertrain </a:t>
            </a:r>
          </a:p>
          <a:p>
            <a:pPr lvl="1"/>
            <a:r>
              <a:rPr lang="en-US" altLang="en-US" dirty="0" smtClean="0"/>
              <a:t>Components from PCM be tested for </a:t>
            </a:r>
            <a:r>
              <a:rPr lang="en-US" altLang="en-US" b="1" dirty="0" smtClean="0"/>
              <a:t>functionality. </a:t>
            </a:r>
          </a:p>
          <a:p>
            <a:pPr lvl="1"/>
            <a:r>
              <a:rPr lang="en-US" altLang="en-US" dirty="0" smtClean="0"/>
              <a:t>Inputs and outputs are to be checked </a:t>
            </a:r>
            <a:r>
              <a:rPr lang="en-US" altLang="en-US" i="1" dirty="0" smtClean="0"/>
              <a:t>electrically</a:t>
            </a:r>
            <a:r>
              <a:rPr lang="en-US" altLang="en-US" dirty="0" smtClean="0"/>
              <a:t>. </a:t>
            </a:r>
          </a:p>
          <a:p>
            <a:pPr lvl="1"/>
            <a:r>
              <a:rPr lang="en-US" altLang="en-US" dirty="0" smtClean="0"/>
              <a:t>Rationality checks refer to PCM </a:t>
            </a:r>
          </a:p>
          <a:p>
            <a:pPr lvl="1"/>
            <a:r>
              <a:rPr lang="en-US" altLang="en-US" dirty="0" smtClean="0"/>
              <a:t>Comparison of input value to values.</a:t>
            </a:r>
          </a:p>
        </p:txBody>
      </p:sp>
    </p:spTree>
    <p:extLst>
      <p:ext uri="{BB962C8B-B14F-4D97-AF65-F5344CB8AC3E}">
        <p14:creationId xmlns:p14="http://schemas.microsoft.com/office/powerpoint/2010/main" val="16854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508 Lecture">
  <a:themeElements>
    <a:clrScheme name="Custom 4">
      <a:dk1>
        <a:srgbClr val="003057"/>
      </a:dk1>
      <a:lt1>
        <a:sysClr val="window" lastClr="FFFFFF"/>
      </a:lt1>
      <a:dk2>
        <a:srgbClr val="000000"/>
      </a:dk2>
      <a:lt2>
        <a:srgbClr val="EEEEEE"/>
      </a:lt2>
      <a:accent1>
        <a:srgbClr val="3C1581"/>
      </a:accent1>
      <a:accent2>
        <a:srgbClr val="1A6C7C"/>
      </a:accent2>
      <a:accent3>
        <a:srgbClr val="CC730D"/>
      </a:accent3>
      <a:accent4>
        <a:srgbClr val="B2AA00"/>
      </a:accent4>
      <a:accent5>
        <a:srgbClr val="1B9332"/>
      </a:accent5>
      <a:accent6>
        <a:srgbClr val="7F7F7F"/>
      </a:accent6>
      <a:hlink>
        <a:srgbClr val="3C1581"/>
      </a:hlink>
      <a:folHlink>
        <a:srgbClr val="7F7F7F"/>
      </a:folHlink>
    </a:clrScheme>
    <a:fontScheme name="Office Classic 2">
      <a:majorFont>
        <a:latin typeface="Arial"/>
        <a:ea typeface=""/>
        <a:cs typeface=""/>
        <a:font script="Jpan" typeface="Arial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Arial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2000"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Pearson 508">
      <a:dk1>
        <a:sysClr val="windowText" lastClr="000000"/>
      </a:dk1>
      <a:lt1>
        <a:sysClr val="window" lastClr="FFFFFF"/>
      </a:lt1>
      <a:dk2>
        <a:srgbClr val="000000"/>
      </a:dk2>
      <a:lt2>
        <a:srgbClr val="EEEEEE"/>
      </a:lt2>
      <a:accent1>
        <a:srgbClr val="3C1581"/>
      </a:accent1>
      <a:accent2>
        <a:srgbClr val="1A6C7C"/>
      </a:accent2>
      <a:accent3>
        <a:srgbClr val="CC730D"/>
      </a:accent3>
      <a:accent4>
        <a:srgbClr val="B2AA00"/>
      </a:accent4>
      <a:accent5>
        <a:srgbClr val="1B9332"/>
      </a:accent5>
      <a:accent6>
        <a:srgbClr val="7F7F7F"/>
      </a:accent6>
      <a:hlink>
        <a:srgbClr val="3C1581"/>
      </a:hlink>
      <a:folHlink>
        <a:srgbClr val="7F7F7F"/>
      </a:folHlink>
    </a:clrScheme>
    <a:fontScheme name="Office Classic 2">
      <a:majorFont>
        <a:latin typeface="Arial"/>
        <a:ea typeface=""/>
        <a:cs typeface=""/>
        <a:font script="Jpan" typeface="Arial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Arial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Pearson 508">
      <a:dk1>
        <a:sysClr val="windowText" lastClr="000000"/>
      </a:dk1>
      <a:lt1>
        <a:sysClr val="window" lastClr="FFFFFF"/>
      </a:lt1>
      <a:dk2>
        <a:srgbClr val="000000"/>
      </a:dk2>
      <a:lt2>
        <a:srgbClr val="EEEEEE"/>
      </a:lt2>
      <a:accent1>
        <a:srgbClr val="3C1581"/>
      </a:accent1>
      <a:accent2>
        <a:srgbClr val="1A6C7C"/>
      </a:accent2>
      <a:accent3>
        <a:srgbClr val="CC730D"/>
      </a:accent3>
      <a:accent4>
        <a:srgbClr val="B2AA00"/>
      </a:accent4>
      <a:accent5>
        <a:srgbClr val="1B9332"/>
      </a:accent5>
      <a:accent6>
        <a:srgbClr val="7F7F7F"/>
      </a:accent6>
      <a:hlink>
        <a:srgbClr val="3C1581"/>
      </a:hlink>
      <a:folHlink>
        <a:srgbClr val="7F7F7F"/>
      </a:folHlink>
    </a:clrScheme>
    <a:fontScheme name="Office Classic 2">
      <a:majorFont>
        <a:latin typeface="Arial"/>
        <a:ea typeface=""/>
        <a:cs typeface=""/>
        <a:font script="Jpan" typeface="Arial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Arial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5416</TotalTime>
  <Words>1878</Words>
  <Application>Microsoft Office PowerPoint</Application>
  <PresentationFormat>On-screen Show (4:3)</PresentationFormat>
  <Paragraphs>222</Paragraphs>
  <Slides>43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508 Lecture</vt:lpstr>
      <vt:lpstr>Light Vehicle Diesel Engines</vt:lpstr>
      <vt:lpstr>LEARNING OBJECTIVES (1 of 2)</vt:lpstr>
      <vt:lpstr>LEARNING OBJECTIVES (2 of 2)</vt:lpstr>
      <vt:lpstr>MAJOR SYSTEM MONITORS (1 of 4)</vt:lpstr>
      <vt:lpstr>MAJOR SYSTEM MONITORS (2 of 4)</vt:lpstr>
      <vt:lpstr>FIGURE 20–1 Snap-On Solus scan tool screen capture of the menu to check for the monitor data. All factory scan tools and enhanced aftermarket scan tools can be used to check diesel OBD-II monitors.</vt:lpstr>
      <vt:lpstr>MAJOR SYSTEM MONITORS (3 of 4)</vt:lpstr>
      <vt:lpstr>MAJOR SYSTEM MONITORS (4 of 4)</vt:lpstr>
      <vt:lpstr>COMPREHENSIVE COMPONENT MONITOR (CCM) (1 of 4)</vt:lpstr>
      <vt:lpstr>COMPREHENSIVE COMPONENT MONITOR (CCM) (2 of 4)</vt:lpstr>
      <vt:lpstr>COMPREHENSIVE COMPONENT MONITOR (CCM) (3 of 4)</vt:lpstr>
      <vt:lpstr>COMPREHENSIVE COMPONENT MONITOR (CCM) (4 of 4)</vt:lpstr>
      <vt:lpstr>ENABLING CRITERIA (1 of 2)</vt:lpstr>
      <vt:lpstr>ENABLING CRITERIA (2 of 2)</vt:lpstr>
      <vt:lpstr>MISFIRE MONITOR (1 of 3)</vt:lpstr>
      <vt:lpstr>MISFIRE MONITOR (2 of 3)</vt:lpstr>
      <vt:lpstr>FIGURE 20–2 misfire monitor is enabled on Duramax diesel as seen on Tech 2 scan tool. PCM set P0300, meaning random misfire code because it was not able to detect which of eight cylinders was cause of misfire.</vt:lpstr>
      <vt:lpstr>MISFIRE MONITOR (3 of 3)</vt:lpstr>
      <vt:lpstr>CHART 20-1 Summary showing details of how PCM handles each of mentioned monitors and what it takes to turn off MIL. </vt:lpstr>
      <vt:lpstr>FUEL SYSTEM MONITOR (1 of 3)</vt:lpstr>
      <vt:lpstr>FUEL SYSTEM MONITOR (2 of 3)</vt:lpstr>
      <vt:lpstr>FUEL SYSTEM MONITOR (3 of 3)</vt:lpstr>
      <vt:lpstr>NON-CONTINUOUS MONITOR (1 of 7)</vt:lpstr>
      <vt:lpstr>FIGURE 20–3 Diesel oxidation catalyst with a temperature sensor on 6.7 liter Power Stroke diesel engine used in F-250 pickup truck.</vt:lpstr>
      <vt:lpstr>NON-CONTINUOUS MONITOR (2 of 7)</vt:lpstr>
      <vt:lpstr>FIGURE 20–4 NOx absorber catalyst used by some OEMS usually before 2010 when NOx emission standards were greatly reduced, requiring most manufacturers to start using SCR</vt:lpstr>
      <vt:lpstr>NON-CONTINUOUS MONITOR (3 of 7)</vt:lpstr>
      <vt:lpstr>FIGURE 20–5 boost system monitor information as displayed on a Tech 2 scan tool used on Duramax diesel.</vt:lpstr>
      <vt:lpstr>“Boost Pressure Failure” </vt:lpstr>
      <vt:lpstr>NON-CONTINUOUS MONITOR (4 of 7)</vt:lpstr>
      <vt:lpstr>FIGURE 20–6 failed particulate filter that was so hot from being over-fueled it caused the substrate to melt.</vt:lpstr>
      <vt:lpstr>NON-CONTINUOUS MONITOR (5 of 7)</vt:lpstr>
      <vt:lpstr>FIGURE 20–7 A partially clogged EGR cooler. While they may be able to be cleaned, most are simply replaced because the time needed to clean them exceeds the cost of a new part.</vt:lpstr>
      <vt:lpstr>What Are the Monitors for Diesels?</vt:lpstr>
      <vt:lpstr> CHART 20-2 Diesel OBD readiness monitors </vt:lpstr>
      <vt:lpstr>NON-CONTINUOUS MONITOR (6 of 7)</vt:lpstr>
      <vt:lpstr>NON-CONTINUOUS MONITOR (7 of 7)</vt:lpstr>
      <vt:lpstr>FIGURE 20–8 (a) To get access to crankcase breather filter, top plastic cover has to be removed from this Cummins 6.7 liter diesel engine. </vt:lpstr>
      <vt:lpstr>FIGURE 20–8 (b) crankcase breather filter is attached to cylinder head cover and can be replaced if needed based on reading from the crankcase pressure sensor.</vt:lpstr>
      <vt:lpstr>Summary (1 of 4)</vt:lpstr>
      <vt:lpstr>Summary (2 of 4)</vt:lpstr>
      <vt:lpstr>Summary (3 of 4)</vt:lpstr>
      <vt:lpstr>Summary (4 of 4)</vt:lpstr>
    </vt:vector>
  </TitlesOfParts>
  <Manager/>
  <Company>echosvoice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1: Heating and Air-Conditioning Principles</dc:title>
  <dc:subject>Automotive Heating And Air Conditioning</dc:subject>
  <dc:creator>James D. Halderman</dc:creator>
  <cp:keywords>Automotive</cp:keywords>
  <dc:description/>
  <cp:lastModifiedBy>Pradish Veerapouthirane</cp:lastModifiedBy>
  <cp:revision>255</cp:revision>
  <dcterms:created xsi:type="dcterms:W3CDTF">2014-07-14T20:04:21Z</dcterms:created>
  <dcterms:modified xsi:type="dcterms:W3CDTF">2018-04-12T16:48:17Z</dcterms:modified>
  <cp:category/>
</cp:coreProperties>
</file>