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handoutMasterIdLst>
    <p:handoutMasterId r:id="rId76"/>
  </p:handoutMasterIdLst>
  <p:sldIdLst>
    <p:sldId id="376" r:id="rId2"/>
    <p:sldId id="377" r:id="rId3"/>
    <p:sldId id="378" r:id="rId4"/>
    <p:sldId id="379" r:id="rId5"/>
    <p:sldId id="383" r:id="rId6"/>
    <p:sldId id="417" r:id="rId7"/>
    <p:sldId id="416" r:id="rId8"/>
    <p:sldId id="414" r:id="rId9"/>
    <p:sldId id="418" r:id="rId10"/>
    <p:sldId id="415" r:id="rId11"/>
    <p:sldId id="398" r:id="rId12"/>
    <p:sldId id="419" r:id="rId13"/>
    <p:sldId id="380" r:id="rId14"/>
    <p:sldId id="420" r:id="rId15"/>
    <p:sldId id="382" r:id="rId16"/>
    <p:sldId id="421" r:id="rId17"/>
    <p:sldId id="388" r:id="rId18"/>
    <p:sldId id="422" r:id="rId19"/>
    <p:sldId id="381" r:id="rId20"/>
    <p:sldId id="423" r:id="rId21"/>
    <p:sldId id="385" r:id="rId22"/>
    <p:sldId id="391" r:id="rId23"/>
    <p:sldId id="384" r:id="rId24"/>
    <p:sldId id="424" r:id="rId25"/>
    <p:sldId id="393" r:id="rId26"/>
    <p:sldId id="387" r:id="rId27"/>
    <p:sldId id="386" r:id="rId28"/>
    <p:sldId id="389" r:id="rId29"/>
    <p:sldId id="425" r:id="rId30"/>
    <p:sldId id="426" r:id="rId31"/>
    <p:sldId id="427" r:id="rId32"/>
    <p:sldId id="428" r:id="rId33"/>
    <p:sldId id="394" r:id="rId34"/>
    <p:sldId id="390" r:id="rId35"/>
    <p:sldId id="392" r:id="rId36"/>
    <p:sldId id="395" r:id="rId37"/>
    <p:sldId id="407" r:id="rId38"/>
    <p:sldId id="404" r:id="rId39"/>
    <p:sldId id="429" r:id="rId40"/>
    <p:sldId id="406" r:id="rId41"/>
    <p:sldId id="430" r:id="rId42"/>
    <p:sldId id="431" r:id="rId43"/>
    <p:sldId id="433" r:id="rId44"/>
    <p:sldId id="399" r:id="rId45"/>
    <p:sldId id="396" r:id="rId46"/>
    <p:sldId id="432" r:id="rId47"/>
    <p:sldId id="434" r:id="rId48"/>
    <p:sldId id="408" r:id="rId49"/>
    <p:sldId id="435" r:id="rId50"/>
    <p:sldId id="397" r:id="rId51"/>
    <p:sldId id="436" r:id="rId52"/>
    <p:sldId id="409" r:id="rId53"/>
    <p:sldId id="437" r:id="rId54"/>
    <p:sldId id="439" r:id="rId55"/>
    <p:sldId id="405" r:id="rId56"/>
    <p:sldId id="440" r:id="rId57"/>
    <p:sldId id="438" r:id="rId58"/>
    <p:sldId id="441" r:id="rId59"/>
    <p:sldId id="413" r:id="rId60"/>
    <p:sldId id="442" r:id="rId61"/>
    <p:sldId id="443" r:id="rId62"/>
    <p:sldId id="410" r:id="rId63"/>
    <p:sldId id="412" r:id="rId64"/>
    <p:sldId id="411" r:id="rId65"/>
    <p:sldId id="444" r:id="rId66"/>
    <p:sldId id="401" r:id="rId67"/>
    <p:sldId id="446" r:id="rId68"/>
    <p:sldId id="447" r:id="rId69"/>
    <p:sldId id="448" r:id="rId70"/>
    <p:sldId id="449" r:id="rId71"/>
    <p:sldId id="402" r:id="rId72"/>
    <p:sldId id="403" r:id="rId73"/>
    <p:sldId id="445"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7FA3"/>
    <a:srgbClr val="005A70"/>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7717" autoAdjust="0"/>
    <p:restoredTop sz="83272" autoAdjust="0"/>
  </p:normalViewPr>
  <p:slideViewPr>
    <p:cSldViewPr>
      <p:cViewPr varScale="1">
        <p:scale>
          <a:sx n="77" d="100"/>
          <a:sy n="77" d="100"/>
        </p:scale>
        <p:origin x="-84" y="-336"/>
      </p:cViewPr>
      <p:guideLst>
        <p:guide orient="horz" pos="2160"/>
        <p:guide pos="2880"/>
      </p:guideLst>
    </p:cSldViewPr>
  </p:slideViewPr>
  <p:outlineViewPr>
    <p:cViewPr>
      <p:scale>
        <a:sx n="33" d="100"/>
        <a:sy n="33" d="100"/>
      </p:scale>
      <p:origin x="0" y="29912"/>
    </p:cViewPr>
  </p:outlineViewPr>
  <p:notesTextViewPr>
    <p:cViewPr>
      <p:scale>
        <a:sx n="20" d="100"/>
        <a:sy n="20" d="100"/>
      </p:scale>
      <p:origin x="0" y="0"/>
    </p:cViewPr>
  </p:notesTextViewPr>
  <p:sorterViewPr>
    <p:cViewPr varScale="1">
      <p:scale>
        <a:sx n="100" d="100"/>
        <a:sy n="100" d="100"/>
      </p:scale>
      <p:origin x="0" y="0"/>
    </p:cViewPr>
  </p:sorter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4/12/2018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4/12/2018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360B94-10A4-4E3D-8BB9-BBAD751C979E}" type="slidenum">
              <a:rPr lang="en-US" altLang="en-US"/>
              <a:pPr/>
              <a:t>6</a:t>
            </a:fld>
            <a:endParaRPr lang="en-US" altLang="en-US"/>
          </a:p>
        </p:txBody>
      </p:sp>
      <p:sp>
        <p:nvSpPr>
          <p:cNvPr id="2755586" name="Rectangle 2"/>
          <p:cNvSpPr>
            <a:spLocks noGrp="1" noRot="1" noChangeAspect="1" noChangeArrowheads="1" noTextEdit="1"/>
          </p:cNvSpPr>
          <p:nvPr>
            <p:ph type="sldImg"/>
          </p:nvPr>
        </p:nvSpPr>
        <p:spPr>
          <a:ln/>
        </p:spPr>
      </p:sp>
      <p:sp>
        <p:nvSpPr>
          <p:cNvPr id="2755587"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1395614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360B94-10A4-4E3D-8BB9-BBAD751C979E}" type="slidenum">
              <a:rPr lang="en-US" altLang="en-US"/>
              <a:pPr/>
              <a:t>7</a:t>
            </a:fld>
            <a:endParaRPr lang="en-US" altLang="en-US"/>
          </a:p>
        </p:txBody>
      </p:sp>
      <p:sp>
        <p:nvSpPr>
          <p:cNvPr id="2755586" name="Rectangle 2"/>
          <p:cNvSpPr>
            <a:spLocks noGrp="1" noRot="1" noChangeAspect="1" noChangeArrowheads="1" noTextEdit="1"/>
          </p:cNvSpPr>
          <p:nvPr>
            <p:ph type="sldImg"/>
          </p:nvPr>
        </p:nvSpPr>
        <p:spPr>
          <a:ln/>
        </p:spPr>
      </p:sp>
      <p:sp>
        <p:nvSpPr>
          <p:cNvPr id="2755587"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1792050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1400">
                <a:solidFill>
                  <a:schemeClr val="tx1"/>
                </a:solidFill>
                <a:latin typeface="Arial" charset="0"/>
                <a:ea typeface="MS PGothic" pitchFamily="34" charset="-128"/>
              </a:defRPr>
            </a:lvl1pPr>
            <a:lvl2pPr marL="742950" indent="-285750">
              <a:defRPr sz="1400">
                <a:solidFill>
                  <a:schemeClr val="tx1"/>
                </a:solidFill>
                <a:latin typeface="Arial" charset="0"/>
                <a:ea typeface="MS PGothic" pitchFamily="34" charset="-128"/>
              </a:defRPr>
            </a:lvl2pPr>
            <a:lvl3pPr marL="1143000" indent="-228600">
              <a:defRPr sz="1400">
                <a:solidFill>
                  <a:schemeClr val="tx1"/>
                </a:solidFill>
                <a:latin typeface="Arial" charset="0"/>
                <a:ea typeface="MS PGothic" pitchFamily="34" charset="-128"/>
              </a:defRPr>
            </a:lvl3pPr>
            <a:lvl4pPr marL="1600200" indent="-228600">
              <a:defRPr sz="1400">
                <a:solidFill>
                  <a:schemeClr val="tx1"/>
                </a:solidFill>
                <a:latin typeface="Arial" charset="0"/>
                <a:ea typeface="MS PGothic" pitchFamily="34" charset="-128"/>
              </a:defRPr>
            </a:lvl4pPr>
            <a:lvl5pPr marL="2057400" indent="-228600">
              <a:defRPr sz="1400">
                <a:solidFill>
                  <a:schemeClr val="tx1"/>
                </a:solidFill>
                <a:latin typeface="Arial" charset="0"/>
                <a:ea typeface="MS PGothic" pitchFamily="34" charset="-128"/>
              </a:defRPr>
            </a:lvl5pPr>
            <a:lvl6pPr marL="2514600" indent="-228600" eaLnBrk="0" fontAlgn="base" hangingPunct="0">
              <a:spcBef>
                <a:spcPct val="0"/>
              </a:spcBef>
              <a:spcAft>
                <a:spcPct val="0"/>
              </a:spcAft>
              <a:defRPr sz="1400">
                <a:solidFill>
                  <a:schemeClr val="tx1"/>
                </a:solidFill>
                <a:latin typeface="Arial" charset="0"/>
                <a:ea typeface="MS PGothic" pitchFamily="34" charset="-128"/>
              </a:defRPr>
            </a:lvl6pPr>
            <a:lvl7pPr marL="2971800" indent="-228600" eaLnBrk="0" fontAlgn="base" hangingPunct="0">
              <a:spcBef>
                <a:spcPct val="0"/>
              </a:spcBef>
              <a:spcAft>
                <a:spcPct val="0"/>
              </a:spcAft>
              <a:defRPr sz="1400">
                <a:solidFill>
                  <a:schemeClr val="tx1"/>
                </a:solidFill>
                <a:latin typeface="Arial" charset="0"/>
                <a:ea typeface="MS PGothic" pitchFamily="34" charset="-128"/>
              </a:defRPr>
            </a:lvl7pPr>
            <a:lvl8pPr marL="3429000" indent="-228600" eaLnBrk="0" fontAlgn="base" hangingPunct="0">
              <a:spcBef>
                <a:spcPct val="0"/>
              </a:spcBef>
              <a:spcAft>
                <a:spcPct val="0"/>
              </a:spcAft>
              <a:defRPr sz="1400">
                <a:solidFill>
                  <a:schemeClr val="tx1"/>
                </a:solidFill>
                <a:latin typeface="Arial" charset="0"/>
                <a:ea typeface="MS PGothic" pitchFamily="34" charset="-128"/>
              </a:defRPr>
            </a:lvl8pPr>
            <a:lvl9pPr marL="3886200" indent="-228600" eaLnBrk="0" fontAlgn="base" hangingPunct="0">
              <a:spcBef>
                <a:spcPct val="0"/>
              </a:spcBef>
              <a:spcAft>
                <a:spcPct val="0"/>
              </a:spcAft>
              <a:defRPr sz="1400">
                <a:solidFill>
                  <a:schemeClr val="tx1"/>
                </a:solidFill>
                <a:latin typeface="Arial" charset="0"/>
                <a:ea typeface="MS PGothic" pitchFamily="34" charset="-128"/>
              </a:defRPr>
            </a:lvl9pPr>
          </a:lstStyle>
          <a:p>
            <a:fld id="{F5D1BC20-F696-4027-BE41-3BC1082209E3}" type="slidenum">
              <a:rPr lang="en-US" altLang="en-US" sz="1200" smtClean="0"/>
              <a:pPr/>
              <a:t>44</a:t>
            </a:fld>
            <a:endParaRPr lang="en-US" altLang="en-US" sz="1200"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extLst>
      <p:ext uri="{BB962C8B-B14F-4D97-AF65-F5344CB8AC3E}">
        <p14:creationId xmlns:p14="http://schemas.microsoft.com/office/powerpoint/2010/main" val="536921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360B94-10A4-4E3D-8BB9-BBAD751C979E}" type="slidenum">
              <a:rPr lang="en-US" altLang="en-US"/>
              <a:pPr/>
              <a:t>60</a:t>
            </a:fld>
            <a:endParaRPr lang="en-US" altLang="en-US"/>
          </a:p>
        </p:txBody>
      </p:sp>
      <p:sp>
        <p:nvSpPr>
          <p:cNvPr id="2755586" name="Rectangle 2"/>
          <p:cNvSpPr>
            <a:spLocks noGrp="1" noRot="1" noChangeAspect="1" noChangeArrowheads="1" noTextEdit="1"/>
          </p:cNvSpPr>
          <p:nvPr>
            <p:ph type="sldImg"/>
          </p:nvPr>
        </p:nvSpPr>
        <p:spPr>
          <a:ln/>
        </p:spPr>
      </p:sp>
      <p:sp>
        <p:nvSpPr>
          <p:cNvPr id="2755587"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2506384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360B94-10A4-4E3D-8BB9-BBAD751C979E}" type="slidenum">
              <a:rPr lang="en-US" altLang="en-US"/>
              <a:pPr/>
              <a:t>61</a:t>
            </a:fld>
            <a:endParaRPr lang="en-US" altLang="en-US"/>
          </a:p>
        </p:txBody>
      </p:sp>
      <p:sp>
        <p:nvSpPr>
          <p:cNvPr id="2755586" name="Rectangle 2"/>
          <p:cNvSpPr>
            <a:spLocks noGrp="1" noRot="1" noChangeAspect="1" noChangeArrowheads="1" noTextEdit="1"/>
          </p:cNvSpPr>
          <p:nvPr>
            <p:ph type="sldImg"/>
          </p:nvPr>
        </p:nvSpPr>
        <p:spPr>
          <a:ln/>
        </p:spPr>
      </p:sp>
      <p:sp>
        <p:nvSpPr>
          <p:cNvPr id="2755587"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1702647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4/12/2018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4/12/2018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4/12/2018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81062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4/12/2018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4/12/2018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Vehicle Diesel Engines</a:t>
            </a:r>
            <a:endParaRPr lang="en-US" dirty="0" smtClean="0"/>
          </a:p>
        </p:txBody>
      </p:sp>
      <p:sp>
        <p:nvSpPr>
          <p:cNvPr id="3" name="Text Placeholder 2"/>
          <p:cNvSpPr>
            <a:spLocks noGrp="1"/>
          </p:cNvSpPr>
          <p:nvPr>
            <p:ph type="body" sz="quarter" idx="13"/>
          </p:nvPr>
        </p:nvSpPr>
        <p:spPr/>
        <p:txBody>
          <a:bodyPr/>
          <a:lstStyle/>
          <a:p>
            <a:r>
              <a:rPr lang="en-US" dirty="0" smtClean="0"/>
              <a:t>First Edition</a:t>
            </a:r>
            <a:endParaRPr lang="en-US" dirty="0"/>
          </a:p>
        </p:txBody>
      </p:sp>
      <p:sp>
        <p:nvSpPr>
          <p:cNvPr id="4" name="Text Placeholder 3"/>
          <p:cNvSpPr>
            <a:spLocks noGrp="1"/>
          </p:cNvSpPr>
          <p:nvPr>
            <p:ph type="body" sz="quarter" idx="14"/>
          </p:nvPr>
        </p:nvSpPr>
        <p:spPr/>
        <p:txBody>
          <a:bodyPr/>
          <a:lstStyle/>
          <a:p>
            <a:r>
              <a:rPr lang="en-US" dirty="0" smtClean="0"/>
              <a:t>Chapter 22</a:t>
            </a:r>
            <a:endParaRPr lang="en-US" dirty="0"/>
          </a:p>
        </p:txBody>
      </p:sp>
      <p:sp>
        <p:nvSpPr>
          <p:cNvPr id="5" name="Text Placeholder 4"/>
          <p:cNvSpPr>
            <a:spLocks noGrp="1"/>
          </p:cNvSpPr>
          <p:nvPr>
            <p:ph type="body" sz="quarter" idx="15"/>
          </p:nvPr>
        </p:nvSpPr>
        <p:spPr/>
        <p:txBody>
          <a:bodyPr/>
          <a:lstStyle/>
          <a:p>
            <a:r>
              <a:rPr lang="en-US" sz="3200" b="1" dirty="0"/>
              <a:t>FORD </a:t>
            </a:r>
            <a:r>
              <a:rPr lang="en-US" sz="3200" b="1" dirty="0" smtClean="0"/>
              <a:t>Power Stroke Diesel Engines</a:t>
            </a:r>
            <a:endParaRPr lang="en-US" sz="3200" b="1" dirty="0"/>
          </a:p>
        </p:txBody>
      </p:sp>
      <p:pic>
        <p:nvPicPr>
          <p:cNvPr id="6" name="Picture 5" descr="Front Cover:Light Vehicle Diesel Engines First Edition by James D.HAlderman and curt war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410426"/>
            <a:ext cx="3886200" cy="4972812"/>
          </a:xfrm>
          <a:prstGeom prst="rect">
            <a:avLst/>
          </a:prstGeom>
        </p:spPr>
      </p:pic>
      <p:sp>
        <p:nvSpPr>
          <p:cNvPr id="7" name="Copyright" descr="Copyright 2015, 2012, 2009"/>
          <p:cNvSpPr txBox="1">
            <a:spLocks noChangeArrowheads="1"/>
          </p:cNvSpPr>
          <p:nvPr/>
        </p:nvSpPr>
        <p:spPr bwMode="auto">
          <a:xfrm>
            <a:off x="1413669" y="6400800"/>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BACKGROUND (3 </a:t>
            </a:r>
            <a:r>
              <a:rPr lang="en-US" sz="3600" dirty="0"/>
              <a:t>of 3) </a:t>
            </a:r>
          </a:p>
        </p:txBody>
      </p:sp>
      <p:sp>
        <p:nvSpPr>
          <p:cNvPr id="3" name="Content Placeholder 2"/>
          <p:cNvSpPr>
            <a:spLocks noGrp="1"/>
          </p:cNvSpPr>
          <p:nvPr>
            <p:ph idx="1"/>
          </p:nvPr>
        </p:nvSpPr>
        <p:spPr/>
        <p:txBody>
          <a:bodyPr/>
          <a:lstStyle/>
          <a:p>
            <a:pPr>
              <a:lnSpc>
                <a:spcPct val="90000"/>
              </a:lnSpc>
            </a:pPr>
            <a:r>
              <a:rPr lang="en-US" altLang="en-US" sz="3200" b="1" dirty="0">
                <a:solidFill>
                  <a:srgbClr val="0000FF"/>
                </a:solidFill>
              </a:rPr>
              <a:t>2008 6.4L Power Stroke</a:t>
            </a:r>
          </a:p>
          <a:p>
            <a:pPr lvl="1">
              <a:lnSpc>
                <a:spcPct val="90000"/>
              </a:lnSpc>
            </a:pPr>
            <a:r>
              <a:rPr lang="en-US" altLang="en-US" sz="2800" b="1" dirty="0">
                <a:solidFill>
                  <a:srgbClr val="0000FF"/>
                </a:solidFill>
              </a:rPr>
              <a:t>MaxxForce® 7 Ford Power Stroke </a:t>
            </a:r>
          </a:p>
          <a:p>
            <a:pPr lvl="2">
              <a:lnSpc>
                <a:spcPct val="90000"/>
              </a:lnSpc>
            </a:pPr>
            <a:r>
              <a:rPr lang="en-US" altLang="en-US" sz="2400" dirty="0"/>
              <a:t>IH  V8 platform, </a:t>
            </a:r>
          </a:p>
          <a:p>
            <a:pPr lvl="3">
              <a:lnSpc>
                <a:spcPct val="90000"/>
              </a:lnSpc>
            </a:pPr>
            <a:r>
              <a:rPr lang="en-US" altLang="en-US" sz="2000" dirty="0"/>
              <a:t>High-pressure common-rail fuel injection system utilizing </a:t>
            </a:r>
          </a:p>
          <a:p>
            <a:pPr lvl="3">
              <a:lnSpc>
                <a:spcPct val="90000"/>
              </a:lnSpc>
            </a:pPr>
            <a:r>
              <a:rPr lang="en-US" altLang="en-US" sz="2000" dirty="0"/>
              <a:t>Electronically actuated piezo-electric injectors</a:t>
            </a:r>
          </a:p>
          <a:p>
            <a:endParaRPr lang="en-US" dirty="0"/>
          </a:p>
        </p:txBody>
      </p:sp>
    </p:spTree>
    <p:extLst>
      <p:ext uri="{BB962C8B-B14F-4D97-AF65-F5344CB8AC3E}">
        <p14:creationId xmlns:p14="http://schemas.microsoft.com/office/powerpoint/2010/main" val="2087731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Use </a:t>
            </a:r>
            <a:r>
              <a:rPr lang="en-US" sz="4400" dirty="0"/>
              <a:t>a 6.4 Starter on a </a:t>
            </a:r>
            <a:r>
              <a:rPr lang="en-US" sz="4400" dirty="0" smtClean="0"/>
              <a:t>6.0</a:t>
            </a:r>
            <a:endParaRPr lang="en-US" sz="4400" dirty="0"/>
          </a:p>
        </p:txBody>
      </p:sp>
      <p:pic>
        <p:nvPicPr>
          <p:cNvPr id="4" name="Picture 3" descr="techt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839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a:xfrm>
            <a:off x="381000" y="2057400"/>
            <a:ext cx="8458200" cy="4191000"/>
          </a:xfrm>
          <a:prstGeom prst="rect">
            <a:avLst/>
          </a:prstGeom>
          <a:noFill/>
        </p:spPr>
        <p:txBody>
          <a:bodyPr vert="horz" lIns="0" tIns="0" rIns="0" bIns="0" rtlCol="0">
            <a:noAutofit/>
          </a:bodyPr>
          <a:lstStyle>
            <a:lvl1pPr marL="256032" indent="-256032" algn="l" defTabSz="914400" rtl="0" eaLnBrk="1" latinLnBrk="0" hangingPunct="1">
              <a:spcBef>
                <a:spcPts val="1500"/>
              </a:spcBef>
              <a:buClr>
                <a:schemeClr val="accent1"/>
              </a:buClr>
              <a:buSzPct val="100000"/>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altLang="en-US" sz="4000" b="1" dirty="0"/>
              <a:t>While more expensive, using a starter for a </a:t>
            </a:r>
            <a:r>
              <a:rPr lang="en-US" altLang="en-US" sz="4000" b="1" dirty="0" smtClean="0"/>
              <a:t>6.4-liter Power </a:t>
            </a:r>
            <a:r>
              <a:rPr lang="en-US" altLang="en-US" sz="4000" b="1" dirty="0"/>
              <a:t>Stroke diesel engine on a 6.0 will cause </a:t>
            </a:r>
            <a:r>
              <a:rPr lang="en-US" altLang="en-US" sz="4000" b="1" dirty="0" smtClean="0"/>
              <a:t>the engine </a:t>
            </a:r>
            <a:r>
              <a:rPr lang="en-US" altLang="en-US" sz="4000" b="1" dirty="0"/>
              <a:t>to crank a lot faster making starting easier</a:t>
            </a:r>
            <a:r>
              <a:rPr lang="en-US" altLang="en-US" sz="4000" b="1" dirty="0" smtClean="0"/>
              <a:t>. The </a:t>
            </a:r>
            <a:r>
              <a:rPr lang="en-US" altLang="en-US" sz="4000" b="1" dirty="0"/>
              <a:t>starter bolts up without any </a:t>
            </a:r>
            <a:r>
              <a:rPr lang="en-US" altLang="en-US" sz="4000" b="1" dirty="0" smtClean="0"/>
              <a:t>issues.</a:t>
            </a:r>
          </a:p>
        </p:txBody>
      </p:sp>
    </p:spTree>
    <p:extLst>
      <p:ext uri="{BB962C8B-B14F-4D97-AF65-F5344CB8AC3E}">
        <p14:creationId xmlns:p14="http://schemas.microsoft.com/office/powerpoint/2010/main" val="2652292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CHART 22-3 </a:t>
            </a:r>
            <a:r>
              <a:rPr lang="en-US" sz="2400" dirty="0"/>
              <a:t>specifications for </a:t>
            </a:r>
            <a:r>
              <a:rPr lang="en-US" sz="2400" dirty="0" smtClean="0"/>
              <a:t>6.4-liter </a:t>
            </a:r>
            <a:r>
              <a:rPr lang="en-US" sz="2400" dirty="0"/>
              <a:t>Ford Power Stroke </a:t>
            </a:r>
            <a:r>
              <a:rPr lang="en-US" sz="2400" dirty="0" smtClean="0"/>
              <a:t>diesel engine </a:t>
            </a:r>
            <a:r>
              <a:rPr lang="en-US" sz="2400" dirty="0"/>
              <a:t>2008–2010 model years (MY</a:t>
            </a:r>
            <a:r>
              <a:rPr lang="en-US" sz="2400" dirty="0" smtClean="0"/>
              <a:t>)</a:t>
            </a:r>
            <a:endParaRPr lang="en-US" sz="2400" dirty="0"/>
          </a:p>
        </p:txBody>
      </p:sp>
      <p:pic>
        <p:nvPicPr>
          <p:cNvPr id="3074" name="Picture 2" descr="A chart lists the specifications for 6.4-liter Ford Power Stroke diesel engine. &#10;The details of the chart are as follows: &#10;• Type: 4-cycle Turbocharged (twin sequential turbochargers) and Intercooled &#10;• Configuration: 90 degrees V-8; Cam-in-block OHV; Four valves per cylinder &#10;• Displacement: 6.4 liter (390 cubic inches) &#10;• Bore and stroke: 3.87 cross 4.13 inches (98mm cross 105mm) &#10;• Block/Heads: Cast iron/cast iron &#10;• Compression ratio: 17.5:1 &#10;• Firing order: 1-2-7-3-4-5-6-8 &#10;• Fuel injection system: High-pressure common rail (HPCR) &#10;• Starting heat method: Glow plugs &#10;• Horsepower: 350 HP at 3,000 RPM &#10;• Torque: 650 lb-ft at 2,000 RPM &#10;• Oil capacity with filter: 15 quart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8787" y="1677159"/>
            <a:ext cx="4626426" cy="4422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063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6.7-LITER POWER STROKE</a:t>
            </a:r>
          </a:p>
        </p:txBody>
      </p:sp>
      <p:sp>
        <p:nvSpPr>
          <p:cNvPr id="3" name="Content Placeholder 2"/>
          <p:cNvSpPr>
            <a:spLocks noGrp="1"/>
          </p:cNvSpPr>
          <p:nvPr>
            <p:ph idx="1"/>
          </p:nvPr>
        </p:nvSpPr>
        <p:spPr/>
        <p:txBody>
          <a:bodyPr/>
          <a:lstStyle/>
          <a:p>
            <a:r>
              <a:rPr lang="en-US" sz="3600" b="1" dirty="0" smtClean="0">
                <a:solidFill>
                  <a:srgbClr val="0000FF"/>
                </a:solidFill>
              </a:rPr>
              <a:t>6.7L</a:t>
            </a:r>
            <a:r>
              <a:rPr lang="en-US" dirty="0" smtClean="0"/>
              <a:t> </a:t>
            </a:r>
            <a:r>
              <a:rPr lang="en-US" sz="3600" b="1" dirty="0" smtClean="0">
                <a:solidFill>
                  <a:srgbClr val="0000FF"/>
                </a:solidFill>
              </a:rPr>
              <a:t>Diesel</a:t>
            </a:r>
            <a:endParaRPr lang="en-US" b="1" dirty="0" smtClean="0">
              <a:solidFill>
                <a:srgbClr val="0000FF"/>
              </a:solidFill>
            </a:endParaRPr>
          </a:p>
          <a:p>
            <a:pPr lvl="1"/>
            <a:r>
              <a:rPr lang="en-US" dirty="0"/>
              <a:t>F</a:t>
            </a:r>
            <a:r>
              <a:rPr lang="en-US" dirty="0" smtClean="0"/>
              <a:t>irst </a:t>
            </a:r>
            <a:r>
              <a:rPr lang="en-US" dirty="0"/>
              <a:t>medium-duty diesel designed </a:t>
            </a:r>
            <a:r>
              <a:rPr lang="en-US" dirty="0" smtClean="0"/>
              <a:t>&amp; built by Ford</a:t>
            </a:r>
          </a:p>
          <a:p>
            <a:pPr lvl="1"/>
            <a:r>
              <a:rPr lang="en-US" dirty="0" smtClean="0"/>
              <a:t>Designed </a:t>
            </a:r>
            <a:r>
              <a:rPr lang="en-US" dirty="0"/>
              <a:t>in conjunction with AVL of </a:t>
            </a:r>
            <a:r>
              <a:rPr lang="en-US" dirty="0" smtClean="0"/>
              <a:t>Austria</a:t>
            </a:r>
          </a:p>
          <a:p>
            <a:pPr lvl="1"/>
            <a:r>
              <a:rPr lang="en-US" dirty="0" smtClean="0"/>
              <a:t>Ford </a:t>
            </a:r>
            <a:r>
              <a:rPr lang="en-US" dirty="0"/>
              <a:t>engineers code named this engine </a:t>
            </a:r>
            <a:r>
              <a:rPr lang="en-US" b="1" i="1" dirty="0" smtClean="0">
                <a:solidFill>
                  <a:srgbClr val="0000FF"/>
                </a:solidFill>
              </a:rPr>
              <a:t>Scorpion</a:t>
            </a:r>
          </a:p>
          <a:p>
            <a:pPr lvl="1"/>
            <a:r>
              <a:rPr lang="en-US" b="1" dirty="0" smtClean="0">
                <a:solidFill>
                  <a:srgbClr val="0000FF"/>
                </a:solidFill>
              </a:rPr>
              <a:t>Compacted Graphite Iron (CGI) Block </a:t>
            </a:r>
          </a:p>
          <a:p>
            <a:pPr lvl="1"/>
            <a:r>
              <a:rPr lang="en-US" b="1" dirty="0" smtClean="0">
                <a:solidFill>
                  <a:srgbClr val="0000FF"/>
                </a:solidFill>
              </a:rPr>
              <a:t>OTHER ENGINE FEATURES: </a:t>
            </a:r>
            <a:r>
              <a:rPr lang="en-US" b="1" dirty="0" smtClean="0">
                <a:solidFill>
                  <a:srgbClr val="FF0000"/>
                </a:solidFill>
              </a:rPr>
              <a:t>Page 252</a:t>
            </a:r>
            <a:endParaRPr lang="en-US" b="1" dirty="0">
              <a:solidFill>
                <a:srgbClr val="FF0000"/>
              </a:solidFill>
            </a:endParaRPr>
          </a:p>
        </p:txBody>
      </p:sp>
    </p:spTree>
    <p:extLst>
      <p:ext uri="{BB962C8B-B14F-4D97-AF65-F5344CB8AC3E}">
        <p14:creationId xmlns:p14="http://schemas.microsoft.com/office/powerpoint/2010/main" val="2881165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Purchase International Parts for Ford </a:t>
            </a:r>
            <a:r>
              <a:rPr lang="en-US" sz="4000" dirty="0" smtClean="0"/>
              <a:t>Power Stroke </a:t>
            </a:r>
            <a:r>
              <a:rPr lang="en-US" sz="4000" dirty="0"/>
              <a:t>Diesels</a:t>
            </a:r>
          </a:p>
        </p:txBody>
      </p:sp>
      <p:pic>
        <p:nvPicPr>
          <p:cNvPr id="4" name="Picture 3" descr="techt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839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a:xfrm>
            <a:off x="381000" y="2057400"/>
            <a:ext cx="8458200" cy="4191000"/>
          </a:xfrm>
          <a:prstGeom prst="rect">
            <a:avLst/>
          </a:prstGeom>
          <a:noFill/>
        </p:spPr>
        <p:txBody>
          <a:bodyPr vert="horz" lIns="0" tIns="0" rIns="0" bIns="0" rtlCol="0">
            <a:noAutofit/>
          </a:bodyPr>
          <a:lstStyle>
            <a:lvl1pPr marL="256032" indent="-256032" algn="l" defTabSz="914400" rtl="0" eaLnBrk="1" latinLnBrk="0" hangingPunct="1">
              <a:spcBef>
                <a:spcPts val="1500"/>
              </a:spcBef>
              <a:buClr>
                <a:schemeClr val="accent1"/>
              </a:buClr>
              <a:buSzPct val="100000"/>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altLang="en-US" sz="3600" b="1" dirty="0"/>
              <a:t>When purchasing service or repair parts for a </a:t>
            </a:r>
            <a:r>
              <a:rPr lang="en-US" altLang="en-US" sz="3600" b="1" dirty="0" smtClean="0"/>
              <a:t>Ford 7.3</a:t>
            </a:r>
            <a:r>
              <a:rPr lang="en-US" altLang="en-US" sz="3600" b="1" dirty="0"/>
              <a:t>, 6.0, or 6.4-liter Power Stroke diesel engine, look</a:t>
            </a:r>
          </a:p>
          <a:p>
            <a:pPr marL="0" indent="0">
              <a:spcBef>
                <a:spcPts val="0"/>
              </a:spcBef>
              <a:buNone/>
            </a:pPr>
            <a:r>
              <a:rPr lang="en-US" altLang="en-US" sz="3600" b="1" dirty="0"/>
              <a:t>at a store that sells parts for the International </a:t>
            </a:r>
            <a:r>
              <a:rPr lang="en-US" altLang="en-US" sz="3600" b="1" dirty="0" smtClean="0"/>
              <a:t>version of </a:t>
            </a:r>
            <a:r>
              <a:rPr lang="en-US" altLang="en-US" sz="3600" b="1" dirty="0"/>
              <a:t>these engines. They are often </a:t>
            </a:r>
            <a:r>
              <a:rPr lang="en-US" altLang="en-US" sz="3600" b="1" dirty="0" smtClean="0"/>
              <a:t>same </a:t>
            </a:r>
            <a:r>
              <a:rPr lang="en-US" altLang="en-US" sz="3600" b="1" dirty="0"/>
              <a:t>exact </a:t>
            </a:r>
            <a:r>
              <a:rPr lang="en-US" altLang="en-US" sz="3600" b="1" dirty="0" smtClean="0"/>
              <a:t>part and </a:t>
            </a:r>
            <a:r>
              <a:rPr lang="en-US" altLang="en-US" sz="3600" b="1" dirty="0"/>
              <a:t>the cost is usually lower</a:t>
            </a:r>
            <a:r>
              <a:rPr lang="en-US" altLang="en-US" sz="3600" b="1" dirty="0" smtClean="0"/>
              <a:t>.</a:t>
            </a:r>
          </a:p>
        </p:txBody>
      </p:sp>
    </p:spTree>
    <p:extLst>
      <p:ext uri="{BB962C8B-B14F-4D97-AF65-F5344CB8AC3E}">
        <p14:creationId xmlns:p14="http://schemas.microsoft.com/office/powerpoint/2010/main" val="791933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CHART 22-4 </a:t>
            </a:r>
            <a:r>
              <a:rPr lang="en-US" sz="2400" dirty="0"/>
              <a:t>specifications for </a:t>
            </a:r>
            <a:r>
              <a:rPr lang="en-US" sz="2400" dirty="0" smtClean="0"/>
              <a:t>6.7 </a:t>
            </a:r>
            <a:r>
              <a:rPr lang="en-US" sz="2400" dirty="0"/>
              <a:t>liter Ford Power Stroke </a:t>
            </a:r>
            <a:r>
              <a:rPr lang="en-US" sz="2400" dirty="0" smtClean="0"/>
              <a:t>diesel engine </a:t>
            </a:r>
            <a:r>
              <a:rPr lang="en-US" sz="2400" dirty="0"/>
              <a:t>used in the 2011+ model years (MY).</a:t>
            </a:r>
          </a:p>
        </p:txBody>
      </p:sp>
      <p:pic>
        <p:nvPicPr>
          <p:cNvPr id="4098" name="Picture 2" descr="A chart lists the specifications for 6.7-liter Ford Power Stroke diesel engine. &#10;The details of the chart are as follows: &#10;• Type: 4-cycle Turbocharged and Intercooled &#10;• Configuration: 90 degrees V-8; Cam-in-block OHV; Four valves per cylinder &#10;• Displacement: 6.4 liter (390 cubic inches) &#10;• Bore and stroke: 3.90 cross 4.25 inches (99mm cross 108mm) &#10;• Block/Heads: Compacted graphite iron block/Aluminum cylinder heads &#10;• Compression ratio: 16.2:1 &#10;• Firing order: 1-3-7-2-6-5-4-8 &#10;• Fuel injection system: High-pressure common rail (HPCR) &#10;• Starting heat method: Glow plugs &#10;• Horsepower: 400 HP at 2,800 RPM-(2010-2014); 440 at 2,800 (2015 plus) &#10;• Torque: 800 lb-ft at 1,600 RPM-(2010-2014); 860 lb-ft at 1,600 RPM (2015-2016); 925 lb-ft at 1,800 RPM (2017 plus) &#10;• Oil capacity with filter: 13 quarts- 2011-2016 model years; 15 quarts- 2017 plus model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9529" y="1585447"/>
            <a:ext cx="3624942" cy="4547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349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Be Sure to Check </a:t>
            </a:r>
            <a:r>
              <a:rPr lang="en-US" sz="3600" dirty="0" smtClean="0"/>
              <a:t>Cylinder </a:t>
            </a:r>
            <a:r>
              <a:rPr lang="en-US" sz="3600" dirty="0"/>
              <a:t>Numbering</a:t>
            </a:r>
          </a:p>
        </p:txBody>
      </p:sp>
      <p:pic>
        <p:nvPicPr>
          <p:cNvPr id="4" name="Picture 3" descr="techt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839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a:xfrm>
            <a:off x="381000" y="2057400"/>
            <a:ext cx="8458200" cy="4191000"/>
          </a:xfrm>
          <a:prstGeom prst="rect">
            <a:avLst/>
          </a:prstGeom>
          <a:noFill/>
        </p:spPr>
        <p:txBody>
          <a:bodyPr vert="horz" lIns="0" tIns="0" rIns="0" bIns="0" rtlCol="0">
            <a:noAutofit/>
          </a:bodyPr>
          <a:lstStyle>
            <a:lvl1pPr marL="256032" indent="-256032" algn="l" defTabSz="914400" rtl="0" eaLnBrk="1" latinLnBrk="0" hangingPunct="1">
              <a:spcBef>
                <a:spcPts val="1500"/>
              </a:spcBef>
              <a:buClr>
                <a:schemeClr val="accent1"/>
              </a:buClr>
              <a:buSzPct val="100000"/>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altLang="en-US" b="1" dirty="0"/>
              <a:t>Older Ford Power Stroke diesel engines (7.3, 6.0,</a:t>
            </a:r>
          </a:p>
          <a:p>
            <a:pPr marL="0" indent="0">
              <a:spcBef>
                <a:spcPts val="0"/>
              </a:spcBef>
              <a:buNone/>
            </a:pPr>
            <a:r>
              <a:rPr lang="en-US" altLang="en-US" b="1" dirty="0"/>
              <a:t>and 6.4 liter) were made by International and used</a:t>
            </a:r>
          </a:p>
          <a:p>
            <a:pPr marL="0" indent="0">
              <a:spcBef>
                <a:spcPts val="0"/>
              </a:spcBef>
              <a:buNone/>
            </a:pPr>
            <a:r>
              <a:rPr lang="en-US" altLang="en-US" b="1" dirty="0"/>
              <a:t>their typical cylinder numbering. </a:t>
            </a:r>
            <a:r>
              <a:rPr lang="en-US" altLang="en-US" b="1" dirty="0" smtClean="0"/>
              <a:t>6.7-liter diesel is </a:t>
            </a:r>
            <a:r>
              <a:rPr lang="en-US" altLang="en-US" b="1" dirty="0"/>
              <a:t>built by Ford and uses the typical Ford V-8 </a:t>
            </a:r>
            <a:r>
              <a:rPr lang="en-US" altLang="en-US" b="1" dirty="0" smtClean="0"/>
              <a:t>cylinder numbering</a:t>
            </a:r>
            <a:r>
              <a:rPr lang="en-US" altLang="en-US" b="1" dirty="0"/>
              <a:t>. Using the incorrect cylinder </a:t>
            </a:r>
            <a:r>
              <a:rPr lang="en-US" altLang="en-US" b="1" dirty="0" smtClean="0"/>
              <a:t>numbering can </a:t>
            </a:r>
            <a:r>
              <a:rPr lang="en-US" altLang="en-US" b="1" dirty="0"/>
              <a:t>cause confusion when trying to diagnosis a </a:t>
            </a:r>
            <a:r>
              <a:rPr lang="en-US" altLang="en-US" b="1" dirty="0" smtClean="0"/>
              <a:t>misfire fault</a:t>
            </a:r>
            <a:r>
              <a:rPr lang="en-US" altLang="en-US" b="1" dirty="0"/>
              <a:t>. Always check service information that </a:t>
            </a:r>
            <a:r>
              <a:rPr lang="en-US" altLang="en-US" b="1" dirty="0" smtClean="0"/>
              <a:t>the cylinders </a:t>
            </a:r>
            <a:r>
              <a:rPr lang="en-US" altLang="en-US" b="1" dirty="0"/>
              <a:t>are correctly identified on the engine </a:t>
            </a:r>
            <a:r>
              <a:rPr lang="en-US" altLang="en-US" b="1" dirty="0" smtClean="0"/>
              <a:t>being serviced</a:t>
            </a:r>
            <a:r>
              <a:rPr lang="en-US" altLang="en-US" b="1" dirty="0"/>
              <a:t>.● </a:t>
            </a:r>
            <a:r>
              <a:rPr lang="en-US" altLang="en-US" b="1" dirty="0">
                <a:solidFill>
                  <a:srgbClr val="0000FF"/>
                </a:solidFill>
              </a:rPr>
              <a:t>SEE FIGURE 22–1.</a:t>
            </a:r>
            <a:endParaRPr lang="en-US" altLang="en-US" b="1" dirty="0" smtClean="0">
              <a:solidFill>
                <a:srgbClr val="0000FF"/>
              </a:solidFill>
            </a:endParaRPr>
          </a:p>
        </p:txBody>
      </p:sp>
    </p:spTree>
    <p:extLst>
      <p:ext uri="{BB962C8B-B14F-4D97-AF65-F5344CB8AC3E}">
        <p14:creationId xmlns:p14="http://schemas.microsoft.com/office/powerpoint/2010/main" val="3017946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15372"/>
            <a:ext cx="8686800" cy="1097280"/>
          </a:xfrm>
        </p:spPr>
        <p:txBody>
          <a:bodyPr/>
          <a:lstStyle/>
          <a:p>
            <a:r>
              <a:rPr lang="en-US" sz="2000" dirty="0"/>
              <a:t>FIGURE 22–1 Older Ford Power Stroke diesel </a:t>
            </a:r>
            <a:r>
              <a:rPr lang="en-US" sz="2000" dirty="0" smtClean="0"/>
              <a:t>engines (</a:t>
            </a:r>
            <a:r>
              <a:rPr lang="en-US" sz="2000" dirty="0"/>
              <a:t>7.3, 6.0, and 6.4 liter) were built by International and </a:t>
            </a:r>
            <a:r>
              <a:rPr lang="en-US" sz="2000" dirty="0" smtClean="0"/>
              <a:t>used by International </a:t>
            </a:r>
            <a:r>
              <a:rPr lang="en-US" sz="2000" dirty="0"/>
              <a:t>cylinder numbering as shown on </a:t>
            </a:r>
            <a:r>
              <a:rPr lang="en-US" sz="2000" dirty="0" smtClean="0"/>
              <a:t>left.  6.7-liter </a:t>
            </a:r>
            <a:r>
              <a:rPr lang="en-US" sz="2000" dirty="0"/>
              <a:t>Power Stroke is built by Ford and uses </a:t>
            </a:r>
            <a:r>
              <a:rPr lang="en-US" sz="2000" dirty="0" smtClean="0"/>
              <a:t>typical </a:t>
            </a:r>
            <a:r>
              <a:rPr lang="en-US" sz="2000" dirty="0"/>
              <a:t>Ford cylinder numbering as shown on </a:t>
            </a:r>
            <a:r>
              <a:rPr lang="en-US" sz="2000" dirty="0" smtClean="0"/>
              <a:t>right</a:t>
            </a:r>
            <a:r>
              <a:rPr lang="en-US" sz="2000" dirty="0"/>
              <a:t>.</a:t>
            </a:r>
          </a:p>
        </p:txBody>
      </p:sp>
      <p:pic>
        <p:nvPicPr>
          <p:cNvPr id="5122" name="Picture 2" descr="Two diagrams illustrate cylinder numbering patterns. The first one shows the international numbering system followed in older Ford power stroke diesel engines. The second diagram shows the Ford cylinder numbering in newer engines.&#10;Two diagrams illustrate the following.&#10;Diagram 1: &#10;Older Ford power stroke diesel engines like the 7.3, 6.0, and 6.4 liter ones followed the international cylinder numbering system. The placement of cylinders are as follows:&#10;Left side to the front of the engine:&#10;• 2&#10;• 4&#10;• 6&#10;• 8&#10;&#10;Right side to the front of the engine:&#10;• 1&#10;• 3&#10;• 5&#10;• 7&#10;Diagram 2:&#10;The 6.7-liter Power stroke is Ford built and uses the typical Ford V-8 cylinder numbering as follows:&#10;Left side to the front of the engine:&#10;• 5&#10;• 6&#10;• 7&#10;• 8&#10;Right side to the front of the engine:&#10;• 1&#10;• 2&#10;• 3&#10;•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364" y="2282208"/>
            <a:ext cx="5927272" cy="3161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6901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6.7 COOLING </a:t>
            </a:r>
            <a:r>
              <a:rPr lang="en-US" sz="3600" dirty="0" smtClean="0"/>
              <a:t>SYSTEM</a:t>
            </a:r>
            <a:r>
              <a:rPr lang="en-US" sz="3600" dirty="0"/>
              <a:t> </a:t>
            </a:r>
            <a:r>
              <a:rPr lang="en-US" sz="3600" dirty="0" smtClean="0"/>
              <a:t>(1 </a:t>
            </a:r>
            <a:r>
              <a:rPr lang="en-US" sz="3600" dirty="0"/>
              <a:t>of 3)</a:t>
            </a:r>
          </a:p>
        </p:txBody>
      </p:sp>
      <p:sp>
        <p:nvSpPr>
          <p:cNvPr id="3" name="Content Placeholder 2"/>
          <p:cNvSpPr>
            <a:spLocks noGrp="1"/>
          </p:cNvSpPr>
          <p:nvPr>
            <p:ph idx="1"/>
          </p:nvPr>
        </p:nvSpPr>
        <p:spPr/>
        <p:txBody>
          <a:bodyPr/>
          <a:lstStyle/>
          <a:p>
            <a:r>
              <a:rPr lang="en-US" b="1" dirty="0" smtClean="0">
                <a:solidFill>
                  <a:srgbClr val="0000FF"/>
                </a:solidFill>
              </a:rPr>
              <a:t>6.7L has 2 Cooling Systems </a:t>
            </a:r>
          </a:p>
          <a:p>
            <a:pPr lvl="1"/>
            <a:r>
              <a:rPr lang="en-US" b="1" dirty="0" smtClean="0">
                <a:solidFill>
                  <a:srgbClr val="0000FF"/>
                </a:solidFill>
              </a:rPr>
              <a:t>(</a:t>
            </a:r>
            <a:r>
              <a:rPr lang="en-US" b="1" dirty="0">
                <a:solidFill>
                  <a:srgbClr val="0000FF"/>
                </a:solidFill>
              </a:rPr>
              <a:t>primary and secondary).</a:t>
            </a:r>
          </a:p>
          <a:p>
            <a:pPr lvl="1"/>
            <a:r>
              <a:rPr lang="en-US" b="1" dirty="0" smtClean="0">
                <a:solidFill>
                  <a:srgbClr val="0000FF"/>
                </a:solidFill>
              </a:rPr>
              <a:t>Primary Cooling System: </a:t>
            </a:r>
            <a:r>
              <a:rPr lang="en-US" b="1" dirty="0">
                <a:solidFill>
                  <a:srgbClr val="0000FF"/>
                </a:solidFill>
              </a:rPr>
              <a:t>29.4 </a:t>
            </a:r>
            <a:r>
              <a:rPr lang="en-US" b="1" dirty="0" smtClean="0">
                <a:solidFill>
                  <a:srgbClr val="0000FF"/>
                </a:solidFill>
              </a:rPr>
              <a:t>Quarts (28 L): </a:t>
            </a:r>
          </a:p>
          <a:p>
            <a:pPr lvl="2"/>
            <a:r>
              <a:rPr lang="en-US" dirty="0" smtClean="0"/>
              <a:t>Rear-mounted radiator</a:t>
            </a:r>
          </a:p>
          <a:p>
            <a:pPr lvl="2"/>
            <a:r>
              <a:rPr lang="en-US" dirty="0" smtClean="0"/>
              <a:t>Water pump on left front</a:t>
            </a:r>
          </a:p>
          <a:p>
            <a:pPr lvl="2"/>
            <a:r>
              <a:rPr lang="en-US" dirty="0" smtClean="0"/>
              <a:t>Engine, oil, turbocharger cooling</a:t>
            </a:r>
          </a:p>
          <a:p>
            <a:pPr lvl="2"/>
            <a:r>
              <a:rPr lang="en-US" dirty="0" smtClean="0"/>
              <a:t>Charge air cooler (CAC ) cooling </a:t>
            </a:r>
          </a:p>
          <a:p>
            <a:pPr lvl="2"/>
            <a:r>
              <a:rPr lang="en-US" dirty="0" smtClean="0"/>
              <a:t>Heater core to provide cab heat </a:t>
            </a:r>
          </a:p>
          <a:p>
            <a:pPr lvl="2"/>
            <a:r>
              <a:rPr lang="en-US" dirty="0" smtClean="0"/>
              <a:t>2 engine-mounted thermostats </a:t>
            </a:r>
          </a:p>
          <a:p>
            <a:pPr lvl="2"/>
            <a:r>
              <a:rPr lang="en-US" dirty="0" smtClean="0"/>
              <a:t>Fuel cooler, EGR cooler, degas bottle</a:t>
            </a:r>
            <a:endParaRPr lang="en-US" dirty="0"/>
          </a:p>
        </p:txBody>
      </p:sp>
      <p:pic>
        <p:nvPicPr>
          <p:cNvPr id="6147" name="Picture 3" descr="A photo shows two thermostat devices that are part of the primary cooling system, housed underneath a pump inside the hood of a vehi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9714" y="3886200"/>
            <a:ext cx="3181886" cy="223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4064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6.7 COOLING </a:t>
            </a:r>
            <a:r>
              <a:rPr lang="en-US" sz="3600" dirty="0" smtClean="0"/>
              <a:t>SYSTEM (2 of 3)</a:t>
            </a:r>
            <a:endParaRPr lang="en-US" sz="3600" dirty="0"/>
          </a:p>
        </p:txBody>
      </p:sp>
      <p:sp>
        <p:nvSpPr>
          <p:cNvPr id="3" name="Content Placeholder 2"/>
          <p:cNvSpPr>
            <a:spLocks noGrp="1"/>
          </p:cNvSpPr>
          <p:nvPr>
            <p:ph idx="1"/>
          </p:nvPr>
        </p:nvSpPr>
        <p:spPr/>
        <p:txBody>
          <a:bodyPr/>
          <a:lstStyle/>
          <a:p>
            <a:r>
              <a:rPr lang="en-US" b="1" dirty="0" smtClean="0">
                <a:solidFill>
                  <a:srgbClr val="0000FF"/>
                </a:solidFill>
              </a:rPr>
              <a:t>6.7L has 2 Cooling Systems </a:t>
            </a:r>
          </a:p>
          <a:p>
            <a:pPr lvl="1"/>
            <a:r>
              <a:rPr lang="en-US" b="1" dirty="0" smtClean="0">
                <a:solidFill>
                  <a:srgbClr val="0000FF"/>
                </a:solidFill>
              </a:rPr>
              <a:t>Secondary Cooling System 11.7 Quarts (11L):</a:t>
            </a:r>
          </a:p>
          <a:p>
            <a:pPr lvl="2"/>
            <a:r>
              <a:rPr lang="en-US" dirty="0" smtClean="0"/>
              <a:t>Forward-mounted Radiator</a:t>
            </a:r>
          </a:p>
          <a:p>
            <a:pPr lvl="3"/>
            <a:r>
              <a:rPr lang="en-US" dirty="0" smtClean="0"/>
              <a:t>Allows secondary cooling </a:t>
            </a:r>
            <a:r>
              <a:rPr lang="en-US" dirty="0"/>
              <a:t>system to operate at </a:t>
            </a:r>
            <a:r>
              <a:rPr lang="en-US" dirty="0" smtClean="0"/>
              <a:t>lower </a:t>
            </a:r>
            <a:r>
              <a:rPr lang="en-US" dirty="0"/>
              <a:t>temperature</a:t>
            </a:r>
          </a:p>
          <a:p>
            <a:pPr lvl="3"/>
            <a:r>
              <a:rPr lang="en-US" dirty="0" smtClean="0"/>
              <a:t>Than primary </a:t>
            </a:r>
            <a:r>
              <a:rPr lang="en-US" dirty="0"/>
              <a:t>cooling </a:t>
            </a:r>
            <a:r>
              <a:rPr lang="en-US" dirty="0" smtClean="0"/>
              <a:t>system</a:t>
            </a:r>
          </a:p>
          <a:p>
            <a:pPr lvl="2"/>
            <a:r>
              <a:rPr lang="en-US" dirty="0" smtClean="0"/>
              <a:t>Radiator-mounted Thermostats (Two)</a:t>
            </a:r>
          </a:p>
          <a:p>
            <a:pPr lvl="2"/>
            <a:r>
              <a:rPr lang="en-US" dirty="0" smtClean="0"/>
              <a:t>Water Pump On Right Front</a:t>
            </a:r>
          </a:p>
          <a:p>
            <a:pPr lvl="2"/>
            <a:r>
              <a:rPr lang="en-US" dirty="0" smtClean="0"/>
              <a:t>Transmission Fluid Cooler</a:t>
            </a:r>
          </a:p>
          <a:p>
            <a:pPr lvl="2"/>
            <a:r>
              <a:rPr lang="en-US" dirty="0" smtClean="0"/>
              <a:t>Degas Bottle</a:t>
            </a:r>
            <a:endParaRPr lang="en-US" dirty="0"/>
          </a:p>
        </p:txBody>
      </p:sp>
      <p:pic>
        <p:nvPicPr>
          <p:cNvPr id="7170" name="Picture 2" descr="A photo reveals an overflow and degas bottle that is located under the hood and above the engine, on the driver’s side of a vehi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955695"/>
            <a:ext cx="3142425" cy="2368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9977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LEARNING OBJECTIVES (</a:t>
            </a:r>
            <a:r>
              <a:rPr lang="en-US" sz="3600" dirty="0" smtClean="0"/>
              <a:t>1 of 2)</a:t>
            </a:r>
            <a:endParaRPr lang="en-US" sz="3600" dirty="0"/>
          </a:p>
        </p:txBody>
      </p:sp>
      <p:sp>
        <p:nvSpPr>
          <p:cNvPr id="23555" name="Content Placeholder 2"/>
          <p:cNvSpPr>
            <a:spLocks noGrp="1"/>
          </p:cNvSpPr>
          <p:nvPr>
            <p:ph idx="1"/>
          </p:nvPr>
        </p:nvSpPr>
        <p:spPr>
          <a:xfrm>
            <a:off x="457200" y="1600200"/>
            <a:ext cx="8534400" cy="4525963"/>
          </a:xfrm>
        </p:spPr>
        <p:txBody>
          <a:bodyPr/>
          <a:lstStyle/>
          <a:p>
            <a:pPr marL="0" indent="0">
              <a:buNone/>
            </a:pPr>
            <a:r>
              <a:rPr lang="en-US" b="1" dirty="0" smtClean="0">
                <a:solidFill>
                  <a:srgbClr val="005A70"/>
                </a:solidFill>
              </a:rPr>
              <a:t>22.1</a:t>
            </a:r>
            <a:r>
              <a:rPr lang="en-US" dirty="0"/>
              <a:t> Identify the major engine </a:t>
            </a:r>
            <a:r>
              <a:rPr lang="en-US" dirty="0" smtClean="0"/>
              <a:t>components on </a:t>
            </a:r>
            <a:r>
              <a:rPr lang="en-US" dirty="0"/>
              <a:t>the 7.3, 6.0, 6.4, and 6.7 liter diesel engines. • </a:t>
            </a:r>
            <a:endParaRPr lang="en-US" dirty="0" smtClean="0"/>
          </a:p>
          <a:p>
            <a:pPr marL="0" indent="0">
              <a:buNone/>
            </a:pPr>
            <a:r>
              <a:rPr lang="en-US" b="1" dirty="0" smtClean="0">
                <a:solidFill>
                  <a:srgbClr val="005A70"/>
                </a:solidFill>
              </a:rPr>
              <a:t>22.2 </a:t>
            </a:r>
            <a:r>
              <a:rPr lang="en-US" dirty="0" smtClean="0"/>
              <a:t>Explain </a:t>
            </a:r>
            <a:r>
              <a:rPr lang="en-US" dirty="0"/>
              <a:t>the cooling system, air intake system, and the lubrication </a:t>
            </a:r>
            <a:r>
              <a:rPr lang="en-US" dirty="0" smtClean="0"/>
              <a:t>system service </a:t>
            </a:r>
            <a:r>
              <a:rPr lang="en-US" dirty="0"/>
              <a:t>on the various Power Stroke diesel. • </a:t>
            </a:r>
            <a:endParaRPr lang="en-US" dirty="0" smtClean="0"/>
          </a:p>
          <a:p>
            <a:pPr marL="0" indent="0">
              <a:buNone/>
            </a:pPr>
            <a:r>
              <a:rPr lang="en-US" b="1" dirty="0" smtClean="0">
                <a:solidFill>
                  <a:srgbClr val="005A70"/>
                </a:solidFill>
              </a:rPr>
              <a:t>22.3 </a:t>
            </a:r>
            <a:r>
              <a:rPr lang="en-US" dirty="0" smtClean="0"/>
              <a:t>Explain </a:t>
            </a:r>
            <a:r>
              <a:rPr lang="en-US" dirty="0"/>
              <a:t>unique features of the Ford Power Stroke upper engine, lower </a:t>
            </a:r>
            <a:r>
              <a:rPr lang="en-US" dirty="0" smtClean="0"/>
              <a:t>engine, and </a:t>
            </a:r>
            <a:r>
              <a:rPr lang="en-US" dirty="0"/>
              <a:t>the engine timing system. </a:t>
            </a:r>
            <a:endParaRPr lang="en-US" dirty="0" smtClean="0"/>
          </a:p>
        </p:txBody>
      </p:sp>
    </p:spTree>
    <p:extLst>
      <p:ext uri="{BB962C8B-B14F-4D97-AF65-F5344CB8AC3E}">
        <p14:creationId xmlns:p14="http://schemas.microsoft.com/office/powerpoint/2010/main" val="122526678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sz="3600" dirty="0"/>
              <a:t>6.7 COOLING </a:t>
            </a:r>
            <a:r>
              <a:rPr lang="en-US" sz="3600" dirty="0" smtClean="0"/>
              <a:t>SYSTEM (3 of 3)</a:t>
            </a:r>
            <a:endParaRPr lang="en-US" sz="3600" dirty="0"/>
          </a:p>
        </p:txBody>
      </p:sp>
      <p:sp>
        <p:nvSpPr>
          <p:cNvPr id="3" name="Content Placeholder 2"/>
          <p:cNvSpPr>
            <a:spLocks noGrp="1"/>
          </p:cNvSpPr>
          <p:nvPr>
            <p:ph idx="1"/>
          </p:nvPr>
        </p:nvSpPr>
        <p:spPr/>
        <p:txBody>
          <a:bodyPr/>
          <a:lstStyle/>
          <a:p>
            <a:r>
              <a:rPr lang="en-US" b="1" dirty="0" smtClean="0">
                <a:solidFill>
                  <a:srgbClr val="0000FF"/>
                </a:solidFill>
              </a:rPr>
              <a:t>Block Heater: </a:t>
            </a:r>
            <a:r>
              <a:rPr lang="en-US" b="1" dirty="0" smtClean="0">
                <a:solidFill>
                  <a:srgbClr val="FF0000"/>
                </a:solidFill>
              </a:rPr>
              <a:t>Page 253 of text </a:t>
            </a:r>
          </a:p>
          <a:p>
            <a:r>
              <a:rPr lang="en-US" b="1" dirty="0" smtClean="0">
                <a:solidFill>
                  <a:srgbClr val="0000FF"/>
                </a:solidFill>
              </a:rPr>
              <a:t>Engine Cooling Fan</a:t>
            </a:r>
            <a:r>
              <a:rPr lang="en-US" b="1" dirty="0">
                <a:solidFill>
                  <a:srgbClr val="FF0000"/>
                </a:solidFill>
              </a:rPr>
              <a:t> Page 253 of text</a:t>
            </a:r>
            <a:r>
              <a:rPr lang="en-US" b="1" dirty="0" smtClean="0">
                <a:solidFill>
                  <a:srgbClr val="0000FF"/>
                </a:solidFill>
              </a:rPr>
              <a:t> </a:t>
            </a:r>
          </a:p>
          <a:p>
            <a:r>
              <a:rPr lang="en-US" b="1" dirty="0" smtClean="0">
                <a:solidFill>
                  <a:srgbClr val="0000FF"/>
                </a:solidFill>
              </a:rPr>
              <a:t>Coolant</a:t>
            </a:r>
            <a:r>
              <a:rPr lang="en-US" b="1" dirty="0">
                <a:solidFill>
                  <a:srgbClr val="FF0000"/>
                </a:solidFill>
              </a:rPr>
              <a:t> Page 253 of text </a:t>
            </a:r>
            <a:endParaRPr lang="en-US" b="1" dirty="0">
              <a:solidFill>
                <a:srgbClr val="0000FF"/>
              </a:solidFill>
            </a:endParaRPr>
          </a:p>
        </p:txBody>
      </p:sp>
      <p:pic>
        <p:nvPicPr>
          <p:cNvPr id="5" name="Picture 3" descr="A photo shows two thermostat devices that are part of the primary cooling system, housed underneath a pump inside the hood of a vehi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8504" y="3245384"/>
            <a:ext cx="4404496" cy="3087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8483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610600" cy="1097280"/>
          </a:xfrm>
        </p:spPr>
        <p:txBody>
          <a:bodyPr/>
          <a:lstStyle/>
          <a:p>
            <a:r>
              <a:rPr lang="en-US" sz="2400" dirty="0"/>
              <a:t>FIGURE 22–2 </a:t>
            </a:r>
            <a:r>
              <a:rPr lang="en-US" sz="2400" dirty="0" smtClean="0"/>
              <a:t>primary </a:t>
            </a:r>
            <a:r>
              <a:rPr lang="en-US" sz="2400" dirty="0"/>
              <a:t>cooling system uses </a:t>
            </a:r>
            <a:r>
              <a:rPr lang="en-US" sz="2400" dirty="0" smtClean="0"/>
              <a:t>2 thermostats designed </a:t>
            </a:r>
            <a:r>
              <a:rPr lang="en-US" sz="2400" dirty="0"/>
              <a:t>to precisely control coolant temperature</a:t>
            </a:r>
            <a:r>
              <a:rPr lang="en-US" sz="2400" dirty="0" smtClean="0"/>
              <a:t>. One </a:t>
            </a:r>
            <a:r>
              <a:rPr lang="en-US" sz="2400" dirty="0"/>
              <a:t>thermostat opens at 194°F (90°C) and the other opens </a:t>
            </a:r>
            <a:r>
              <a:rPr lang="en-US" sz="2400" dirty="0" smtClean="0"/>
              <a:t>at 201°F </a:t>
            </a:r>
            <a:r>
              <a:rPr lang="en-US" sz="2400" dirty="0"/>
              <a:t>(94°C).</a:t>
            </a:r>
          </a:p>
        </p:txBody>
      </p:sp>
      <p:pic>
        <p:nvPicPr>
          <p:cNvPr id="6" name="Picture 3" descr="A photo shows two thermostat devices that are part of the primary cooling system, housed underneath a pump inside the hood of a vehi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6383" y="1500994"/>
            <a:ext cx="6773796" cy="47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9263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458200" cy="1097280"/>
          </a:xfrm>
        </p:spPr>
        <p:txBody>
          <a:bodyPr/>
          <a:lstStyle/>
          <a:p>
            <a:r>
              <a:rPr lang="en-US" sz="3200" dirty="0"/>
              <a:t>FIGURE 22–3 </a:t>
            </a:r>
            <a:r>
              <a:rPr lang="en-US" sz="3200" dirty="0" smtClean="0"/>
              <a:t>overflow </a:t>
            </a:r>
            <a:r>
              <a:rPr lang="en-US" sz="3200" dirty="0"/>
              <a:t>and Degas bottle </a:t>
            </a:r>
            <a:r>
              <a:rPr lang="en-US" sz="3200" dirty="0" smtClean="0"/>
              <a:t>located under hood </a:t>
            </a:r>
            <a:r>
              <a:rPr lang="en-US" sz="3200" dirty="0"/>
              <a:t>on </a:t>
            </a:r>
            <a:r>
              <a:rPr lang="en-US" sz="3200" dirty="0" smtClean="0"/>
              <a:t>driver’s </a:t>
            </a:r>
            <a:r>
              <a:rPr lang="en-US" sz="3200" dirty="0"/>
              <a:t>side.</a:t>
            </a:r>
          </a:p>
        </p:txBody>
      </p:sp>
      <p:pic>
        <p:nvPicPr>
          <p:cNvPr id="8194" name="Picture 2" descr="A photo reveals an overflow and degas bottle that is located under the hood and above the engine, on the driver’s side of a vehi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96786"/>
            <a:ext cx="6297386" cy="4739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1901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6.7 LUBRICATION </a:t>
            </a:r>
            <a:r>
              <a:rPr lang="en-US" sz="3600" dirty="0" smtClean="0"/>
              <a:t>SYSTEM (1 </a:t>
            </a:r>
            <a:r>
              <a:rPr lang="en-US" sz="3600" dirty="0"/>
              <a:t>of </a:t>
            </a:r>
            <a:r>
              <a:rPr lang="en-US" sz="3600" dirty="0" smtClean="0"/>
              <a:t>2)</a:t>
            </a:r>
            <a:endParaRPr lang="en-US" sz="3600" dirty="0"/>
          </a:p>
        </p:txBody>
      </p:sp>
      <p:sp>
        <p:nvSpPr>
          <p:cNvPr id="3" name="Content Placeholder 2"/>
          <p:cNvSpPr>
            <a:spLocks noGrp="1"/>
          </p:cNvSpPr>
          <p:nvPr>
            <p:ph idx="1"/>
          </p:nvPr>
        </p:nvSpPr>
        <p:spPr>
          <a:xfrm>
            <a:off x="152400" y="1447800"/>
            <a:ext cx="8229600" cy="4525963"/>
          </a:xfrm>
        </p:spPr>
        <p:txBody>
          <a:bodyPr/>
          <a:lstStyle/>
          <a:p>
            <a:r>
              <a:rPr lang="en-US" sz="3200" b="1" dirty="0" smtClean="0">
                <a:solidFill>
                  <a:srgbClr val="0000FF"/>
                </a:solidFill>
              </a:rPr>
              <a:t>Oil Pump Flow:</a:t>
            </a:r>
          </a:p>
          <a:p>
            <a:pPr lvl="1"/>
            <a:r>
              <a:rPr lang="en-US" dirty="0"/>
              <a:t>T</a:t>
            </a:r>
            <a:r>
              <a:rPr lang="en-US" dirty="0" smtClean="0"/>
              <a:t>hrough </a:t>
            </a:r>
            <a:r>
              <a:rPr lang="en-US" dirty="0"/>
              <a:t>galleries in </a:t>
            </a:r>
            <a:r>
              <a:rPr lang="en-US" dirty="0" smtClean="0"/>
              <a:t>pan </a:t>
            </a:r>
            <a:r>
              <a:rPr lang="en-US" dirty="0"/>
              <a:t>to </a:t>
            </a:r>
            <a:r>
              <a:rPr lang="en-US" dirty="0" smtClean="0"/>
              <a:t>oil cooler </a:t>
            </a:r>
          </a:p>
          <a:p>
            <a:pPr lvl="1"/>
            <a:r>
              <a:rPr lang="en-US" dirty="0" smtClean="0"/>
              <a:t>From oil cooler to </a:t>
            </a:r>
            <a:r>
              <a:rPr lang="en-US" dirty="0"/>
              <a:t>oil </a:t>
            </a:r>
            <a:r>
              <a:rPr lang="en-US" dirty="0" smtClean="0"/>
              <a:t>filter </a:t>
            </a:r>
            <a:r>
              <a:rPr lang="en-US" b="1" dirty="0" smtClean="0">
                <a:solidFill>
                  <a:srgbClr val="0000FF"/>
                </a:solidFill>
              </a:rPr>
              <a:t>FIGURE </a:t>
            </a:r>
            <a:r>
              <a:rPr lang="en-US" b="1" dirty="0">
                <a:solidFill>
                  <a:srgbClr val="0000FF"/>
                </a:solidFill>
              </a:rPr>
              <a:t>22–4 </a:t>
            </a:r>
            <a:endParaRPr lang="en-US" b="1" dirty="0" smtClean="0">
              <a:solidFill>
                <a:srgbClr val="0000FF"/>
              </a:solidFill>
            </a:endParaRPr>
          </a:p>
          <a:p>
            <a:pPr lvl="1"/>
            <a:r>
              <a:rPr lang="en-US" dirty="0" smtClean="0"/>
              <a:t>To main gallery, feeds </a:t>
            </a:r>
            <a:r>
              <a:rPr lang="en-US" dirty="0"/>
              <a:t>both </a:t>
            </a:r>
            <a:r>
              <a:rPr lang="en-US" dirty="0" smtClean="0"/>
              <a:t>right &amp; left </a:t>
            </a:r>
            <a:r>
              <a:rPr lang="en-US" dirty="0"/>
              <a:t>side galleries.</a:t>
            </a:r>
          </a:p>
          <a:p>
            <a:pPr lvl="1"/>
            <a:r>
              <a:rPr lang="en-US" dirty="0"/>
              <a:t>L</a:t>
            </a:r>
            <a:r>
              <a:rPr lang="en-US" dirty="0" smtClean="0"/>
              <a:t>eft </a:t>
            </a:r>
            <a:r>
              <a:rPr lang="en-US" dirty="0"/>
              <a:t>gallery feeds </a:t>
            </a:r>
            <a:r>
              <a:rPr lang="en-US" dirty="0" smtClean="0"/>
              <a:t>following</a:t>
            </a:r>
            <a:r>
              <a:rPr lang="en-US" dirty="0"/>
              <a:t>:</a:t>
            </a:r>
          </a:p>
          <a:p>
            <a:pPr lvl="2"/>
            <a:r>
              <a:rPr lang="en-US" dirty="0" smtClean="0"/>
              <a:t>Vacuum </a:t>
            </a:r>
            <a:r>
              <a:rPr lang="en-US" dirty="0"/>
              <a:t>pump lubrication</a:t>
            </a:r>
          </a:p>
          <a:p>
            <a:pPr lvl="2"/>
            <a:r>
              <a:rPr lang="en-US" dirty="0" smtClean="0"/>
              <a:t>HPFP </a:t>
            </a:r>
            <a:r>
              <a:rPr lang="en-US" dirty="0"/>
              <a:t>gears</a:t>
            </a:r>
          </a:p>
          <a:p>
            <a:pPr lvl="2"/>
            <a:r>
              <a:rPr lang="en-US" dirty="0" smtClean="0"/>
              <a:t>Left </a:t>
            </a:r>
            <a:r>
              <a:rPr lang="en-US" dirty="0"/>
              <a:t>bank piston cooling jets</a:t>
            </a:r>
          </a:p>
          <a:p>
            <a:pPr lvl="2"/>
            <a:r>
              <a:rPr lang="en-US" dirty="0" smtClean="0"/>
              <a:t>Camshaft </a:t>
            </a:r>
            <a:r>
              <a:rPr lang="en-US" dirty="0"/>
              <a:t>journals</a:t>
            </a:r>
          </a:p>
          <a:p>
            <a:pPr lvl="2"/>
            <a:r>
              <a:rPr lang="en-US" dirty="0" smtClean="0"/>
              <a:t>Left </a:t>
            </a:r>
            <a:r>
              <a:rPr lang="en-US" dirty="0"/>
              <a:t>head lifters </a:t>
            </a:r>
            <a:r>
              <a:rPr lang="en-US" dirty="0" smtClean="0"/>
              <a:t>&amp; rocker arms</a:t>
            </a:r>
            <a:endParaRPr lang="en-US" dirty="0"/>
          </a:p>
        </p:txBody>
      </p:sp>
      <p:pic>
        <p:nvPicPr>
          <p:cNvPr id="9218" name="Picture 2" descr="A photo shows a spin-on type oil filter fitted on a vehicle. Also highlighted along with the filter are some of the related components.&#10;A photo shows a spin-on type oil filter that resembles a small cylindrical can, fitted on a vehicle. Also highlighted are the stamped steel lower oil pan behind the filter, the EOP (Engine oil pressure) switch and EOT (Engine oil temperature) sensor on the above left side, and the cast aluminum upper oil pan on the above right side and behind the filte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373927"/>
            <a:ext cx="3286538" cy="2939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8671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6.7 LUBRICATION </a:t>
            </a:r>
            <a:r>
              <a:rPr lang="en-US" sz="3600" dirty="0" smtClean="0"/>
              <a:t>SYSTEM (2 </a:t>
            </a:r>
            <a:r>
              <a:rPr lang="en-US" sz="3600" dirty="0"/>
              <a:t>of 2)</a:t>
            </a:r>
          </a:p>
        </p:txBody>
      </p:sp>
      <p:sp>
        <p:nvSpPr>
          <p:cNvPr id="3" name="Content Placeholder 2"/>
          <p:cNvSpPr>
            <a:spLocks noGrp="1"/>
          </p:cNvSpPr>
          <p:nvPr>
            <p:ph idx="1"/>
          </p:nvPr>
        </p:nvSpPr>
        <p:spPr>
          <a:xfrm>
            <a:off x="0" y="1371600"/>
            <a:ext cx="8229600" cy="4525963"/>
          </a:xfrm>
        </p:spPr>
        <p:txBody>
          <a:bodyPr/>
          <a:lstStyle/>
          <a:p>
            <a:r>
              <a:rPr lang="en-US" sz="3200" b="1" dirty="0" smtClean="0">
                <a:solidFill>
                  <a:srgbClr val="0000FF"/>
                </a:solidFill>
              </a:rPr>
              <a:t>Oil Pump Flow:</a:t>
            </a:r>
          </a:p>
          <a:p>
            <a:pPr lvl="1"/>
            <a:r>
              <a:rPr lang="en-US" sz="2800" dirty="0" smtClean="0"/>
              <a:t>Right </a:t>
            </a:r>
            <a:r>
              <a:rPr lang="en-US" sz="2800" dirty="0"/>
              <a:t>gallery feeds the following:</a:t>
            </a:r>
          </a:p>
          <a:p>
            <a:pPr lvl="2"/>
            <a:r>
              <a:rPr lang="en-US" sz="2400" dirty="0" smtClean="0"/>
              <a:t>Turbocharger </a:t>
            </a:r>
            <a:r>
              <a:rPr lang="en-US" sz="2400" dirty="0"/>
              <a:t>lubrication</a:t>
            </a:r>
          </a:p>
          <a:p>
            <a:pPr lvl="2"/>
            <a:r>
              <a:rPr lang="en-US" sz="2400" dirty="0" smtClean="0"/>
              <a:t>Right </a:t>
            </a:r>
            <a:r>
              <a:rPr lang="en-US" sz="2400" dirty="0"/>
              <a:t>head lifters </a:t>
            </a:r>
            <a:r>
              <a:rPr lang="en-US" sz="2400" dirty="0" smtClean="0"/>
              <a:t>&amp; rocker </a:t>
            </a:r>
            <a:r>
              <a:rPr lang="en-US" sz="2400" dirty="0"/>
              <a:t>arms</a:t>
            </a:r>
          </a:p>
          <a:p>
            <a:pPr lvl="2"/>
            <a:r>
              <a:rPr lang="en-US" sz="2400" dirty="0" smtClean="0"/>
              <a:t>Right </a:t>
            </a:r>
            <a:r>
              <a:rPr lang="en-US" sz="2400" dirty="0"/>
              <a:t>bank piston </a:t>
            </a:r>
            <a:r>
              <a:rPr lang="en-US" sz="2400" dirty="0" smtClean="0"/>
              <a:t>&amp; cooling </a:t>
            </a:r>
            <a:r>
              <a:rPr lang="en-US" sz="2400" dirty="0"/>
              <a:t>jets</a:t>
            </a:r>
          </a:p>
          <a:p>
            <a:pPr lvl="2"/>
            <a:r>
              <a:rPr lang="en-US" sz="2400" dirty="0" smtClean="0"/>
              <a:t>Main </a:t>
            </a:r>
            <a:r>
              <a:rPr lang="en-US" sz="2400" dirty="0"/>
              <a:t>and rod bearings</a:t>
            </a:r>
          </a:p>
        </p:txBody>
      </p:sp>
      <p:pic>
        <p:nvPicPr>
          <p:cNvPr id="5" name="Picture 2" descr="A photo shows a spin-on type oil filter fitted on a vehicle. Also highlighted along with the filter are some of the related components.&#10;A photo shows a spin-on type oil filter that resembles a small cylindrical can, fitted on a vehicle. Also highlighted are the stamped steel lower oil pan behind the filter, the EOP (Engine oil pressure) switch and EOT (Engine oil temperature) sensor on the above left side, and the cast aluminum upper oil pan on the above right side and behind the filte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9879" y="3257550"/>
            <a:ext cx="3444380" cy="308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6028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92581"/>
            <a:ext cx="8839200" cy="1097280"/>
          </a:xfrm>
        </p:spPr>
        <p:txBody>
          <a:bodyPr/>
          <a:lstStyle/>
          <a:p>
            <a:r>
              <a:rPr lang="en-US" sz="2000" dirty="0"/>
              <a:t>FIGURE 22–4 </a:t>
            </a:r>
            <a:r>
              <a:rPr lang="en-US" sz="2000" dirty="0" smtClean="0"/>
              <a:t>oil </a:t>
            </a:r>
            <a:r>
              <a:rPr lang="en-US" sz="2000" dirty="0"/>
              <a:t>filter used on </a:t>
            </a:r>
            <a:r>
              <a:rPr lang="en-US" sz="2000" dirty="0" smtClean="0"/>
              <a:t>6.7 </a:t>
            </a:r>
            <a:r>
              <a:rPr lang="en-US" sz="2000" dirty="0"/>
              <a:t>Power Stroke </a:t>
            </a:r>
            <a:r>
              <a:rPr lang="en-US" sz="2000" dirty="0" smtClean="0"/>
              <a:t>is a </a:t>
            </a:r>
            <a:r>
              <a:rPr lang="en-US" sz="2000" dirty="0"/>
              <a:t>spin-on type. </a:t>
            </a:r>
            <a:r>
              <a:rPr lang="en-US" sz="2000" dirty="0" smtClean="0"/>
              <a:t>Oil </a:t>
            </a:r>
            <a:r>
              <a:rPr lang="en-US" sz="2000" dirty="0"/>
              <a:t>pan was updated for </a:t>
            </a:r>
            <a:r>
              <a:rPr lang="en-US" sz="2000" dirty="0" smtClean="0"/>
              <a:t>2012 model year </a:t>
            </a:r>
            <a:r>
              <a:rPr lang="en-US" sz="2000" dirty="0"/>
              <a:t>with </a:t>
            </a:r>
            <a:r>
              <a:rPr lang="en-US" sz="2000" dirty="0" smtClean="0"/>
              <a:t>stamped </a:t>
            </a:r>
            <a:r>
              <a:rPr lang="en-US" sz="2000" dirty="0"/>
              <a:t>steel lower pan with </a:t>
            </a:r>
            <a:r>
              <a:rPr lang="en-US" sz="2000" dirty="0" smtClean="0"/>
              <a:t>conventional plug instead </a:t>
            </a:r>
            <a:r>
              <a:rPr lang="en-US" sz="2000" dirty="0"/>
              <a:t>of </a:t>
            </a:r>
            <a:r>
              <a:rPr lang="en-US" sz="2000" dirty="0" smtClean="0"/>
              <a:t>plastic </a:t>
            </a:r>
            <a:r>
              <a:rPr lang="en-US" sz="2000" dirty="0"/>
              <a:t>(composite) pan used with </a:t>
            </a:r>
            <a:r>
              <a:rPr lang="en-US" sz="2000" dirty="0" smtClean="0"/>
              <a:t>plastic drain </a:t>
            </a:r>
            <a:r>
              <a:rPr lang="en-US" sz="2000" dirty="0"/>
              <a:t>plug on </a:t>
            </a:r>
            <a:r>
              <a:rPr lang="en-US" sz="2000" dirty="0" smtClean="0"/>
              <a:t>2011 </a:t>
            </a:r>
            <a:r>
              <a:rPr lang="en-US" sz="2000" dirty="0"/>
              <a:t>model year version.</a:t>
            </a:r>
          </a:p>
        </p:txBody>
      </p:sp>
      <p:pic>
        <p:nvPicPr>
          <p:cNvPr id="10242" name="Picture 2" descr="A photo shows a spin-on type oil filter fitted on a vehicle. Also highlighted along with the filter are some of the related components.&#10;A photo shows a spin-on type oil filter that resembles a small cylindrical can, fitted on a vehicle. Also highlighted are the stamped steel lower oil pan behind the filter, the EOP (Engine oil pressure) switch and EOT (Engine oil temperature) sensor on the above left side, and the cast aluminum upper oil pan on the above right side and behind the filte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6836" y="1447800"/>
            <a:ext cx="5513388" cy="4931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6950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FIGURE 22–5 </a:t>
            </a:r>
            <a:r>
              <a:rPr lang="en-US" sz="2800" dirty="0" smtClean="0"/>
              <a:t>Large </a:t>
            </a:r>
            <a:r>
              <a:rPr lang="en-US" sz="2800" dirty="0"/>
              <a:t>rubber coolant hoses are used to </a:t>
            </a:r>
            <a:r>
              <a:rPr lang="en-US" sz="2800" dirty="0" smtClean="0"/>
              <a:t>supply coolant </a:t>
            </a:r>
            <a:r>
              <a:rPr lang="en-US" sz="2800" dirty="0"/>
              <a:t>to and from the oil cooler.</a:t>
            </a:r>
          </a:p>
        </p:txBody>
      </p:sp>
      <p:pic>
        <p:nvPicPr>
          <p:cNvPr id="11266" name="Picture 2" descr="A photo shows an oil coolant hose that resembles a rubbery tube with a wide diameter, connected to the right face of an oil cooler in a vehi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271" y="1387929"/>
            <a:ext cx="5806702" cy="4901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8223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ENGINE </a:t>
            </a:r>
            <a:r>
              <a:rPr lang="en-US" sz="3600" dirty="0" smtClean="0"/>
              <a:t>MECHANICAL (1 of 2)</a:t>
            </a:r>
            <a:endParaRPr lang="en-US" sz="3600" dirty="0"/>
          </a:p>
        </p:txBody>
      </p:sp>
      <p:sp>
        <p:nvSpPr>
          <p:cNvPr id="3" name="Content Placeholder 2"/>
          <p:cNvSpPr>
            <a:spLocks noGrp="1"/>
          </p:cNvSpPr>
          <p:nvPr>
            <p:ph idx="1"/>
          </p:nvPr>
        </p:nvSpPr>
        <p:spPr/>
        <p:txBody>
          <a:bodyPr/>
          <a:lstStyle/>
          <a:p>
            <a:r>
              <a:rPr lang="en-US" sz="3200" b="1" dirty="0" smtClean="0">
                <a:solidFill>
                  <a:srgbClr val="0000FF"/>
                </a:solidFill>
              </a:rPr>
              <a:t>Lower Engine</a:t>
            </a:r>
            <a:r>
              <a:rPr lang="en-US" b="1" dirty="0" smtClean="0">
                <a:solidFill>
                  <a:srgbClr val="0000FF"/>
                </a:solidFill>
              </a:rPr>
              <a:t>: </a:t>
            </a:r>
            <a:r>
              <a:rPr lang="en-US" b="1" dirty="0" smtClean="0">
                <a:solidFill>
                  <a:srgbClr val="FF0000"/>
                </a:solidFill>
              </a:rPr>
              <a:t>Page 254 Figure 22-6</a:t>
            </a:r>
          </a:p>
          <a:p>
            <a:pPr lvl="1"/>
            <a:r>
              <a:rPr lang="en-US" dirty="0"/>
              <a:t>Both </a:t>
            </a:r>
            <a:r>
              <a:rPr lang="en-US" dirty="0" smtClean="0"/>
              <a:t>crankshaft main &amp; rod bearings</a:t>
            </a:r>
          </a:p>
          <a:p>
            <a:pPr lvl="1"/>
            <a:r>
              <a:rPr lang="en-US" dirty="0" smtClean="0"/>
              <a:t>Color coded, do </a:t>
            </a:r>
            <a:r>
              <a:rPr lang="en-US" dirty="0"/>
              <a:t>not use a </a:t>
            </a:r>
            <a:r>
              <a:rPr lang="en-US" dirty="0" smtClean="0"/>
              <a:t>tang</a:t>
            </a:r>
            <a:endParaRPr lang="en-US" dirty="0"/>
          </a:p>
          <a:p>
            <a:pPr lvl="1"/>
            <a:r>
              <a:rPr lang="en-US" dirty="0" smtClean="0"/>
              <a:t>Crankshaft </a:t>
            </a:r>
            <a:r>
              <a:rPr lang="en-US" dirty="0"/>
              <a:t>main </a:t>
            </a:r>
            <a:r>
              <a:rPr lang="en-US" dirty="0" smtClean="0"/>
              <a:t>bearing lower half dark gray color</a:t>
            </a:r>
            <a:endParaRPr lang="en-US" dirty="0"/>
          </a:p>
          <a:p>
            <a:pPr lvl="1"/>
            <a:r>
              <a:rPr lang="en-US" dirty="0" smtClean="0"/>
              <a:t>Upper </a:t>
            </a:r>
            <a:r>
              <a:rPr lang="en-US" dirty="0"/>
              <a:t>half </a:t>
            </a:r>
            <a:r>
              <a:rPr lang="en-US" dirty="0" smtClean="0"/>
              <a:t>bright </a:t>
            </a:r>
            <a:r>
              <a:rPr lang="en-US" dirty="0"/>
              <a:t>metal with </a:t>
            </a:r>
            <a:r>
              <a:rPr lang="en-US" dirty="0" smtClean="0"/>
              <a:t>lubrication </a:t>
            </a:r>
            <a:r>
              <a:rPr lang="en-US" dirty="0"/>
              <a:t>groove</a:t>
            </a:r>
          </a:p>
          <a:p>
            <a:pPr lvl="1"/>
            <a:r>
              <a:rPr lang="en-US" dirty="0" smtClean="0"/>
              <a:t>Slot </a:t>
            </a:r>
            <a:r>
              <a:rPr lang="en-US" dirty="0"/>
              <a:t>for </a:t>
            </a:r>
            <a:r>
              <a:rPr lang="en-US" dirty="0" smtClean="0"/>
              <a:t>oil </a:t>
            </a:r>
            <a:r>
              <a:rPr lang="en-US" dirty="0"/>
              <a:t>to flow through.</a:t>
            </a:r>
          </a:p>
          <a:p>
            <a:pPr lvl="1"/>
            <a:r>
              <a:rPr lang="en-US" dirty="0" smtClean="0"/>
              <a:t>Rod bearing upper half is dark gray</a:t>
            </a:r>
          </a:p>
          <a:p>
            <a:pPr lvl="1"/>
            <a:r>
              <a:rPr lang="en-US" dirty="0" smtClean="0"/>
              <a:t>Lower </a:t>
            </a:r>
            <a:r>
              <a:rPr lang="en-US" dirty="0"/>
              <a:t>half </a:t>
            </a:r>
            <a:r>
              <a:rPr lang="en-US" dirty="0" smtClean="0"/>
              <a:t>bright </a:t>
            </a:r>
            <a:r>
              <a:rPr lang="en-US" dirty="0"/>
              <a:t>metal with </a:t>
            </a:r>
            <a:r>
              <a:rPr lang="en-US" dirty="0" smtClean="0"/>
              <a:t>no grooves</a:t>
            </a:r>
          </a:p>
          <a:p>
            <a:r>
              <a:rPr lang="en-US" sz="3200" b="1" dirty="0" smtClean="0">
                <a:solidFill>
                  <a:srgbClr val="0000FF"/>
                </a:solidFill>
              </a:rPr>
              <a:t>Upper Engine </a:t>
            </a:r>
            <a:r>
              <a:rPr lang="en-US" b="1" dirty="0" smtClean="0">
                <a:solidFill>
                  <a:srgbClr val="FF0000"/>
                </a:solidFill>
              </a:rPr>
              <a:t>Page 255 </a:t>
            </a:r>
            <a:r>
              <a:rPr lang="en-US" b="1" dirty="0">
                <a:solidFill>
                  <a:srgbClr val="FF0000"/>
                </a:solidFill>
              </a:rPr>
              <a:t>Figure </a:t>
            </a:r>
            <a:r>
              <a:rPr lang="en-US" b="1" dirty="0" smtClean="0">
                <a:solidFill>
                  <a:srgbClr val="FF0000"/>
                </a:solidFill>
              </a:rPr>
              <a:t>22-7</a:t>
            </a:r>
            <a:endParaRPr lang="en-US" b="1" dirty="0">
              <a:solidFill>
                <a:srgbClr val="FF0000"/>
              </a:solidFill>
            </a:endParaRPr>
          </a:p>
          <a:p>
            <a:endParaRPr lang="en-US" b="1" dirty="0"/>
          </a:p>
        </p:txBody>
      </p:sp>
    </p:spTree>
    <p:extLst>
      <p:ext uri="{BB962C8B-B14F-4D97-AF65-F5344CB8AC3E}">
        <p14:creationId xmlns:p14="http://schemas.microsoft.com/office/powerpoint/2010/main" val="110460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5372"/>
            <a:ext cx="8915400" cy="1097280"/>
          </a:xfrm>
        </p:spPr>
        <p:txBody>
          <a:bodyPr/>
          <a:lstStyle/>
          <a:p>
            <a:r>
              <a:rPr lang="en-US" sz="2800" dirty="0"/>
              <a:t>FIGURE </a:t>
            </a:r>
            <a:r>
              <a:rPr lang="en-US" sz="2800" dirty="0" smtClean="0"/>
              <a:t>22–6 6.7 </a:t>
            </a:r>
            <a:r>
              <a:rPr lang="en-US" sz="2800" dirty="0"/>
              <a:t>block </a:t>
            </a:r>
            <a:r>
              <a:rPr lang="en-US" sz="2800" dirty="0" smtClean="0"/>
              <a:t>made </a:t>
            </a:r>
            <a:r>
              <a:rPr lang="en-US" sz="2800" dirty="0"/>
              <a:t>from compacted </a:t>
            </a:r>
            <a:r>
              <a:rPr lang="en-US" sz="2800" dirty="0" smtClean="0"/>
              <a:t>graphite iron </a:t>
            </a:r>
            <a:r>
              <a:rPr lang="en-US" sz="2800" dirty="0"/>
              <a:t>(CGI) </a:t>
            </a:r>
            <a:r>
              <a:rPr lang="en-US" sz="2800" dirty="0" smtClean="0"/>
              <a:t>&amp; uses </a:t>
            </a:r>
            <a:r>
              <a:rPr lang="en-US" sz="2800" dirty="0"/>
              <a:t>cross-bolted main bearing caps </a:t>
            </a:r>
            <a:r>
              <a:rPr lang="en-US" sz="2800" dirty="0" smtClean="0"/>
              <a:t>for strength</a:t>
            </a:r>
            <a:r>
              <a:rPr lang="en-US" sz="2800" dirty="0"/>
              <a:t>.</a:t>
            </a:r>
          </a:p>
        </p:txBody>
      </p:sp>
      <p:pic>
        <p:nvPicPr>
          <p:cNvPr id="12290" name="Picture 2" descr="A photo shows 4 cross bolts for the main bearing caps, seen from the outside on the lower engine block of a 6.7-liter diesel engine. The engine is made of CGI (compacted graphite iron), and the bolts are serially arranged and evenly spac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5079" y="1422322"/>
            <a:ext cx="6253842" cy="4727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8859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9067800" cy="1097280"/>
          </a:xfrm>
        </p:spPr>
        <p:txBody>
          <a:bodyPr/>
          <a:lstStyle/>
          <a:p>
            <a:r>
              <a:rPr lang="en-US" sz="2200" dirty="0"/>
              <a:t>FIGURE 22–7 </a:t>
            </a:r>
            <a:r>
              <a:rPr lang="en-US" sz="2200" dirty="0" smtClean="0"/>
              <a:t>aluminum </a:t>
            </a:r>
            <a:r>
              <a:rPr lang="en-US" sz="2200" dirty="0"/>
              <a:t>cylinder head features </a:t>
            </a:r>
            <a:r>
              <a:rPr lang="en-US" sz="2200" dirty="0" smtClean="0"/>
              <a:t>intake </a:t>
            </a:r>
            <a:r>
              <a:rPr lang="en-US" sz="2200" dirty="0"/>
              <a:t>ports on </a:t>
            </a:r>
            <a:r>
              <a:rPr lang="en-US" sz="2200" dirty="0" smtClean="0"/>
              <a:t>outside </a:t>
            </a:r>
            <a:r>
              <a:rPr lang="en-US" sz="2200" dirty="0"/>
              <a:t>of </a:t>
            </a:r>
            <a:r>
              <a:rPr lang="en-US" sz="2200" dirty="0" smtClean="0"/>
              <a:t>head </a:t>
            </a:r>
            <a:r>
              <a:rPr lang="en-US" sz="2200" dirty="0"/>
              <a:t>where </a:t>
            </a:r>
            <a:r>
              <a:rPr lang="en-US" sz="2200" dirty="0" smtClean="0"/>
              <a:t>exhaust ports </a:t>
            </a:r>
            <a:r>
              <a:rPr lang="en-US" sz="2200" dirty="0"/>
              <a:t>are usually located. This design allows </a:t>
            </a:r>
            <a:r>
              <a:rPr lang="en-US" sz="2200" dirty="0" smtClean="0"/>
              <a:t>exhaust posts to </a:t>
            </a:r>
            <a:r>
              <a:rPr lang="en-US" sz="2200" dirty="0"/>
              <a:t>be close to </a:t>
            </a:r>
            <a:r>
              <a:rPr lang="en-US" sz="2200" dirty="0" smtClean="0"/>
              <a:t>turbocharger</a:t>
            </a:r>
            <a:r>
              <a:rPr lang="en-US" sz="2200" dirty="0"/>
              <a:t>, making it more efficient.</a:t>
            </a:r>
          </a:p>
        </p:txBody>
      </p:sp>
      <p:pic>
        <p:nvPicPr>
          <p:cNvPr id="13314" name="Picture 2" descr="An illustration shows the two aluminum cylinder heads separated by a turbocharger in the middle, in a turbocharged diesel engine.&#10;An illustration shows the arrangement of two aluminum cylinder heads that are separated by a turbocharger in the middle. The air inlet ports located on the outboard side of the cylinder heads have been highlighted, and so are the exhaust manifolds located at the inboard side and close to the turbocharge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3923" y="1595242"/>
            <a:ext cx="5176156" cy="4487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6464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LEARNING OBJECTIVES </a:t>
            </a:r>
            <a:r>
              <a:rPr lang="en-US" dirty="0" smtClean="0"/>
              <a:t>(2 of 2)</a:t>
            </a:r>
            <a:endParaRPr lang="en-US" dirty="0"/>
          </a:p>
        </p:txBody>
      </p:sp>
      <p:sp>
        <p:nvSpPr>
          <p:cNvPr id="24579" name="Content Placeholder 2"/>
          <p:cNvSpPr>
            <a:spLocks noGrp="1"/>
          </p:cNvSpPr>
          <p:nvPr>
            <p:ph idx="1"/>
          </p:nvPr>
        </p:nvSpPr>
        <p:spPr/>
        <p:txBody>
          <a:bodyPr/>
          <a:lstStyle/>
          <a:p>
            <a:pPr marL="0" indent="0">
              <a:buNone/>
            </a:pPr>
            <a:r>
              <a:rPr lang="en-US" b="1" dirty="0" smtClean="0">
                <a:solidFill>
                  <a:srgbClr val="005A70"/>
                </a:solidFill>
              </a:rPr>
              <a:t>22.4 </a:t>
            </a:r>
            <a:r>
              <a:rPr lang="en-US" dirty="0" smtClean="0"/>
              <a:t>Perform </a:t>
            </a:r>
            <a:r>
              <a:rPr lang="en-US" dirty="0"/>
              <a:t>component identification; verify the location and function of the major engine inputs and outputs of the Ford Power Stroke diesel engines. </a:t>
            </a:r>
          </a:p>
          <a:p>
            <a:pPr marL="0" indent="0">
              <a:buNone/>
            </a:pPr>
            <a:r>
              <a:rPr lang="en-US" b="1" dirty="0" smtClean="0">
                <a:solidFill>
                  <a:srgbClr val="005A70"/>
                </a:solidFill>
              </a:rPr>
              <a:t>22.5 </a:t>
            </a:r>
            <a:r>
              <a:rPr lang="en-US" dirty="0" smtClean="0"/>
              <a:t>Explain </a:t>
            </a:r>
            <a:r>
              <a:rPr lang="en-US" dirty="0"/>
              <a:t>the location, function, and diagnosis of the low-pressure fuel system. </a:t>
            </a:r>
          </a:p>
          <a:p>
            <a:pPr marL="0" indent="0">
              <a:buNone/>
            </a:pPr>
            <a:r>
              <a:rPr lang="en-US" b="1" dirty="0" smtClean="0">
                <a:solidFill>
                  <a:srgbClr val="005A70"/>
                </a:solidFill>
              </a:rPr>
              <a:t>22.6 </a:t>
            </a:r>
            <a:r>
              <a:rPr lang="en-US" dirty="0" smtClean="0"/>
              <a:t>Identify </a:t>
            </a:r>
            <a:r>
              <a:rPr lang="en-US" dirty="0"/>
              <a:t>the components, location, and function of the high-pressure fuel system.</a:t>
            </a:r>
          </a:p>
          <a:p>
            <a:pPr marL="0" indent="0">
              <a:buNone/>
            </a:pPr>
            <a:endParaRPr lang="en-US" dirty="0"/>
          </a:p>
        </p:txBody>
      </p:sp>
    </p:spTree>
    <p:extLst>
      <p:ext uri="{BB962C8B-B14F-4D97-AF65-F5344CB8AC3E}">
        <p14:creationId xmlns:p14="http://schemas.microsoft.com/office/powerpoint/2010/main" val="371094574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a:t>ENGINE </a:t>
            </a:r>
            <a:r>
              <a:rPr lang="en-US" sz="3600" dirty="0" smtClean="0"/>
              <a:t>MECHANICAL (2 of 2)</a:t>
            </a:r>
            <a:endParaRPr lang="en-US" sz="3600" dirty="0"/>
          </a:p>
        </p:txBody>
      </p:sp>
      <p:sp>
        <p:nvSpPr>
          <p:cNvPr id="3" name="Content Placeholder 2"/>
          <p:cNvSpPr>
            <a:spLocks noGrp="1"/>
          </p:cNvSpPr>
          <p:nvPr>
            <p:ph idx="1"/>
          </p:nvPr>
        </p:nvSpPr>
        <p:spPr>
          <a:xfrm>
            <a:off x="228600" y="1371600"/>
            <a:ext cx="4648200" cy="4525963"/>
          </a:xfrm>
        </p:spPr>
        <p:txBody>
          <a:bodyPr/>
          <a:lstStyle/>
          <a:p>
            <a:pPr>
              <a:spcBef>
                <a:spcPts val="0"/>
              </a:spcBef>
            </a:pPr>
            <a:r>
              <a:rPr lang="en-US" b="1" dirty="0" smtClean="0">
                <a:solidFill>
                  <a:srgbClr val="0000FF"/>
                </a:solidFill>
              </a:rPr>
              <a:t>Timing System </a:t>
            </a:r>
          </a:p>
          <a:p>
            <a:pPr lvl="1">
              <a:spcBef>
                <a:spcPts val="0"/>
              </a:spcBef>
            </a:pPr>
            <a:r>
              <a:rPr lang="en-US" dirty="0" smtClean="0"/>
              <a:t>Crankshaft </a:t>
            </a:r>
            <a:r>
              <a:rPr lang="en-US" dirty="0"/>
              <a:t>drives </a:t>
            </a:r>
            <a:r>
              <a:rPr lang="en-US" dirty="0" smtClean="0"/>
              <a:t>camshaft &amp; High-pressure </a:t>
            </a:r>
            <a:r>
              <a:rPr lang="en-US" dirty="0"/>
              <a:t>fuel pump </a:t>
            </a:r>
            <a:endParaRPr lang="en-US" dirty="0" smtClean="0"/>
          </a:p>
          <a:p>
            <a:pPr lvl="1">
              <a:spcBef>
                <a:spcPts val="0"/>
              </a:spcBef>
            </a:pPr>
            <a:r>
              <a:rPr lang="en-US" dirty="0" smtClean="0"/>
              <a:t>With </a:t>
            </a:r>
            <a:r>
              <a:rPr lang="en-US" dirty="0"/>
              <a:t>helical </a:t>
            </a:r>
            <a:r>
              <a:rPr lang="en-US" dirty="0" smtClean="0"/>
              <a:t>gears</a:t>
            </a:r>
          </a:p>
          <a:p>
            <a:pPr lvl="1">
              <a:spcBef>
                <a:spcPts val="0"/>
              </a:spcBef>
            </a:pPr>
            <a:r>
              <a:rPr lang="en-US" dirty="0" smtClean="0"/>
              <a:t>Timing </a:t>
            </a:r>
            <a:r>
              <a:rPr lang="en-US" dirty="0"/>
              <a:t>gears </a:t>
            </a:r>
            <a:r>
              <a:rPr lang="en-US" dirty="0" smtClean="0"/>
              <a:t>accessible removing front cover</a:t>
            </a:r>
          </a:p>
          <a:p>
            <a:pPr lvl="2">
              <a:spcBef>
                <a:spcPts val="0"/>
              </a:spcBef>
            </a:pPr>
            <a:r>
              <a:rPr lang="en-US" dirty="0" smtClean="0"/>
              <a:t>Camshaft</a:t>
            </a:r>
            <a:r>
              <a:rPr lang="en-US" dirty="0"/>
              <a:t>, crankshaft, </a:t>
            </a:r>
            <a:r>
              <a:rPr lang="en-US" dirty="0" smtClean="0"/>
              <a:t>&amp; high-pressure </a:t>
            </a:r>
            <a:r>
              <a:rPr lang="en-US" dirty="0"/>
              <a:t>fuel pump </a:t>
            </a:r>
            <a:endParaRPr lang="en-US" dirty="0" smtClean="0"/>
          </a:p>
          <a:p>
            <a:pPr lvl="2">
              <a:spcBef>
                <a:spcPts val="0"/>
              </a:spcBef>
            </a:pPr>
            <a:r>
              <a:rPr lang="en-US" dirty="0" smtClean="0"/>
              <a:t>Timed together</a:t>
            </a:r>
          </a:p>
          <a:p>
            <a:pPr lvl="2">
              <a:spcBef>
                <a:spcPts val="0"/>
              </a:spcBef>
            </a:pPr>
            <a:r>
              <a:rPr lang="en-US" dirty="0" smtClean="0"/>
              <a:t>HP pump timed </a:t>
            </a:r>
            <a:r>
              <a:rPr lang="en-US" dirty="0"/>
              <a:t>so that </a:t>
            </a:r>
            <a:r>
              <a:rPr lang="en-US" dirty="0" smtClean="0"/>
              <a:t>fuel </a:t>
            </a:r>
            <a:r>
              <a:rPr lang="en-US" dirty="0"/>
              <a:t>pump </a:t>
            </a:r>
            <a:r>
              <a:rPr lang="en-US" dirty="0" smtClean="0"/>
              <a:t>stroke happens</a:t>
            </a:r>
          </a:p>
          <a:p>
            <a:pPr lvl="2">
              <a:spcBef>
                <a:spcPts val="0"/>
              </a:spcBef>
            </a:pPr>
            <a:r>
              <a:rPr lang="en-US" dirty="0" smtClean="0"/>
              <a:t>Same </a:t>
            </a:r>
            <a:r>
              <a:rPr lang="en-US" dirty="0"/>
              <a:t>time as </a:t>
            </a:r>
            <a:r>
              <a:rPr lang="en-US" dirty="0" smtClean="0"/>
              <a:t>injection stroke</a:t>
            </a:r>
          </a:p>
          <a:p>
            <a:pPr lvl="2">
              <a:spcBef>
                <a:spcPts val="0"/>
              </a:spcBef>
            </a:pPr>
            <a:r>
              <a:rPr lang="en-US" dirty="0" smtClean="0"/>
              <a:t>Provides more </a:t>
            </a:r>
            <a:r>
              <a:rPr lang="en-US" dirty="0"/>
              <a:t>consistent fuel </a:t>
            </a:r>
            <a:r>
              <a:rPr lang="en-US" dirty="0" smtClean="0"/>
              <a:t>delivery, reduces noise</a:t>
            </a:r>
            <a:endParaRPr lang="en-US" dirty="0"/>
          </a:p>
        </p:txBody>
      </p:sp>
      <p:pic>
        <p:nvPicPr>
          <p:cNvPr id="14338" name="Picture 2" descr="A photo reveals three helical cut gears that are timed to a synchronized arrangement, in an engine assembly whose front cover has been opened.&#10;The description of the arrangement of the three helical cut gears is as follows.&#10;The forged module steel crankshaft has a front drive gear which is shrink-fit, attached around it at a position much before the tip. This gear is at the bottom in the engine assembly and is in mesh with the camshaft gear above it. The camshaft gear which is much larger in diameter than the crankshaft gear, is in mesh with the smaller high-pressure fuel pump gear placed above 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524000"/>
            <a:ext cx="3971925"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8733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FIGURE 22–8 (a) </a:t>
            </a:r>
            <a:r>
              <a:rPr lang="en-US" sz="2400" dirty="0" smtClean="0"/>
              <a:t>patented </a:t>
            </a:r>
            <a:r>
              <a:rPr lang="en-US" sz="2400" dirty="0"/>
              <a:t>dual hydraulic lash adjusters within one roller lifter, allows </a:t>
            </a:r>
            <a:r>
              <a:rPr lang="en-US" sz="2400" dirty="0" smtClean="0"/>
              <a:t>6.7 </a:t>
            </a:r>
            <a:r>
              <a:rPr lang="en-US" sz="2400" dirty="0"/>
              <a:t>liter Power Stroke diesel to </a:t>
            </a:r>
            <a:r>
              <a:rPr lang="en-US" sz="2400" dirty="0" smtClean="0"/>
              <a:t>use single </a:t>
            </a:r>
            <a:r>
              <a:rPr lang="en-US" sz="2400" dirty="0"/>
              <a:t>rocker arm for each valve</a:t>
            </a:r>
            <a:r>
              <a:rPr lang="en-US" sz="2400" dirty="0" smtClean="0"/>
              <a:t>.</a:t>
            </a:r>
            <a:endParaRPr lang="en-US" sz="2400" dirty="0"/>
          </a:p>
        </p:txBody>
      </p:sp>
      <p:pic>
        <p:nvPicPr>
          <p:cNvPr id="15362" name="Picture 2" descr="An illustration shows a roller lifter and the patented dual hydraulic lash adjusters that are present inside the roller lifter.&#10;The roller lifter is a small tubular device with a roller wheel attached at one end. The other end of the roller lifter is attached to a body in a hinged manner so that it can swing forward and back. The dual hydraulic lash adjusters are two small cylindrical bolt like objects that have a larger outer diameter, and contain a movable shaft inside it that protrudes out from one en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7643" y="1714500"/>
            <a:ext cx="4408714" cy="4304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6532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5372"/>
            <a:ext cx="8915400" cy="1097280"/>
          </a:xfrm>
        </p:spPr>
        <p:txBody>
          <a:bodyPr/>
          <a:lstStyle/>
          <a:p>
            <a:r>
              <a:rPr lang="en-US" sz="2400" dirty="0"/>
              <a:t>FIGURE </a:t>
            </a:r>
            <a:r>
              <a:rPr lang="en-US" sz="2400" dirty="0" smtClean="0"/>
              <a:t>22–8  (</a:t>
            </a:r>
            <a:r>
              <a:rPr lang="en-US" sz="2400" dirty="0"/>
              <a:t>b) Each valve is opened by its own stamped steel rocker arm. Using </a:t>
            </a:r>
            <a:r>
              <a:rPr lang="en-US" sz="2400" dirty="0" smtClean="0"/>
              <a:t>incorrect </a:t>
            </a:r>
            <a:r>
              <a:rPr lang="en-US" sz="2400" dirty="0"/>
              <a:t>engine </a:t>
            </a:r>
            <a:r>
              <a:rPr lang="en-US" sz="2400" dirty="0" smtClean="0"/>
              <a:t>oil can </a:t>
            </a:r>
            <a:r>
              <a:rPr lang="en-US" sz="2400" dirty="0"/>
              <a:t>often lead to wear problems especially on push rods and rocker arm fulcrums and pads</a:t>
            </a:r>
            <a:endParaRPr lang="en-US" sz="2000" dirty="0"/>
          </a:p>
        </p:txBody>
      </p:sp>
      <p:pic>
        <p:nvPicPr>
          <p:cNvPr id="16386" name="Picture 2" descr="A photo shows 4 individual rocker arms in a row meant for an equal number of valves, and are connected to push rods in an engine assembly. &#10;The description of the rocker arms is as follows.&#10;They are thick stamped steel semi-circular plates with a semi-circular shaped hollow in the middle. Underneath the front edge of each rocker arm is connected a push rod that is a small cylindrical metallic object, and is responsible for the movement of the rocker arm.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832" y="1524000"/>
            <a:ext cx="6599854" cy="4779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6625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FIGURE 22–9 </a:t>
            </a:r>
            <a:r>
              <a:rPr lang="en-US" sz="2400" dirty="0" smtClean="0"/>
              <a:t> forged </a:t>
            </a:r>
            <a:r>
              <a:rPr lang="en-US" sz="2400" dirty="0"/>
              <a:t>module steel crankshaft uses </a:t>
            </a:r>
            <a:r>
              <a:rPr lang="en-US" sz="2400" dirty="0" smtClean="0"/>
              <a:t>a shrink </a:t>
            </a:r>
            <a:r>
              <a:rPr lang="en-US" sz="2400" dirty="0"/>
              <a:t>fit front drive gear to rotate </a:t>
            </a:r>
            <a:r>
              <a:rPr lang="en-US" sz="2400" dirty="0" smtClean="0"/>
              <a:t>camshaft </a:t>
            </a:r>
            <a:r>
              <a:rPr lang="en-US" sz="2400" dirty="0"/>
              <a:t>gear, which </a:t>
            </a:r>
            <a:r>
              <a:rPr lang="en-US" sz="2400" dirty="0" smtClean="0"/>
              <a:t>is timed </a:t>
            </a:r>
            <a:r>
              <a:rPr lang="en-US" sz="2400" dirty="0"/>
              <a:t>to </a:t>
            </a:r>
            <a:r>
              <a:rPr lang="en-US" sz="2400" dirty="0" smtClean="0"/>
              <a:t>high-pressure </a:t>
            </a:r>
            <a:r>
              <a:rPr lang="en-US" sz="2400" dirty="0"/>
              <a:t>fuel pump (HPFP).</a:t>
            </a:r>
          </a:p>
        </p:txBody>
      </p:sp>
      <p:pic>
        <p:nvPicPr>
          <p:cNvPr id="10" name="Picture 2" descr="A photo reveals three helical cut gears that are timed to a synchronized arrangement, in an engine assembly whose front cover has been opened.&#10;The description of the arrangement of the three helical cut gears is as follows.&#10;The forged module steel crankshaft has a front drive gear which is shrink-fit, attached around it at a position much before the tip. This gear is at the bottom in the engine assembly and is in mesh with the camshaft gear above it. The camshaft gear which is much larger in diameter than the crankshaft gear, is in mesh with the smaller high-pressure fuel pump gear placed above 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616" y="1409356"/>
            <a:ext cx="4309384" cy="4991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114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LOW-PRESSURE FUEL</a:t>
            </a:r>
            <a:br>
              <a:rPr lang="en-US" sz="3600" dirty="0"/>
            </a:br>
            <a:r>
              <a:rPr lang="en-US" sz="3600" dirty="0"/>
              <a:t>SYSTEM</a:t>
            </a:r>
          </a:p>
        </p:txBody>
      </p:sp>
      <p:sp>
        <p:nvSpPr>
          <p:cNvPr id="3" name="Content Placeholder 2"/>
          <p:cNvSpPr>
            <a:spLocks noGrp="1"/>
          </p:cNvSpPr>
          <p:nvPr>
            <p:ph idx="1"/>
          </p:nvPr>
        </p:nvSpPr>
        <p:spPr>
          <a:xfrm>
            <a:off x="228600" y="1447800"/>
            <a:ext cx="8229600" cy="4525963"/>
          </a:xfrm>
        </p:spPr>
        <p:txBody>
          <a:bodyPr/>
          <a:lstStyle/>
          <a:p>
            <a:r>
              <a:rPr lang="en-US" b="1" dirty="0" smtClean="0">
                <a:solidFill>
                  <a:srgbClr val="0000FF"/>
                </a:solidFill>
              </a:rPr>
              <a:t>Fuel </a:t>
            </a:r>
          </a:p>
          <a:p>
            <a:pPr lvl="1"/>
            <a:r>
              <a:rPr lang="en-US" dirty="0" smtClean="0"/>
              <a:t>Ultra-low </a:t>
            </a:r>
            <a:r>
              <a:rPr lang="en-US" dirty="0"/>
              <a:t>sulfur </a:t>
            </a:r>
            <a:r>
              <a:rPr lang="en-US" dirty="0" smtClean="0"/>
              <a:t>diesel (</a:t>
            </a:r>
            <a:r>
              <a:rPr lang="en-US" dirty="0"/>
              <a:t>ULSD) </a:t>
            </a:r>
            <a:endParaRPr lang="en-US" dirty="0" smtClean="0"/>
          </a:p>
          <a:p>
            <a:pPr lvl="1"/>
            <a:r>
              <a:rPr lang="en-US" dirty="0" smtClean="0"/>
              <a:t>Aftertreatment </a:t>
            </a:r>
            <a:r>
              <a:rPr lang="en-US" dirty="0"/>
              <a:t>system requires </a:t>
            </a:r>
            <a:r>
              <a:rPr lang="en-US" dirty="0" smtClean="0"/>
              <a:t>ULSD</a:t>
            </a:r>
          </a:p>
          <a:p>
            <a:pPr lvl="1"/>
            <a:r>
              <a:rPr lang="en-US" dirty="0" smtClean="0"/>
              <a:t>2 additives </a:t>
            </a:r>
            <a:r>
              <a:rPr lang="en-US" dirty="0"/>
              <a:t>to insure best fuel economy </a:t>
            </a:r>
            <a:endParaRPr lang="en-US" dirty="0" smtClean="0"/>
          </a:p>
          <a:p>
            <a:pPr lvl="1"/>
            <a:r>
              <a:rPr lang="en-US" dirty="0" smtClean="0"/>
              <a:t>Lowest </a:t>
            </a:r>
            <a:r>
              <a:rPr lang="en-US" dirty="0"/>
              <a:t>possible emissions including:</a:t>
            </a:r>
          </a:p>
          <a:p>
            <a:pPr lvl="2"/>
            <a:r>
              <a:rPr lang="en-US" dirty="0" smtClean="0"/>
              <a:t>Anti-gel </a:t>
            </a:r>
            <a:r>
              <a:rPr lang="en-US" dirty="0"/>
              <a:t>additive – PM 23A U.S. (PM 23B Canada)</a:t>
            </a:r>
          </a:p>
          <a:p>
            <a:pPr lvl="2"/>
            <a:r>
              <a:rPr lang="en-US" dirty="0" smtClean="0"/>
              <a:t>Cetane </a:t>
            </a:r>
            <a:r>
              <a:rPr lang="en-US" dirty="0"/>
              <a:t>booster – PM 22A U.S. (PM 22B Canada</a:t>
            </a:r>
            <a:r>
              <a:rPr lang="en-US" dirty="0" smtClean="0"/>
              <a:t>)</a:t>
            </a:r>
          </a:p>
          <a:p>
            <a:pPr lvl="1"/>
            <a:r>
              <a:rPr lang="en-US" dirty="0" smtClean="0"/>
              <a:t>Cetane at 40</a:t>
            </a:r>
            <a:endParaRPr lang="en-US" dirty="0"/>
          </a:p>
        </p:txBody>
      </p:sp>
    </p:spTree>
    <p:extLst>
      <p:ext uri="{BB962C8B-B14F-4D97-AF65-F5344CB8AC3E}">
        <p14:creationId xmlns:p14="http://schemas.microsoft.com/office/powerpoint/2010/main" val="1429891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DIESEL </a:t>
            </a:r>
            <a:r>
              <a:rPr lang="en-US" sz="3600" dirty="0" smtClean="0"/>
              <a:t>FUEL CONDITIONER MODULE (</a:t>
            </a:r>
            <a:r>
              <a:rPr lang="en-US" sz="3600" dirty="0"/>
              <a:t>DFCM</a:t>
            </a:r>
            <a:r>
              <a:rPr lang="en-US" sz="3600" dirty="0" smtClean="0"/>
              <a:t>)</a:t>
            </a:r>
            <a:r>
              <a:rPr lang="en-US" sz="3600" dirty="0"/>
              <a:t> </a:t>
            </a:r>
            <a:r>
              <a:rPr lang="en-US" sz="3600" dirty="0" smtClean="0"/>
              <a:t>(1 </a:t>
            </a:r>
            <a:r>
              <a:rPr lang="en-US" sz="3600" dirty="0"/>
              <a:t>of 2)</a:t>
            </a:r>
          </a:p>
        </p:txBody>
      </p:sp>
      <p:sp>
        <p:nvSpPr>
          <p:cNvPr id="3" name="Content Placeholder 2"/>
          <p:cNvSpPr>
            <a:spLocks noGrp="1"/>
          </p:cNvSpPr>
          <p:nvPr>
            <p:ph idx="1"/>
          </p:nvPr>
        </p:nvSpPr>
        <p:spPr>
          <a:xfrm>
            <a:off x="76200" y="1447800"/>
            <a:ext cx="5029200" cy="4525963"/>
          </a:xfrm>
        </p:spPr>
        <p:txBody>
          <a:bodyPr/>
          <a:lstStyle/>
          <a:p>
            <a:r>
              <a:rPr lang="en-US" sz="3200" b="1" dirty="0" smtClean="0">
                <a:solidFill>
                  <a:srgbClr val="0000FF"/>
                </a:solidFill>
              </a:rPr>
              <a:t>DFCM </a:t>
            </a:r>
            <a:r>
              <a:rPr lang="en-US" sz="3200" b="1" dirty="0">
                <a:solidFill>
                  <a:srgbClr val="0000FF"/>
                </a:solidFill>
              </a:rPr>
              <a:t>located on F</a:t>
            </a:r>
            <a:r>
              <a:rPr lang="en-US" sz="3200" b="1" dirty="0" smtClean="0">
                <a:solidFill>
                  <a:srgbClr val="0000FF"/>
                </a:solidFill>
              </a:rPr>
              <a:t>rame </a:t>
            </a:r>
          </a:p>
          <a:p>
            <a:pPr lvl="1"/>
            <a:r>
              <a:rPr lang="en-US" dirty="0"/>
              <a:t>C</a:t>
            </a:r>
            <a:r>
              <a:rPr lang="en-US" dirty="0" smtClean="0"/>
              <a:t>ontains following </a:t>
            </a:r>
            <a:r>
              <a:rPr lang="en-US" dirty="0"/>
              <a:t>components:</a:t>
            </a:r>
          </a:p>
          <a:p>
            <a:pPr lvl="2"/>
            <a:r>
              <a:rPr lang="en-US" dirty="0" smtClean="0"/>
              <a:t>Lift </a:t>
            </a:r>
            <a:r>
              <a:rPr lang="en-US" dirty="0"/>
              <a:t>(transfer) fuel pump.</a:t>
            </a:r>
          </a:p>
          <a:p>
            <a:pPr lvl="2"/>
            <a:r>
              <a:rPr lang="en-US" dirty="0" smtClean="0"/>
              <a:t>Top assembly </a:t>
            </a:r>
            <a:r>
              <a:rPr lang="en-US" dirty="0"/>
              <a:t>is where </a:t>
            </a:r>
            <a:r>
              <a:rPr lang="en-US" dirty="0" smtClean="0"/>
              <a:t>fuel lines attached</a:t>
            </a:r>
          </a:p>
          <a:p>
            <a:pPr lvl="2"/>
            <a:r>
              <a:rPr lang="en-US" dirty="0" smtClean="0"/>
              <a:t>Electrical </a:t>
            </a:r>
            <a:r>
              <a:rPr lang="en-US" dirty="0"/>
              <a:t>connector for </a:t>
            </a:r>
            <a:r>
              <a:rPr lang="en-US" dirty="0" smtClean="0"/>
              <a:t>fuel pump</a:t>
            </a:r>
          </a:p>
          <a:p>
            <a:pPr lvl="2"/>
            <a:r>
              <a:rPr lang="en-US" dirty="0" smtClean="0"/>
              <a:t>10 </a:t>
            </a:r>
            <a:r>
              <a:rPr lang="en-US" dirty="0"/>
              <a:t>micron </a:t>
            </a:r>
            <a:r>
              <a:rPr lang="en-US" dirty="0" smtClean="0"/>
              <a:t>cartridge-type primary filter</a:t>
            </a:r>
          </a:p>
          <a:p>
            <a:pPr lvl="2"/>
            <a:r>
              <a:rPr lang="en-US" dirty="0" smtClean="0"/>
              <a:t>Water-in-fuel </a:t>
            </a:r>
            <a:r>
              <a:rPr lang="en-US" dirty="0"/>
              <a:t>(WIF) sensor </a:t>
            </a:r>
            <a:r>
              <a:rPr lang="en-US" dirty="0" smtClean="0"/>
              <a:t>located inside DFCM</a:t>
            </a:r>
          </a:p>
          <a:p>
            <a:pPr lvl="1"/>
            <a:r>
              <a:rPr lang="en-US" b="1" dirty="0" smtClean="0">
                <a:solidFill>
                  <a:srgbClr val="0000FF"/>
                </a:solidFill>
              </a:rPr>
              <a:t>Fuel Filter Replacement </a:t>
            </a:r>
          </a:p>
          <a:p>
            <a:pPr lvl="2"/>
            <a:r>
              <a:rPr lang="en-US" b="1" dirty="0" smtClean="0">
                <a:solidFill>
                  <a:srgbClr val="FF0000"/>
                </a:solidFill>
              </a:rPr>
              <a:t>Page 257 of text Figure 22-12</a:t>
            </a:r>
            <a:endParaRPr lang="en-US" b="1" dirty="0">
              <a:solidFill>
                <a:srgbClr val="FF0000"/>
              </a:solidFill>
            </a:endParaRPr>
          </a:p>
        </p:txBody>
      </p:sp>
      <p:pic>
        <p:nvPicPr>
          <p:cNvPr id="17410" name="Picture 2" descr="A photo shows the water-in-fuel sensor which is a tiny plastic device, attached on the underside of the DFCM (diesel fuel conditioner module). In this photo the connector cable to the sensor has been disconnec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905000"/>
            <a:ext cx="3892890" cy="2928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3639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FIGURE 22–11 </a:t>
            </a:r>
            <a:r>
              <a:rPr lang="en-US" sz="2400" dirty="0" smtClean="0"/>
              <a:t>water-in-fuel </a:t>
            </a:r>
            <a:r>
              <a:rPr lang="en-US" sz="2400" dirty="0"/>
              <a:t>sensor is a two-wire sensor</a:t>
            </a:r>
            <a:br>
              <a:rPr lang="en-US" sz="2400" dirty="0"/>
            </a:br>
            <a:r>
              <a:rPr lang="en-US" sz="2400" dirty="0"/>
              <a:t>shown with the connecter disconnected.</a:t>
            </a:r>
          </a:p>
        </p:txBody>
      </p:sp>
      <p:pic>
        <p:nvPicPr>
          <p:cNvPr id="18434" name="Picture 2" descr="A photo shows the water-in-fuel sensor which is a tiny plastic device, attached on the underside of the DFCM (diesel fuel conditioner module). In this photo the connector cable to the sensor has been disconnec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2356" y="1415143"/>
            <a:ext cx="6607630" cy="4969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937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534400" cy="1097280"/>
          </a:xfrm>
        </p:spPr>
        <p:txBody>
          <a:bodyPr/>
          <a:lstStyle/>
          <a:p>
            <a:r>
              <a:rPr lang="en-US" sz="2400" dirty="0"/>
              <a:t>FIGURE 22–12 Use </a:t>
            </a:r>
            <a:r>
              <a:rPr lang="en-US" sz="2400" dirty="0" smtClean="0"/>
              <a:t>32 </a:t>
            </a:r>
            <a:r>
              <a:rPr lang="en-US" sz="2400" dirty="0"/>
              <a:t>mm socket with a ratchet to loosen</a:t>
            </a:r>
            <a:br>
              <a:rPr lang="en-US" sz="2400" dirty="0"/>
            </a:br>
            <a:r>
              <a:rPr lang="en-US" sz="2400" dirty="0" smtClean="0"/>
              <a:t>filter </a:t>
            </a:r>
            <a:r>
              <a:rPr lang="en-US" sz="2400" dirty="0"/>
              <a:t>housing. After loosening, </a:t>
            </a:r>
            <a:r>
              <a:rPr lang="en-US" sz="2400" dirty="0" smtClean="0"/>
              <a:t>housing </a:t>
            </a:r>
            <a:r>
              <a:rPr lang="en-US" sz="2400" dirty="0"/>
              <a:t>can often </a:t>
            </a:r>
            <a:r>
              <a:rPr lang="en-US" sz="2400" dirty="0" smtClean="0"/>
              <a:t>be removed </a:t>
            </a:r>
            <a:r>
              <a:rPr lang="en-US" sz="2400" dirty="0"/>
              <a:t>by hand, rotating it counterclockwise.</a:t>
            </a:r>
          </a:p>
        </p:txBody>
      </p:sp>
      <p:pic>
        <p:nvPicPr>
          <p:cNvPr id="19458" name="Picture 2" descr="A photo shows a technician removing the lower portion of the diesel fuel conditioner module housing (filter bowl), with the help of a 32 millimeter sock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479" y="1394486"/>
            <a:ext cx="6653892" cy="5018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5990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FIGURE </a:t>
            </a:r>
            <a:r>
              <a:rPr lang="en-US" sz="2800" dirty="0" smtClean="0"/>
              <a:t>22–13  </a:t>
            </a:r>
            <a:r>
              <a:rPr lang="en-US" sz="2800" dirty="0"/>
              <a:t>old filter is removed for </a:t>
            </a:r>
            <a:r>
              <a:rPr lang="en-US" sz="2800" dirty="0" smtClean="0"/>
              <a:t>housing </a:t>
            </a:r>
            <a:r>
              <a:rPr lang="en-US" sz="2800" dirty="0"/>
              <a:t>over</a:t>
            </a:r>
            <a:br>
              <a:rPr lang="en-US" sz="2800" dirty="0"/>
            </a:br>
            <a:r>
              <a:rPr lang="en-US" sz="2800" dirty="0"/>
              <a:t>an oil drain unit so as to not spill diesel fuel onto </a:t>
            </a:r>
            <a:r>
              <a:rPr lang="en-US" sz="2800" dirty="0" smtClean="0"/>
              <a:t>floor</a:t>
            </a:r>
            <a:r>
              <a:rPr lang="en-US" sz="2800" dirty="0"/>
              <a:t>.</a:t>
            </a:r>
          </a:p>
        </p:txBody>
      </p:sp>
      <p:pic>
        <p:nvPicPr>
          <p:cNvPr id="4" name="Picture 3" descr="A photo shows a technician draining the remaining oil from an old filter that has been removed from the filter housing. An oil drain unit is used by the technician to collect the oil drained from the filter."/>
          <p:cNvPicPr>
            <a:picLocks noChangeAspect="1"/>
          </p:cNvPicPr>
          <p:nvPr/>
        </p:nvPicPr>
        <p:blipFill>
          <a:blip r:embed="rId2"/>
          <a:stretch>
            <a:fillRect/>
          </a:stretch>
        </p:blipFill>
        <p:spPr>
          <a:xfrm>
            <a:off x="914400" y="1371600"/>
            <a:ext cx="6705600" cy="5025015"/>
          </a:xfrm>
          <a:prstGeom prst="rect">
            <a:avLst/>
          </a:prstGeom>
        </p:spPr>
      </p:pic>
    </p:spTree>
    <p:extLst>
      <p:ext uri="{BB962C8B-B14F-4D97-AF65-F5344CB8AC3E}">
        <p14:creationId xmlns:p14="http://schemas.microsoft.com/office/powerpoint/2010/main" val="3214016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DIESEL </a:t>
            </a:r>
            <a:r>
              <a:rPr lang="en-US" sz="3600" dirty="0" smtClean="0"/>
              <a:t>FUEL CONDITIONER MODULE (</a:t>
            </a:r>
            <a:r>
              <a:rPr lang="en-US" sz="3600" dirty="0"/>
              <a:t>DFCM</a:t>
            </a:r>
            <a:r>
              <a:rPr lang="en-US" sz="3600" dirty="0" smtClean="0"/>
              <a:t>) (2 of 2)</a:t>
            </a:r>
            <a:endParaRPr lang="en-US" sz="3600" dirty="0"/>
          </a:p>
        </p:txBody>
      </p:sp>
      <p:sp>
        <p:nvSpPr>
          <p:cNvPr id="3" name="Content Placeholder 2"/>
          <p:cNvSpPr>
            <a:spLocks noGrp="1"/>
          </p:cNvSpPr>
          <p:nvPr>
            <p:ph idx="1"/>
          </p:nvPr>
        </p:nvSpPr>
        <p:spPr>
          <a:xfrm>
            <a:off x="76200" y="1447800"/>
            <a:ext cx="5029200" cy="4525963"/>
          </a:xfrm>
        </p:spPr>
        <p:txBody>
          <a:bodyPr/>
          <a:lstStyle/>
          <a:p>
            <a:r>
              <a:rPr lang="en-US" sz="3200" b="1" dirty="0" smtClean="0">
                <a:solidFill>
                  <a:srgbClr val="0000FF"/>
                </a:solidFill>
              </a:rPr>
              <a:t>SERVICE </a:t>
            </a:r>
          </a:p>
          <a:p>
            <a:pPr lvl="1"/>
            <a:r>
              <a:rPr lang="en-US" b="1" dirty="0" smtClean="0">
                <a:solidFill>
                  <a:srgbClr val="0000FF"/>
                </a:solidFill>
              </a:rPr>
              <a:t>Primary Fuel Filter Replacement  </a:t>
            </a:r>
            <a:r>
              <a:rPr lang="en-US" b="1" dirty="0" smtClean="0">
                <a:solidFill>
                  <a:srgbClr val="FF0000"/>
                </a:solidFill>
              </a:rPr>
              <a:t>Page 257 </a:t>
            </a:r>
          </a:p>
          <a:p>
            <a:pPr lvl="1"/>
            <a:r>
              <a:rPr lang="en-US" b="1" dirty="0" smtClean="0">
                <a:solidFill>
                  <a:srgbClr val="0000FF"/>
                </a:solidFill>
              </a:rPr>
              <a:t>Secondary Fuel </a:t>
            </a:r>
            <a:r>
              <a:rPr lang="en-US" b="1" dirty="0">
                <a:solidFill>
                  <a:srgbClr val="0000FF"/>
                </a:solidFill>
              </a:rPr>
              <a:t>Filter </a:t>
            </a:r>
            <a:r>
              <a:rPr lang="en-US" b="1" dirty="0" smtClean="0">
                <a:solidFill>
                  <a:srgbClr val="0000FF"/>
                </a:solidFill>
              </a:rPr>
              <a:t>Replacement </a:t>
            </a:r>
            <a:r>
              <a:rPr lang="en-US" b="1" dirty="0" smtClean="0">
                <a:solidFill>
                  <a:srgbClr val="FF0000"/>
                </a:solidFill>
              </a:rPr>
              <a:t>Page 258</a:t>
            </a:r>
          </a:p>
          <a:p>
            <a:pPr lvl="1"/>
            <a:r>
              <a:rPr lang="en-US" b="1" dirty="0" smtClean="0">
                <a:solidFill>
                  <a:srgbClr val="0000FF"/>
                </a:solidFill>
              </a:rPr>
              <a:t>Fuel Pressure &amp; Temperature </a:t>
            </a:r>
            <a:r>
              <a:rPr lang="en-US" b="1" dirty="0" smtClean="0">
                <a:solidFill>
                  <a:srgbClr val="FF0000"/>
                </a:solidFill>
              </a:rPr>
              <a:t>Page 258</a:t>
            </a:r>
          </a:p>
          <a:p>
            <a:pPr lvl="1"/>
            <a:endParaRPr lang="en-US" b="1" dirty="0">
              <a:solidFill>
                <a:srgbClr val="FF0000"/>
              </a:solidFill>
            </a:endParaRPr>
          </a:p>
          <a:p>
            <a:pPr lvl="1"/>
            <a:endParaRPr lang="en-US" b="1" dirty="0">
              <a:solidFill>
                <a:srgbClr val="FF0000"/>
              </a:solidFill>
            </a:endParaRPr>
          </a:p>
        </p:txBody>
      </p:sp>
      <p:pic>
        <p:nvPicPr>
          <p:cNvPr id="4" name="Picture 3" descr="A photo shows a technician applying grease around the outer surface of the rubbery O ring for lubrication purpose."/>
          <p:cNvPicPr>
            <a:picLocks noChangeAspect="1"/>
          </p:cNvPicPr>
          <p:nvPr/>
        </p:nvPicPr>
        <p:blipFill>
          <a:blip r:embed="rId2"/>
          <a:stretch>
            <a:fillRect/>
          </a:stretch>
        </p:blipFill>
        <p:spPr>
          <a:xfrm>
            <a:off x="5642083" y="1379162"/>
            <a:ext cx="3349517" cy="2510047"/>
          </a:xfrm>
          <a:prstGeom prst="rect">
            <a:avLst/>
          </a:prstGeom>
        </p:spPr>
      </p:pic>
      <p:pic>
        <p:nvPicPr>
          <p:cNvPr id="6" name="Picture 5" descr="A photo shows a technician holding a new fuel filter alongside an old one. The old filter looks dusty and worn."/>
          <p:cNvPicPr>
            <a:picLocks noChangeAspect="1"/>
          </p:cNvPicPr>
          <p:nvPr/>
        </p:nvPicPr>
        <p:blipFill>
          <a:blip r:embed="rId3"/>
          <a:stretch>
            <a:fillRect/>
          </a:stretch>
        </p:blipFill>
        <p:spPr>
          <a:xfrm>
            <a:off x="5640024" y="3889210"/>
            <a:ext cx="3351576" cy="2511590"/>
          </a:xfrm>
          <a:prstGeom prst="rect">
            <a:avLst/>
          </a:prstGeom>
        </p:spPr>
      </p:pic>
    </p:spTree>
    <p:extLst>
      <p:ext uri="{BB962C8B-B14F-4D97-AF65-F5344CB8AC3E}">
        <p14:creationId xmlns:p14="http://schemas.microsoft.com/office/powerpoint/2010/main" val="1431519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BACKGROUND (1 of 3)</a:t>
            </a:r>
            <a:endParaRPr lang="en-US" sz="3600" dirty="0"/>
          </a:p>
        </p:txBody>
      </p:sp>
      <p:sp>
        <p:nvSpPr>
          <p:cNvPr id="3" name="Content Placeholder 2"/>
          <p:cNvSpPr>
            <a:spLocks noGrp="1"/>
          </p:cNvSpPr>
          <p:nvPr>
            <p:ph idx="1"/>
          </p:nvPr>
        </p:nvSpPr>
        <p:spPr/>
        <p:txBody>
          <a:bodyPr/>
          <a:lstStyle/>
          <a:p>
            <a:r>
              <a:rPr lang="en-US" altLang="en-US" sz="3200" b="1" dirty="0">
                <a:solidFill>
                  <a:srgbClr val="0000FF"/>
                </a:solidFill>
              </a:rPr>
              <a:t>7.3L DI Power Stroke</a:t>
            </a:r>
          </a:p>
          <a:p>
            <a:pPr lvl="1"/>
            <a:r>
              <a:rPr lang="en-US" altLang="en-US" dirty="0"/>
              <a:t>Ford/International IDI 6.9 L V8 </a:t>
            </a:r>
          </a:p>
          <a:p>
            <a:pPr lvl="2"/>
            <a:r>
              <a:rPr lang="en-US" altLang="en-US" dirty="0"/>
              <a:t>Introduced in 1983 became 7.3L IDI in 1988</a:t>
            </a:r>
          </a:p>
          <a:p>
            <a:pPr lvl="2"/>
            <a:r>
              <a:rPr lang="en-US" altLang="en-US" dirty="0"/>
              <a:t>1994 7.3L with direct injection (DI)</a:t>
            </a:r>
          </a:p>
          <a:p>
            <a:pPr lvl="2"/>
            <a:r>
              <a:rPr lang="en-US" altLang="en-US" dirty="0"/>
              <a:t>DI version named “Power Stroke V8”</a:t>
            </a:r>
          </a:p>
          <a:p>
            <a:pPr lvl="3"/>
            <a:r>
              <a:rPr lang="en-US" altLang="en-US" dirty="0"/>
              <a:t>Common rail Hydraulically Actuated Electronic Unit Injection</a:t>
            </a:r>
          </a:p>
          <a:p>
            <a:pPr lvl="3"/>
            <a:r>
              <a:rPr lang="en-US" altLang="en-US" dirty="0"/>
              <a:t>HEUI injection system </a:t>
            </a:r>
            <a:r>
              <a:rPr lang="en-US" altLang="en-US" dirty="0" smtClean="0"/>
              <a:t>of </a:t>
            </a:r>
            <a:r>
              <a:rPr lang="en-US" altLang="en-US" dirty="0"/>
              <a:t>both 7.3L and 6.0L DI engines</a:t>
            </a:r>
          </a:p>
          <a:p>
            <a:endParaRPr lang="en-US" dirty="0"/>
          </a:p>
        </p:txBody>
      </p:sp>
    </p:spTree>
    <p:extLst>
      <p:ext uri="{BB962C8B-B14F-4D97-AF65-F5344CB8AC3E}">
        <p14:creationId xmlns:p14="http://schemas.microsoft.com/office/powerpoint/2010/main" val="3554671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FIGURE 22–14 </a:t>
            </a:r>
            <a:r>
              <a:rPr lang="en-US" sz="2400" dirty="0" smtClean="0"/>
              <a:t>Lubricating </a:t>
            </a:r>
            <a:r>
              <a:rPr lang="en-US" sz="2400" dirty="0"/>
              <a:t>the O-ring with grease will allow</a:t>
            </a:r>
            <a:br>
              <a:rPr lang="en-US" sz="2400" dirty="0"/>
            </a:br>
            <a:r>
              <a:rPr lang="en-US" sz="2400" dirty="0"/>
              <a:t>the housing to move freer when the housing is being rotated</a:t>
            </a:r>
            <a:br>
              <a:rPr lang="en-US" sz="2400" dirty="0"/>
            </a:br>
            <a:r>
              <a:rPr lang="en-US" sz="2400" dirty="0"/>
              <a:t>back into the DFCM.</a:t>
            </a:r>
          </a:p>
        </p:txBody>
      </p:sp>
      <p:pic>
        <p:nvPicPr>
          <p:cNvPr id="4" name="Picture 3" descr="A photo shows a technician applying grease around the outer surface of the rubbery O ring for lubrication purpose. "/>
          <p:cNvPicPr>
            <a:picLocks noChangeAspect="1"/>
          </p:cNvPicPr>
          <p:nvPr/>
        </p:nvPicPr>
        <p:blipFill>
          <a:blip r:embed="rId2"/>
          <a:stretch>
            <a:fillRect/>
          </a:stretch>
        </p:blipFill>
        <p:spPr>
          <a:xfrm>
            <a:off x="1029272" y="1347662"/>
            <a:ext cx="6743128" cy="5053137"/>
          </a:xfrm>
          <a:prstGeom prst="rect">
            <a:avLst/>
          </a:prstGeom>
        </p:spPr>
      </p:pic>
    </p:spTree>
    <p:extLst>
      <p:ext uri="{BB962C8B-B14F-4D97-AF65-F5344CB8AC3E}">
        <p14:creationId xmlns:p14="http://schemas.microsoft.com/office/powerpoint/2010/main" val="894610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FIGURE 22–15 </a:t>
            </a:r>
            <a:r>
              <a:rPr lang="en-US" sz="2800" dirty="0" smtClean="0"/>
              <a:t>connector </a:t>
            </a:r>
            <a:r>
              <a:rPr lang="en-US" sz="2800" dirty="0"/>
              <a:t>tabs are depressed to </a:t>
            </a:r>
            <a:r>
              <a:rPr lang="en-US" sz="2800" dirty="0" smtClean="0"/>
              <a:t>release them </a:t>
            </a:r>
            <a:r>
              <a:rPr lang="en-US" sz="2800" dirty="0"/>
              <a:t>from the fuel filter.</a:t>
            </a:r>
          </a:p>
        </p:txBody>
      </p:sp>
      <p:pic>
        <p:nvPicPr>
          <p:cNvPr id="20482" name="Picture 2" descr="A photo shows a technician disconnecting the fuel lines from a fuel filter by applying pressure on the connector tabs. The fuel filter shown here is of the secondary ty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446998"/>
            <a:ext cx="6617152" cy="4960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8421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FIGURE 22–16 </a:t>
            </a:r>
            <a:r>
              <a:rPr lang="en-US" sz="2800" dirty="0" smtClean="0"/>
              <a:t>new </a:t>
            </a:r>
            <a:r>
              <a:rPr lang="en-US" sz="2800" dirty="0"/>
              <a:t>filter is on </a:t>
            </a:r>
            <a:r>
              <a:rPr lang="en-US" sz="2800" dirty="0" smtClean="0"/>
              <a:t>left </a:t>
            </a:r>
            <a:r>
              <a:rPr lang="en-US" sz="2800" dirty="0"/>
              <a:t>and </a:t>
            </a:r>
            <a:r>
              <a:rPr lang="en-US" sz="2800" dirty="0" smtClean="0"/>
              <a:t>old filter is </a:t>
            </a:r>
            <a:r>
              <a:rPr lang="en-US" sz="2800" dirty="0"/>
              <a:t>on </a:t>
            </a:r>
            <a:r>
              <a:rPr lang="en-US" sz="2800" dirty="0" smtClean="0"/>
              <a:t>right</a:t>
            </a:r>
            <a:r>
              <a:rPr lang="en-US" sz="2800" dirty="0"/>
              <a:t>. Dispose of </a:t>
            </a:r>
            <a:r>
              <a:rPr lang="en-US" sz="2800" dirty="0" smtClean="0"/>
              <a:t>old </a:t>
            </a:r>
            <a:r>
              <a:rPr lang="en-US" sz="2800" dirty="0"/>
              <a:t>filter according to federal</a:t>
            </a:r>
            <a:r>
              <a:rPr lang="en-US" sz="2800" dirty="0" smtClean="0"/>
              <a:t>, state</a:t>
            </a:r>
            <a:r>
              <a:rPr lang="en-US" sz="2800" dirty="0"/>
              <a:t>, and local laws</a:t>
            </a:r>
            <a:r>
              <a:rPr lang="en-US" sz="2800" dirty="0" smtClean="0"/>
              <a:t>. (SECONDARY)</a:t>
            </a:r>
            <a:endParaRPr lang="en-US" sz="2800" dirty="0"/>
          </a:p>
        </p:txBody>
      </p:sp>
      <p:pic>
        <p:nvPicPr>
          <p:cNvPr id="4" name="Picture 3" descr="A photo shows a technician holding a new fuel filter alongside an old one. The old filter looks dusty and worn."/>
          <p:cNvPicPr>
            <a:picLocks noChangeAspect="1"/>
          </p:cNvPicPr>
          <p:nvPr/>
        </p:nvPicPr>
        <p:blipFill>
          <a:blip r:embed="rId2"/>
          <a:stretch>
            <a:fillRect/>
          </a:stretch>
        </p:blipFill>
        <p:spPr>
          <a:xfrm>
            <a:off x="1066800" y="1371600"/>
            <a:ext cx="6705600" cy="5025015"/>
          </a:xfrm>
          <a:prstGeom prst="rect">
            <a:avLst/>
          </a:prstGeom>
        </p:spPr>
      </p:pic>
    </p:spTree>
    <p:extLst>
      <p:ext uri="{BB962C8B-B14F-4D97-AF65-F5344CB8AC3E}">
        <p14:creationId xmlns:p14="http://schemas.microsoft.com/office/powerpoint/2010/main" val="4265013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458200" cy="1097280"/>
          </a:xfrm>
        </p:spPr>
        <p:txBody>
          <a:bodyPr/>
          <a:lstStyle/>
          <a:p>
            <a:r>
              <a:rPr lang="en-US" sz="2400" dirty="0"/>
              <a:t>FIGURE 22–17 </a:t>
            </a:r>
            <a:r>
              <a:rPr lang="en-US" sz="2400" dirty="0" smtClean="0"/>
              <a:t>fuel </a:t>
            </a:r>
            <a:r>
              <a:rPr lang="en-US" sz="2400" dirty="0"/>
              <a:t>rail temperature (FRT) sensor </a:t>
            </a:r>
            <a:r>
              <a:rPr lang="en-US" sz="2400" dirty="0" smtClean="0"/>
              <a:t>and the </a:t>
            </a:r>
            <a:r>
              <a:rPr lang="en-US" sz="2400" dirty="0"/>
              <a:t>fuel rail pressure (FPS) sensor are both next to </a:t>
            </a:r>
            <a:r>
              <a:rPr lang="en-US" sz="2400" dirty="0" smtClean="0"/>
              <a:t>secondary fuel </a:t>
            </a:r>
            <a:r>
              <a:rPr lang="en-US" sz="2400" dirty="0"/>
              <a:t>filter under the hood on the driver’s side.</a:t>
            </a:r>
          </a:p>
        </p:txBody>
      </p:sp>
      <p:pic>
        <p:nvPicPr>
          <p:cNvPr id="21506" name="Picture 2" descr="A photo shows the fuel rail temperature (FRT) sensor and the fuel rail pressure (FPS) sensor, both situated next to the secondary fuel filter on a vehicl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62768"/>
            <a:ext cx="6396810" cy="4841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2324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p:cNvSpPr>
            <a:spLocks noGrp="1" noChangeArrowheads="1"/>
          </p:cNvSpPr>
          <p:nvPr>
            <p:ph type="title"/>
          </p:nvPr>
        </p:nvSpPr>
        <p:spPr>
          <a:xfrm>
            <a:off x="304800" y="228600"/>
            <a:ext cx="8839200" cy="1059679"/>
          </a:xfrm>
          <a:noFill/>
        </p:spPr>
        <p:txBody>
          <a:bodyPr/>
          <a:lstStyle/>
          <a:p>
            <a:r>
              <a:rPr lang="en-US" altLang="en-US" b="0" dirty="0">
                <a:latin typeface="Arial Black" panose="020B0A04020102020204" pitchFamily="34" charset="0"/>
              </a:rPr>
              <a:t>Why Is a Fuel Cooler Used</a:t>
            </a:r>
            <a:r>
              <a:rPr lang="en-US" altLang="en-US" b="0" dirty="0" smtClean="0">
                <a:latin typeface="Arial Black" panose="020B0A04020102020204" pitchFamily="34" charset="0"/>
              </a:rPr>
              <a:t>?</a:t>
            </a:r>
          </a:p>
        </p:txBody>
      </p:sp>
      <p:pic>
        <p:nvPicPr>
          <p:cNvPr id="21507" name="Picture 3" descr="FA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71600"/>
            <a:ext cx="8839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4"/>
          <p:cNvSpPr>
            <a:spLocks noGrp="1" noChangeArrowheads="1"/>
          </p:cNvSpPr>
          <p:nvPr>
            <p:ph type="body" idx="1"/>
          </p:nvPr>
        </p:nvSpPr>
        <p:spPr>
          <a:xfrm>
            <a:off x="327454" y="2133600"/>
            <a:ext cx="8587946" cy="3886200"/>
          </a:xfrm>
          <a:noFill/>
        </p:spPr>
        <p:txBody>
          <a:bodyPr/>
          <a:lstStyle/>
          <a:p>
            <a:pPr marL="0" indent="0">
              <a:spcBef>
                <a:spcPts val="0"/>
              </a:spcBef>
              <a:buNone/>
            </a:pPr>
            <a:r>
              <a:rPr lang="en-US" altLang="en-US" sz="2500" b="1" dirty="0">
                <a:solidFill>
                  <a:srgbClr val="0000FF"/>
                </a:solidFill>
              </a:rPr>
              <a:t>Depending on </a:t>
            </a:r>
            <a:r>
              <a:rPr lang="en-US" altLang="en-US" sz="2500" b="1" dirty="0" smtClean="0">
                <a:solidFill>
                  <a:srgbClr val="0000FF"/>
                </a:solidFill>
              </a:rPr>
              <a:t>temperature </a:t>
            </a:r>
            <a:r>
              <a:rPr lang="en-US" altLang="en-US" sz="2500" b="1" dirty="0">
                <a:solidFill>
                  <a:srgbClr val="0000FF"/>
                </a:solidFill>
              </a:rPr>
              <a:t>of </a:t>
            </a:r>
            <a:r>
              <a:rPr lang="en-US" altLang="en-US" sz="2500" b="1" dirty="0" smtClean="0">
                <a:solidFill>
                  <a:srgbClr val="0000FF"/>
                </a:solidFill>
              </a:rPr>
              <a:t>fuel from injectors</a:t>
            </a:r>
            <a:r>
              <a:rPr lang="en-US" altLang="en-US" sz="2500" b="1" dirty="0">
                <a:solidFill>
                  <a:srgbClr val="0000FF"/>
                </a:solidFill>
              </a:rPr>
              <a:t>, </a:t>
            </a:r>
            <a:r>
              <a:rPr lang="en-US" altLang="en-US" sz="2500" b="1" dirty="0" smtClean="0">
                <a:solidFill>
                  <a:srgbClr val="0000FF"/>
                </a:solidFill>
              </a:rPr>
              <a:t>fuel </a:t>
            </a:r>
            <a:r>
              <a:rPr lang="en-US" altLang="en-US" sz="2500" b="1" dirty="0">
                <a:solidFill>
                  <a:srgbClr val="0000FF"/>
                </a:solidFill>
              </a:rPr>
              <a:t>cooler can be used to either cool </a:t>
            </a:r>
            <a:r>
              <a:rPr lang="en-US" altLang="en-US" sz="2500" b="1" dirty="0" smtClean="0">
                <a:solidFill>
                  <a:srgbClr val="0000FF"/>
                </a:solidFill>
              </a:rPr>
              <a:t>or heat fuel </a:t>
            </a:r>
            <a:r>
              <a:rPr lang="en-US" altLang="en-US" sz="2500" b="1" dirty="0">
                <a:solidFill>
                  <a:srgbClr val="0000FF"/>
                </a:solidFill>
              </a:rPr>
              <a:t>going back to </a:t>
            </a:r>
            <a:r>
              <a:rPr lang="en-US" altLang="en-US" sz="2500" b="1" dirty="0" smtClean="0">
                <a:solidFill>
                  <a:srgbClr val="0000FF"/>
                </a:solidFill>
              </a:rPr>
              <a:t>DFCM</a:t>
            </a:r>
            <a:r>
              <a:rPr lang="en-US" altLang="en-US" sz="2500" b="1" dirty="0">
                <a:solidFill>
                  <a:srgbClr val="0000FF"/>
                </a:solidFill>
              </a:rPr>
              <a:t>. The </a:t>
            </a:r>
            <a:r>
              <a:rPr lang="en-US" altLang="en-US" sz="2500" b="1" dirty="0" smtClean="0">
                <a:solidFill>
                  <a:srgbClr val="0000FF"/>
                </a:solidFill>
              </a:rPr>
              <a:t>powertrain secondary </a:t>
            </a:r>
            <a:r>
              <a:rPr lang="en-US" altLang="en-US" sz="2500" b="1" dirty="0">
                <a:solidFill>
                  <a:srgbClr val="0000FF"/>
                </a:solidFill>
              </a:rPr>
              <a:t>cooling system provides </a:t>
            </a:r>
            <a:r>
              <a:rPr lang="en-US" altLang="en-US" sz="2500" b="1" dirty="0" smtClean="0">
                <a:solidFill>
                  <a:srgbClr val="0000FF"/>
                </a:solidFill>
              </a:rPr>
              <a:t>coolant for fuel </a:t>
            </a:r>
            <a:r>
              <a:rPr lang="en-US" altLang="en-US" sz="2500" b="1" dirty="0">
                <a:solidFill>
                  <a:srgbClr val="0000FF"/>
                </a:solidFill>
              </a:rPr>
              <a:t>cooler. Cold fuel needs to be heated to </a:t>
            </a:r>
            <a:r>
              <a:rPr lang="en-US" altLang="en-US" sz="2500" b="1" dirty="0" smtClean="0">
                <a:solidFill>
                  <a:srgbClr val="0000FF"/>
                </a:solidFill>
              </a:rPr>
              <a:t>be able </a:t>
            </a:r>
            <a:r>
              <a:rPr lang="en-US" altLang="en-US" sz="2500" b="1" dirty="0">
                <a:solidFill>
                  <a:srgbClr val="0000FF"/>
                </a:solidFill>
              </a:rPr>
              <a:t>to flow easily through </a:t>
            </a:r>
            <a:r>
              <a:rPr lang="en-US" altLang="en-US" sz="2500" b="1" dirty="0" smtClean="0">
                <a:solidFill>
                  <a:srgbClr val="0000FF"/>
                </a:solidFill>
              </a:rPr>
              <a:t>high-pressure </a:t>
            </a:r>
            <a:r>
              <a:rPr lang="en-US" altLang="en-US" sz="2500" b="1" dirty="0">
                <a:solidFill>
                  <a:srgbClr val="0000FF"/>
                </a:solidFill>
              </a:rPr>
              <a:t>system</a:t>
            </a:r>
            <a:r>
              <a:rPr lang="en-US" altLang="en-US" sz="2500" b="1" dirty="0" smtClean="0">
                <a:solidFill>
                  <a:srgbClr val="0000FF"/>
                </a:solidFill>
              </a:rPr>
              <a:t>, and </a:t>
            </a:r>
            <a:r>
              <a:rPr lang="en-US" altLang="en-US" sz="2500" b="1" dirty="0">
                <a:solidFill>
                  <a:srgbClr val="0000FF"/>
                </a:solidFill>
              </a:rPr>
              <a:t>hot fuel many be too hot to lubricate the </a:t>
            </a:r>
            <a:r>
              <a:rPr lang="en-US" altLang="en-US" sz="2500" b="1" dirty="0" smtClean="0">
                <a:solidFill>
                  <a:srgbClr val="0000FF"/>
                </a:solidFill>
              </a:rPr>
              <a:t>high pressure pump</a:t>
            </a:r>
            <a:r>
              <a:rPr lang="en-US" altLang="en-US" sz="2500" b="1" dirty="0">
                <a:solidFill>
                  <a:srgbClr val="0000FF"/>
                </a:solidFill>
              </a:rPr>
              <a:t>. F</a:t>
            </a:r>
            <a:r>
              <a:rPr lang="en-US" altLang="en-US" sz="2500" b="1" dirty="0" smtClean="0">
                <a:solidFill>
                  <a:srgbClr val="0000FF"/>
                </a:solidFill>
              </a:rPr>
              <a:t>uel </a:t>
            </a:r>
            <a:r>
              <a:rPr lang="en-US" altLang="en-US" sz="2500" b="1" dirty="0">
                <a:solidFill>
                  <a:srgbClr val="0000FF"/>
                </a:solidFill>
              </a:rPr>
              <a:t>cooler on a 6.7-liter </a:t>
            </a:r>
            <a:r>
              <a:rPr lang="en-US" altLang="en-US" sz="2500" b="1" dirty="0" smtClean="0">
                <a:solidFill>
                  <a:srgbClr val="0000FF"/>
                </a:solidFill>
              </a:rPr>
              <a:t>Power Stroke </a:t>
            </a:r>
            <a:r>
              <a:rPr lang="en-US" altLang="en-US" sz="2500" b="1" dirty="0">
                <a:solidFill>
                  <a:srgbClr val="0000FF"/>
                </a:solidFill>
              </a:rPr>
              <a:t>diesel </a:t>
            </a:r>
            <a:r>
              <a:rPr lang="en-US" altLang="en-US" sz="2500" b="1" dirty="0" smtClean="0">
                <a:solidFill>
                  <a:srgbClr val="0000FF"/>
                </a:solidFill>
              </a:rPr>
              <a:t>located </a:t>
            </a:r>
            <a:r>
              <a:rPr lang="en-US" altLang="en-US" sz="2500" b="1" dirty="0">
                <a:solidFill>
                  <a:srgbClr val="0000FF"/>
                </a:solidFill>
              </a:rPr>
              <a:t>on </a:t>
            </a:r>
            <a:r>
              <a:rPr lang="en-US" altLang="en-US" sz="2500" b="1" dirty="0" smtClean="0">
                <a:solidFill>
                  <a:srgbClr val="0000FF"/>
                </a:solidFill>
              </a:rPr>
              <a:t>left </a:t>
            </a:r>
            <a:r>
              <a:rPr lang="en-US" altLang="en-US" sz="2500" b="1" dirty="0">
                <a:solidFill>
                  <a:srgbClr val="0000FF"/>
                </a:solidFill>
              </a:rPr>
              <a:t>frame </a:t>
            </a:r>
            <a:r>
              <a:rPr lang="en-US" altLang="en-US" sz="2500" b="1" dirty="0" smtClean="0">
                <a:solidFill>
                  <a:srgbClr val="0000FF"/>
                </a:solidFill>
              </a:rPr>
              <a:t>rail forward </a:t>
            </a:r>
            <a:r>
              <a:rPr lang="en-US" altLang="en-US" sz="2500" b="1" dirty="0">
                <a:solidFill>
                  <a:srgbClr val="0000FF"/>
                </a:solidFill>
              </a:rPr>
              <a:t>of </a:t>
            </a:r>
            <a:r>
              <a:rPr lang="en-US" altLang="en-US" sz="2500" b="1" dirty="0" smtClean="0">
                <a:solidFill>
                  <a:srgbClr val="0000FF"/>
                </a:solidFill>
              </a:rPr>
              <a:t>DFCM</a:t>
            </a:r>
            <a:r>
              <a:rPr lang="en-US" altLang="en-US" sz="2500" b="1" dirty="0">
                <a:solidFill>
                  <a:srgbClr val="0000FF"/>
                </a:solidFill>
              </a:rPr>
              <a:t>. </a:t>
            </a:r>
            <a:r>
              <a:rPr lang="en-US" altLang="en-US" sz="2500" b="1" dirty="0" smtClean="0">
                <a:solidFill>
                  <a:srgbClr val="0000FF"/>
                </a:solidFill>
              </a:rPr>
              <a:t>Black </a:t>
            </a:r>
            <a:r>
              <a:rPr lang="en-US" altLang="en-US" sz="2500" b="1" dirty="0">
                <a:solidFill>
                  <a:srgbClr val="0000FF"/>
                </a:solidFill>
              </a:rPr>
              <a:t>fuel line is used </a:t>
            </a:r>
            <a:r>
              <a:rPr lang="en-US" altLang="en-US" sz="2500" b="1" dirty="0" smtClean="0">
                <a:solidFill>
                  <a:srgbClr val="0000FF"/>
                </a:solidFill>
              </a:rPr>
              <a:t>for fuel </a:t>
            </a:r>
            <a:r>
              <a:rPr lang="en-US" altLang="en-US" sz="2500" b="1" dirty="0">
                <a:solidFill>
                  <a:srgbClr val="0000FF"/>
                </a:solidFill>
              </a:rPr>
              <a:t>return from </a:t>
            </a:r>
            <a:r>
              <a:rPr lang="en-US" altLang="en-US" sz="2500" b="1" dirty="0" smtClean="0">
                <a:solidFill>
                  <a:srgbClr val="0000FF"/>
                </a:solidFill>
              </a:rPr>
              <a:t>engine </a:t>
            </a:r>
            <a:r>
              <a:rPr lang="en-US" altLang="en-US" sz="2500" b="1" dirty="0">
                <a:solidFill>
                  <a:srgbClr val="0000FF"/>
                </a:solidFill>
              </a:rPr>
              <a:t>to </a:t>
            </a:r>
            <a:r>
              <a:rPr lang="en-US" altLang="en-US" sz="2500" b="1" dirty="0" smtClean="0">
                <a:solidFill>
                  <a:srgbClr val="0000FF"/>
                </a:solidFill>
              </a:rPr>
              <a:t>cooler</a:t>
            </a:r>
            <a:r>
              <a:rPr lang="en-US" altLang="en-US" sz="2500" b="1" dirty="0">
                <a:solidFill>
                  <a:srgbClr val="0000FF"/>
                </a:solidFill>
              </a:rPr>
              <a:t>. </a:t>
            </a:r>
            <a:r>
              <a:rPr lang="en-US" altLang="en-US" sz="2500" b="1" dirty="0" smtClean="0">
                <a:solidFill>
                  <a:srgbClr val="0000FF"/>
                </a:solidFill>
              </a:rPr>
              <a:t>Gray fuel line </a:t>
            </a:r>
            <a:r>
              <a:rPr lang="en-US" altLang="en-US" sz="2500" b="1" dirty="0">
                <a:solidFill>
                  <a:srgbClr val="0000FF"/>
                </a:solidFill>
              </a:rPr>
              <a:t>returns fuel from </a:t>
            </a:r>
            <a:r>
              <a:rPr lang="en-US" altLang="en-US" sz="2500" b="1" dirty="0" smtClean="0">
                <a:solidFill>
                  <a:srgbClr val="0000FF"/>
                </a:solidFill>
              </a:rPr>
              <a:t>cooler </a:t>
            </a:r>
            <a:r>
              <a:rPr lang="en-US" altLang="en-US" sz="2500" b="1" dirty="0">
                <a:solidFill>
                  <a:srgbClr val="0000FF"/>
                </a:solidFill>
              </a:rPr>
              <a:t>to </a:t>
            </a:r>
            <a:r>
              <a:rPr lang="en-US" altLang="en-US" sz="2500" b="1" dirty="0" smtClean="0">
                <a:solidFill>
                  <a:srgbClr val="0000FF"/>
                </a:solidFill>
              </a:rPr>
              <a:t>DFCM</a:t>
            </a:r>
            <a:r>
              <a:rPr lang="en-US" altLang="en-US" sz="2400" b="1" dirty="0" smtClean="0">
                <a:solidFill>
                  <a:srgbClr val="0000FF"/>
                </a:solidFill>
              </a:rPr>
              <a:t>.</a:t>
            </a:r>
            <a:endParaRPr lang="en-US" altLang="en-US" sz="1800" b="1" dirty="0" smtClean="0">
              <a:solidFill>
                <a:srgbClr val="0000FF"/>
              </a:solidFill>
            </a:endParaRPr>
          </a:p>
        </p:txBody>
      </p:sp>
    </p:spTree>
    <p:extLst>
      <p:ext uri="{BB962C8B-B14F-4D97-AF65-F5344CB8AC3E}">
        <p14:creationId xmlns:p14="http://schemas.microsoft.com/office/powerpoint/2010/main" val="3770146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HIGH-PRESSURE FUEL</a:t>
            </a:r>
            <a:br>
              <a:rPr lang="en-US" sz="3600" dirty="0"/>
            </a:br>
            <a:r>
              <a:rPr lang="en-US" sz="3600" dirty="0" smtClean="0"/>
              <a:t>SYSTEM (1 of 3)</a:t>
            </a:r>
            <a:endParaRPr lang="en-US" sz="3600" dirty="0"/>
          </a:p>
        </p:txBody>
      </p:sp>
      <p:sp>
        <p:nvSpPr>
          <p:cNvPr id="3" name="Content Placeholder 2"/>
          <p:cNvSpPr>
            <a:spLocks noGrp="1"/>
          </p:cNvSpPr>
          <p:nvPr>
            <p:ph idx="1"/>
          </p:nvPr>
        </p:nvSpPr>
        <p:spPr>
          <a:xfrm>
            <a:off x="0" y="1371600"/>
            <a:ext cx="4800600" cy="4525963"/>
          </a:xfrm>
        </p:spPr>
        <p:txBody>
          <a:bodyPr/>
          <a:lstStyle/>
          <a:p>
            <a:pPr>
              <a:spcBef>
                <a:spcPts val="0"/>
              </a:spcBef>
            </a:pPr>
            <a:r>
              <a:rPr lang="en-US" sz="3200" b="1" dirty="0" smtClean="0">
                <a:solidFill>
                  <a:srgbClr val="0000FF"/>
                </a:solidFill>
              </a:rPr>
              <a:t>High-Pressure Fuel Pump (</a:t>
            </a:r>
            <a:r>
              <a:rPr lang="en-US" sz="3200" b="1" dirty="0">
                <a:solidFill>
                  <a:srgbClr val="0000FF"/>
                </a:solidFill>
              </a:rPr>
              <a:t>HPFP) </a:t>
            </a:r>
            <a:endParaRPr lang="en-US" sz="3200" b="1" dirty="0" smtClean="0">
              <a:solidFill>
                <a:srgbClr val="0000FF"/>
              </a:solidFill>
            </a:endParaRPr>
          </a:p>
          <a:p>
            <a:pPr lvl="1">
              <a:spcBef>
                <a:spcPts val="0"/>
              </a:spcBef>
            </a:pPr>
            <a:r>
              <a:rPr lang="en-US" dirty="0"/>
              <a:t>2</a:t>
            </a:r>
            <a:r>
              <a:rPr lang="en-US" dirty="0" smtClean="0"/>
              <a:t>-cylinder design</a:t>
            </a:r>
          </a:p>
          <a:p>
            <a:pPr lvl="1">
              <a:spcBef>
                <a:spcPts val="0"/>
              </a:spcBef>
            </a:pPr>
            <a:r>
              <a:rPr lang="en-US" dirty="0" smtClean="0"/>
              <a:t>Front of intake valley</a:t>
            </a:r>
          </a:p>
          <a:p>
            <a:pPr lvl="1">
              <a:spcBef>
                <a:spcPts val="0"/>
              </a:spcBef>
            </a:pPr>
            <a:r>
              <a:rPr lang="en-US" dirty="0" smtClean="0"/>
              <a:t>Delivers 2,900–29,008 PSI</a:t>
            </a:r>
          </a:p>
          <a:p>
            <a:pPr lvl="1">
              <a:spcBef>
                <a:spcPts val="0"/>
              </a:spcBef>
            </a:pPr>
            <a:r>
              <a:rPr lang="en-US" sz="2800" b="1" dirty="0" smtClean="0">
                <a:solidFill>
                  <a:srgbClr val="0000FF"/>
                </a:solidFill>
              </a:rPr>
              <a:t>Volume Control Valve (</a:t>
            </a:r>
            <a:r>
              <a:rPr lang="en-US" sz="2800" b="1" dirty="0">
                <a:solidFill>
                  <a:srgbClr val="0000FF"/>
                </a:solidFill>
              </a:rPr>
              <a:t>VCV) </a:t>
            </a:r>
            <a:endParaRPr lang="en-US" sz="2800" b="1" dirty="0" smtClean="0">
              <a:solidFill>
                <a:srgbClr val="0000FF"/>
              </a:solidFill>
            </a:endParaRPr>
          </a:p>
          <a:p>
            <a:pPr lvl="2">
              <a:spcBef>
                <a:spcPts val="0"/>
              </a:spcBef>
            </a:pPr>
            <a:r>
              <a:rPr lang="en-US" dirty="0" smtClean="0"/>
              <a:t>Top </a:t>
            </a:r>
            <a:r>
              <a:rPr lang="en-US" dirty="0"/>
              <a:t>of </a:t>
            </a:r>
            <a:r>
              <a:rPr lang="en-US" dirty="0" smtClean="0"/>
              <a:t>HPFP </a:t>
            </a:r>
          </a:p>
          <a:p>
            <a:pPr lvl="2">
              <a:spcBef>
                <a:spcPts val="0"/>
              </a:spcBef>
            </a:pPr>
            <a:r>
              <a:rPr lang="en-US" dirty="0" smtClean="0"/>
              <a:t>Restricts fuel </a:t>
            </a:r>
            <a:r>
              <a:rPr lang="en-US" dirty="0"/>
              <a:t>flow </a:t>
            </a:r>
            <a:r>
              <a:rPr lang="en-US" dirty="0" smtClean="0"/>
              <a:t>as duty </a:t>
            </a:r>
            <a:r>
              <a:rPr lang="en-US" dirty="0"/>
              <a:t>cycle </a:t>
            </a:r>
            <a:r>
              <a:rPr lang="en-US" dirty="0" smtClean="0"/>
              <a:t>increased</a:t>
            </a:r>
          </a:p>
          <a:p>
            <a:pPr lvl="2">
              <a:spcBef>
                <a:spcPts val="0"/>
              </a:spcBef>
            </a:pPr>
            <a:r>
              <a:rPr lang="en-US" dirty="0" smtClean="0"/>
              <a:t>Low Duty Cycle Creates More Volume</a:t>
            </a:r>
          </a:p>
          <a:p>
            <a:pPr lvl="2">
              <a:spcBef>
                <a:spcPts val="0"/>
              </a:spcBef>
            </a:pPr>
            <a:r>
              <a:rPr lang="en-US" dirty="0" smtClean="0"/>
              <a:t>Higher Duty Cycle Creates Less Volume</a:t>
            </a:r>
            <a:endParaRPr lang="en-US" dirty="0"/>
          </a:p>
        </p:txBody>
      </p:sp>
      <p:pic>
        <p:nvPicPr>
          <p:cNvPr id="22530" name="Picture 2" descr="A photo shows a cutaway that reveals the High pressure fuel pump gear being in mesh with the camshaft gear, in a 6.7-liter Ford Power stroke engine. Both the gears are helical c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524000"/>
            <a:ext cx="4163786" cy="2979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8263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206" y="228600"/>
            <a:ext cx="8686800" cy="1097280"/>
          </a:xfrm>
        </p:spPr>
        <p:txBody>
          <a:bodyPr/>
          <a:lstStyle/>
          <a:p>
            <a:r>
              <a:rPr lang="en-US" sz="2200" dirty="0"/>
              <a:t>FIGURE 22–18 </a:t>
            </a:r>
            <a:r>
              <a:rPr lang="en-US" sz="2200" dirty="0" smtClean="0"/>
              <a:t>partial </a:t>
            </a:r>
            <a:r>
              <a:rPr lang="en-US" sz="2200" dirty="0"/>
              <a:t>cutaway of </a:t>
            </a:r>
            <a:r>
              <a:rPr lang="en-US" sz="2200" dirty="0" smtClean="0"/>
              <a:t>6.7-liter </a:t>
            </a:r>
            <a:r>
              <a:rPr lang="en-US" sz="2200" dirty="0"/>
              <a:t>Ford </a:t>
            </a:r>
            <a:r>
              <a:rPr lang="en-US" sz="2200" dirty="0" smtClean="0"/>
              <a:t>Power Stroke </a:t>
            </a:r>
            <a:r>
              <a:rPr lang="en-US" sz="2200" dirty="0"/>
              <a:t>engine showing how </a:t>
            </a:r>
            <a:r>
              <a:rPr lang="en-US" sz="2200" dirty="0" smtClean="0"/>
              <a:t>HP </a:t>
            </a:r>
            <a:r>
              <a:rPr lang="en-US" sz="2200" dirty="0"/>
              <a:t>pump is driven </a:t>
            </a:r>
            <a:r>
              <a:rPr lang="en-US" sz="2200" dirty="0" smtClean="0"/>
              <a:t>by camshaft </a:t>
            </a:r>
            <a:r>
              <a:rPr lang="en-US" sz="2200" dirty="0"/>
              <a:t>gear, and </a:t>
            </a:r>
            <a:r>
              <a:rPr lang="en-US" sz="2200" dirty="0" smtClean="0"/>
              <a:t>timed </a:t>
            </a:r>
            <a:r>
              <a:rPr lang="en-US" sz="2200" dirty="0"/>
              <a:t>so that </a:t>
            </a:r>
            <a:r>
              <a:rPr lang="en-US" sz="2200" dirty="0" smtClean="0"/>
              <a:t>pump </a:t>
            </a:r>
            <a:r>
              <a:rPr lang="en-US" sz="2200" dirty="0"/>
              <a:t>stroke </a:t>
            </a:r>
            <a:r>
              <a:rPr lang="en-US" sz="2200" dirty="0" smtClean="0"/>
              <a:t>happens about same </a:t>
            </a:r>
            <a:r>
              <a:rPr lang="en-US" sz="2200" dirty="0"/>
              <a:t>time as </a:t>
            </a:r>
            <a:r>
              <a:rPr lang="en-US" sz="2200" dirty="0" smtClean="0"/>
              <a:t>injection </a:t>
            </a:r>
            <a:r>
              <a:rPr lang="en-US" sz="2200" dirty="0"/>
              <a:t>event, reducing noise.</a:t>
            </a:r>
          </a:p>
        </p:txBody>
      </p:sp>
      <p:pic>
        <p:nvPicPr>
          <p:cNvPr id="23554" name="Picture 2" descr="A photo shows a cutaway that reveals the High pressure fuel pump gear being in mesh with the camshaft gear, in a 6.7-liter Ford Power stroke engine. Both the gears are helical c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8507" y="1382530"/>
            <a:ext cx="6906986" cy="4942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4577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a:t>HIGH-PRESSURE FUEL</a:t>
            </a:r>
            <a:br>
              <a:rPr lang="en-US" sz="3600" dirty="0"/>
            </a:br>
            <a:r>
              <a:rPr lang="en-US" sz="3600" dirty="0" smtClean="0"/>
              <a:t>SYSTEM (2 of 3)</a:t>
            </a:r>
            <a:endParaRPr lang="en-US" sz="3600" dirty="0"/>
          </a:p>
        </p:txBody>
      </p:sp>
      <p:sp>
        <p:nvSpPr>
          <p:cNvPr id="3" name="Content Placeholder 2"/>
          <p:cNvSpPr>
            <a:spLocks noGrp="1"/>
          </p:cNvSpPr>
          <p:nvPr>
            <p:ph idx="1"/>
          </p:nvPr>
        </p:nvSpPr>
        <p:spPr>
          <a:xfrm>
            <a:off x="152400" y="1447800"/>
            <a:ext cx="4421659" cy="4525963"/>
          </a:xfrm>
        </p:spPr>
        <p:txBody>
          <a:bodyPr/>
          <a:lstStyle/>
          <a:p>
            <a:r>
              <a:rPr lang="en-US" sz="3200" b="1" dirty="0" smtClean="0">
                <a:solidFill>
                  <a:srgbClr val="0000FF"/>
                </a:solidFill>
              </a:rPr>
              <a:t>Pressure Control Valve (</a:t>
            </a:r>
            <a:r>
              <a:rPr lang="en-US" sz="3200" b="1" dirty="0">
                <a:solidFill>
                  <a:srgbClr val="0000FF"/>
                </a:solidFill>
              </a:rPr>
              <a:t>PCV) </a:t>
            </a:r>
            <a:endParaRPr lang="en-US" sz="3200" b="1" dirty="0" smtClean="0">
              <a:solidFill>
                <a:srgbClr val="0000FF"/>
              </a:solidFill>
            </a:endParaRPr>
          </a:p>
          <a:p>
            <a:pPr lvl="1"/>
            <a:r>
              <a:rPr lang="en-US" dirty="0" smtClean="0"/>
              <a:t>Regulate pressurized fuel</a:t>
            </a:r>
          </a:p>
          <a:p>
            <a:pPr lvl="1"/>
            <a:r>
              <a:rPr lang="en-US" dirty="0" smtClean="0"/>
              <a:t>Rear </a:t>
            </a:r>
            <a:r>
              <a:rPr lang="en-US" dirty="0"/>
              <a:t>of </a:t>
            </a:r>
            <a:r>
              <a:rPr lang="en-US" dirty="0" smtClean="0"/>
              <a:t>left side </a:t>
            </a:r>
            <a:r>
              <a:rPr lang="en-US" dirty="0"/>
              <a:t>fuel </a:t>
            </a:r>
            <a:r>
              <a:rPr lang="en-US" dirty="0" smtClean="0"/>
              <a:t>rail</a:t>
            </a:r>
          </a:p>
          <a:p>
            <a:pPr lvl="1"/>
            <a:r>
              <a:rPr lang="en-US" dirty="0" smtClean="0"/>
              <a:t>N.O. solenoid </a:t>
            </a:r>
          </a:p>
          <a:p>
            <a:pPr lvl="1"/>
            <a:r>
              <a:rPr lang="en-US" dirty="0" smtClean="0"/>
              <a:t>Low duty cycle </a:t>
            </a:r>
            <a:r>
              <a:rPr lang="en-US" dirty="0"/>
              <a:t>means low </a:t>
            </a:r>
            <a:r>
              <a:rPr lang="en-US" dirty="0" smtClean="0"/>
              <a:t>pressure</a:t>
            </a:r>
          </a:p>
          <a:p>
            <a:pPr lvl="1"/>
            <a:r>
              <a:rPr lang="en-US" dirty="0" smtClean="0"/>
              <a:t>High </a:t>
            </a:r>
            <a:r>
              <a:rPr lang="en-US" dirty="0"/>
              <a:t>duty cycle creates </a:t>
            </a:r>
            <a:r>
              <a:rPr lang="en-US" dirty="0" smtClean="0"/>
              <a:t>higher pressure</a:t>
            </a:r>
            <a:endParaRPr lang="en-US" dirty="0"/>
          </a:p>
        </p:txBody>
      </p:sp>
      <p:pic>
        <p:nvPicPr>
          <p:cNvPr id="24578" name="Picture 2" descr="A photo shows a cutaway that reveals the High pressure fuel pump gear being in mesh with the camshaft gear, in a 6.7-liter Ford Power stroke engine. Both the gears are helical c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76400"/>
            <a:ext cx="4397828" cy="3146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7053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610600" cy="1097280"/>
          </a:xfrm>
        </p:spPr>
        <p:txBody>
          <a:bodyPr/>
          <a:lstStyle/>
          <a:p>
            <a:r>
              <a:rPr lang="en-US" sz="2800" dirty="0"/>
              <a:t>FIGURE 22–19 </a:t>
            </a:r>
            <a:r>
              <a:rPr lang="en-US" sz="2800" dirty="0" smtClean="0"/>
              <a:t>schematic </a:t>
            </a:r>
            <a:r>
              <a:rPr lang="en-US" sz="2800" dirty="0"/>
              <a:t>of </a:t>
            </a:r>
            <a:r>
              <a:rPr lang="en-US" sz="2800" dirty="0" smtClean="0"/>
              <a:t>Ford </a:t>
            </a:r>
            <a:r>
              <a:rPr lang="en-US" sz="2800" dirty="0"/>
              <a:t>6.7 Power Stroke Diesel engine showing </a:t>
            </a:r>
            <a:r>
              <a:rPr lang="en-US" sz="2800" dirty="0" smtClean="0"/>
              <a:t>pressure </a:t>
            </a:r>
            <a:r>
              <a:rPr lang="en-US" sz="2800" dirty="0"/>
              <a:t>and volume solenoids.</a:t>
            </a:r>
          </a:p>
        </p:txBody>
      </p:sp>
      <p:pic>
        <p:nvPicPr>
          <p:cNvPr id="25602" name="Picture 2" descr="A diagram illustrates the positions of the volume and pressure control valves of the high pressure fuel pump, in a Ford 6.7 power stroke diesel engine schematic.&#10;The volume and pressure control valves of the high pressure fuel pump are at the top layer of the schematic, and terminal 1 of both of the valves are connected to the terminals 24 and 48 of the PCM (power control module). Both the valves are solenoid type valves. &#10;Terminals 9 and 91 of the PCM are connected to terminals 1 and 2 of the Break pressure switch module. The module has a two-way switch, with 1 position indicating brake pedal pressed and 2 indicating the pedal released.&#10; The terminal 2 of the Break pressure switch module is connected to terminal 5 of the Electric fan clutch unit through a junction.  Terminals 1, 4, and 3 of the Electric fan clutch are connected to the terminals 96, 95, 90, and 40 of the PCM. &#10;The EGR throttle plate valve has a motor inside it, and its terminals 3 and 4 are connected to the terminals 71 and 56 of the PCM. Terminal 1 of the EGR valve is grounded but is also connected to terminal 2 of the Turbo charger actuator through a junction. Terminals 3 and 4 of the Turbo charger actuator are connected to the module communications network. &#10;A battery junction box with a supply of 20 amperes is connected to the following previously mentioned modules through a junction. &#10;Terminals 2 of both the volume and pressure control valves of the high pressure fuel pump.&#10;Terminal 2 of the Brake pressure switch.&#10;Terminal 2 of the Electric fan switch.&#10;Terminal 2 of the EGR throttle control valve.&#10;Terminal 1 of the turbo charger actuato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427440"/>
            <a:ext cx="6792732" cy="4906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3178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a:t>HIGH-PRESSURE FUEL</a:t>
            </a:r>
            <a:br>
              <a:rPr lang="en-US" sz="3600" dirty="0"/>
            </a:br>
            <a:r>
              <a:rPr lang="en-US" sz="3600" dirty="0" smtClean="0"/>
              <a:t>SYSTEM (3 of 3)</a:t>
            </a:r>
            <a:endParaRPr lang="en-US" sz="3600" dirty="0"/>
          </a:p>
        </p:txBody>
      </p:sp>
      <p:sp>
        <p:nvSpPr>
          <p:cNvPr id="3" name="Content Placeholder 2"/>
          <p:cNvSpPr>
            <a:spLocks noGrp="1"/>
          </p:cNvSpPr>
          <p:nvPr>
            <p:ph idx="1"/>
          </p:nvPr>
        </p:nvSpPr>
        <p:spPr>
          <a:xfrm>
            <a:off x="152399" y="1447800"/>
            <a:ext cx="5727459" cy="5029200"/>
          </a:xfrm>
        </p:spPr>
        <p:txBody>
          <a:bodyPr/>
          <a:lstStyle/>
          <a:p>
            <a:r>
              <a:rPr lang="en-US" sz="2400" b="1" dirty="0">
                <a:solidFill>
                  <a:srgbClr val="0000FF"/>
                </a:solidFill>
              </a:rPr>
              <a:t>KOEO</a:t>
            </a:r>
            <a:r>
              <a:rPr lang="en-US" sz="2400" dirty="0">
                <a:solidFill>
                  <a:srgbClr val="0000FF"/>
                </a:solidFill>
              </a:rPr>
              <a:t> </a:t>
            </a:r>
            <a:r>
              <a:rPr lang="en-US" sz="2400" dirty="0" smtClean="0"/>
              <a:t>–</a:t>
            </a:r>
            <a:r>
              <a:rPr lang="en-US" sz="2000" dirty="0" smtClean="0"/>
              <a:t>PCV &amp; VCV </a:t>
            </a:r>
            <a:r>
              <a:rPr lang="en-US" sz="2000" dirty="0"/>
              <a:t>solenoids </a:t>
            </a:r>
            <a:r>
              <a:rPr lang="en-US" sz="2000" dirty="0" smtClean="0"/>
              <a:t>open </a:t>
            </a:r>
            <a:endParaRPr lang="en-US" sz="2000" dirty="0"/>
          </a:p>
          <a:p>
            <a:pPr lvl="1"/>
            <a:r>
              <a:rPr lang="en-US" sz="2000" b="1" dirty="0" smtClean="0">
                <a:solidFill>
                  <a:srgbClr val="0000FF"/>
                </a:solidFill>
              </a:rPr>
              <a:t>Engine Cranking</a:t>
            </a:r>
            <a:r>
              <a:rPr lang="en-US" sz="2000" dirty="0" smtClean="0"/>
              <a:t>: VCV low</a:t>
            </a:r>
            <a:r>
              <a:rPr lang="en-US" sz="2000" dirty="0"/>
              <a:t>, but </a:t>
            </a:r>
            <a:r>
              <a:rPr lang="en-US" sz="2000" dirty="0" smtClean="0"/>
              <a:t>PCV commanded </a:t>
            </a:r>
            <a:r>
              <a:rPr lang="en-US" sz="2000" dirty="0"/>
              <a:t>high to </a:t>
            </a:r>
            <a:r>
              <a:rPr lang="en-US" sz="2000" dirty="0" smtClean="0"/>
              <a:t>build pressure</a:t>
            </a:r>
          </a:p>
          <a:p>
            <a:pPr lvl="2"/>
            <a:r>
              <a:rPr lang="en-US" sz="1800" dirty="0" smtClean="0"/>
              <a:t>Injectors will </a:t>
            </a:r>
            <a:r>
              <a:rPr lang="en-US" sz="1800" dirty="0"/>
              <a:t>not operate until </a:t>
            </a:r>
            <a:r>
              <a:rPr lang="en-US" sz="1800" dirty="0" smtClean="0"/>
              <a:t>FRP </a:t>
            </a:r>
            <a:r>
              <a:rPr lang="en-US" sz="1800" dirty="0"/>
              <a:t>sensor </a:t>
            </a:r>
            <a:r>
              <a:rPr lang="en-US" sz="1800" dirty="0" smtClean="0"/>
              <a:t>indicates enough pressure</a:t>
            </a:r>
          </a:p>
          <a:p>
            <a:pPr lvl="1"/>
            <a:r>
              <a:rPr lang="en-US" sz="2000" b="1" dirty="0">
                <a:solidFill>
                  <a:srgbClr val="0000FF"/>
                </a:solidFill>
              </a:rPr>
              <a:t>Engine Startup </a:t>
            </a:r>
            <a:r>
              <a:rPr lang="en-US" sz="2000" dirty="0"/>
              <a:t>– </a:t>
            </a:r>
            <a:r>
              <a:rPr lang="en-US" sz="2000" dirty="0" smtClean="0"/>
              <a:t>engine </a:t>
            </a:r>
            <a:r>
              <a:rPr lang="en-US" sz="2000" dirty="0"/>
              <a:t>speed increases </a:t>
            </a:r>
            <a:r>
              <a:rPr lang="en-US" sz="2000" dirty="0" smtClean="0"/>
              <a:t>VCV will </a:t>
            </a:r>
            <a:r>
              <a:rPr lang="en-US" sz="2000" dirty="0"/>
              <a:t>increase to </a:t>
            </a:r>
            <a:r>
              <a:rPr lang="en-US" sz="2000" dirty="0" smtClean="0"/>
              <a:t>restrict volume, PCV decrease </a:t>
            </a:r>
            <a:r>
              <a:rPr lang="en-US" sz="2000" dirty="0"/>
              <a:t>to bleed pressure</a:t>
            </a:r>
            <a:r>
              <a:rPr lang="en-US" sz="2000" dirty="0" smtClean="0"/>
              <a:t>.</a:t>
            </a:r>
          </a:p>
          <a:p>
            <a:pPr lvl="1"/>
            <a:r>
              <a:rPr lang="en-US" sz="2000" b="1" dirty="0" smtClean="0">
                <a:solidFill>
                  <a:srgbClr val="0000FF"/>
                </a:solidFill>
              </a:rPr>
              <a:t>Normal: </a:t>
            </a:r>
            <a:r>
              <a:rPr lang="en-US" sz="2000" dirty="0"/>
              <a:t>PCM controls both </a:t>
            </a:r>
            <a:r>
              <a:rPr lang="en-US" sz="2000" dirty="0" smtClean="0"/>
              <a:t>solenoids </a:t>
            </a:r>
            <a:r>
              <a:rPr lang="en-US" sz="2000" dirty="0"/>
              <a:t>achieve </a:t>
            </a:r>
            <a:r>
              <a:rPr lang="en-US" sz="2000" dirty="0" smtClean="0"/>
              <a:t>desired </a:t>
            </a:r>
            <a:r>
              <a:rPr lang="en-US" sz="2000" dirty="0"/>
              <a:t>pressure to </a:t>
            </a:r>
            <a:r>
              <a:rPr lang="en-US" sz="2000" dirty="0" smtClean="0"/>
              <a:t>injectors.</a:t>
            </a:r>
          </a:p>
          <a:p>
            <a:pPr lvl="1"/>
            <a:r>
              <a:rPr lang="en-US" sz="2000" b="1" dirty="0" smtClean="0">
                <a:solidFill>
                  <a:srgbClr val="0000FF"/>
                </a:solidFill>
              </a:rPr>
              <a:t>Deceleration</a:t>
            </a:r>
            <a:r>
              <a:rPr lang="en-US" sz="2000" dirty="0" smtClean="0">
                <a:solidFill>
                  <a:srgbClr val="0000FF"/>
                </a:solidFill>
              </a:rPr>
              <a:t> </a:t>
            </a:r>
            <a:r>
              <a:rPr lang="en-US" sz="2000" dirty="0" smtClean="0"/>
              <a:t>VCV closed &amp; PCV opened </a:t>
            </a:r>
            <a:r>
              <a:rPr lang="en-US" sz="2000" dirty="0"/>
              <a:t>on deceleration</a:t>
            </a:r>
          </a:p>
        </p:txBody>
      </p:sp>
      <p:pic>
        <p:nvPicPr>
          <p:cNvPr id="6" name="Picture 2" descr="A photo shows a cutaway that reveals the High pressure fuel pump gear being in mesh with the camshaft gear, in a 6.7-liter Ford Power stroke engine. Both the gears are helical c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0507" y="1604353"/>
            <a:ext cx="3227880" cy="2309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5440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CHART 22-1 </a:t>
            </a:r>
            <a:r>
              <a:rPr lang="en-US" sz="2400" dirty="0"/>
              <a:t>specifications for </a:t>
            </a:r>
            <a:r>
              <a:rPr lang="en-US" sz="2400" dirty="0" smtClean="0"/>
              <a:t>7.3-liter </a:t>
            </a:r>
            <a:r>
              <a:rPr lang="en-US" sz="2400" dirty="0"/>
              <a:t>Ford Power Stroke </a:t>
            </a:r>
            <a:r>
              <a:rPr lang="en-US" sz="2400" dirty="0" smtClean="0"/>
              <a:t>diesel engine </a:t>
            </a:r>
            <a:r>
              <a:rPr lang="en-US" sz="2400" dirty="0"/>
              <a:t>used in 1994–2003 model years (MY).</a:t>
            </a:r>
            <a:endParaRPr lang="en-US" dirty="0"/>
          </a:p>
        </p:txBody>
      </p:sp>
      <p:pic>
        <p:nvPicPr>
          <p:cNvPr id="1026" name="Picture 2" descr="A chart lists the specifications for 7.3-liter Ford Power Stroke diesel engine. &#10;The details of the chart are as follows: &#10;• Type: 4-cycle Turbocharged and Intercooled &#10;• Configuration: 90 degrees V-8; Cam-in-block OHV; Two valves per cylinder &#10;• Displacement: 7.3 liter (444 cubic inches) &#10;• Bore and stroke: 4.11 cross 4.18 inches (104mm cross 106mm) &#10;• Block/Heads: Cast iron/cast iron &#10;• Compression ratio: 17.5:1 &#10;• Firing order: 1-2-7-3-4-5-6-8 &#10;• Fuel injection system: HEUI &#10;• Starting heat method: Glow plugs &#10;• Horsepower: 275 HP at 2,800 RPM &#10;• Torque: 525 lb-ft at 1,600 RPM &#10;• Oil capacity with filter: 15 quart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6385" y="1676400"/>
            <a:ext cx="4931230" cy="4430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5487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HIGH-PRESSURE COMMON RAIL FUEL INJECTORS (1 of 2)</a:t>
            </a:r>
            <a:endParaRPr lang="en-US" sz="3600" dirty="0"/>
          </a:p>
        </p:txBody>
      </p:sp>
      <p:sp>
        <p:nvSpPr>
          <p:cNvPr id="3" name="Content Placeholder 2"/>
          <p:cNvSpPr>
            <a:spLocks noGrp="1"/>
          </p:cNvSpPr>
          <p:nvPr>
            <p:ph idx="1"/>
          </p:nvPr>
        </p:nvSpPr>
        <p:spPr/>
        <p:txBody>
          <a:bodyPr/>
          <a:lstStyle/>
          <a:p>
            <a:r>
              <a:rPr lang="en-US" b="1" dirty="0" smtClean="0">
                <a:solidFill>
                  <a:srgbClr val="0000FF"/>
                </a:solidFill>
              </a:rPr>
              <a:t>Fuel Rails: </a:t>
            </a:r>
            <a:r>
              <a:rPr lang="en-US" b="1" dirty="0" smtClean="0">
                <a:solidFill>
                  <a:srgbClr val="FF0000"/>
                </a:solidFill>
              </a:rPr>
              <a:t>Page 260 of text</a:t>
            </a:r>
          </a:p>
          <a:p>
            <a:r>
              <a:rPr lang="en-US" b="1" dirty="0" smtClean="0">
                <a:solidFill>
                  <a:srgbClr val="0000FF"/>
                </a:solidFill>
              </a:rPr>
              <a:t>Injector Low-Pressure Connections </a:t>
            </a:r>
          </a:p>
          <a:p>
            <a:pPr lvl="1"/>
            <a:r>
              <a:rPr lang="en-US" b="1" dirty="0" smtClean="0">
                <a:solidFill>
                  <a:srgbClr val="FF0000"/>
                </a:solidFill>
              </a:rPr>
              <a:t>Page </a:t>
            </a:r>
            <a:r>
              <a:rPr lang="en-US" b="1" dirty="0">
                <a:solidFill>
                  <a:srgbClr val="FF0000"/>
                </a:solidFill>
              </a:rPr>
              <a:t>260 of </a:t>
            </a:r>
            <a:r>
              <a:rPr lang="en-US" b="1" dirty="0" smtClean="0">
                <a:solidFill>
                  <a:srgbClr val="FF0000"/>
                </a:solidFill>
              </a:rPr>
              <a:t>text </a:t>
            </a:r>
            <a:endParaRPr lang="en-US" b="1" dirty="0" smtClean="0">
              <a:solidFill>
                <a:srgbClr val="0000FF"/>
              </a:solidFill>
            </a:endParaRPr>
          </a:p>
          <a:p>
            <a:r>
              <a:rPr lang="en-US" b="1" dirty="0" smtClean="0">
                <a:solidFill>
                  <a:srgbClr val="0000FF"/>
                </a:solidFill>
              </a:rPr>
              <a:t>Injector Operation </a:t>
            </a:r>
            <a:r>
              <a:rPr lang="en-US" b="1" dirty="0" smtClean="0">
                <a:solidFill>
                  <a:srgbClr val="FF0000"/>
                </a:solidFill>
              </a:rPr>
              <a:t>Page </a:t>
            </a:r>
            <a:r>
              <a:rPr lang="en-US" b="1" dirty="0">
                <a:solidFill>
                  <a:srgbClr val="FF0000"/>
                </a:solidFill>
              </a:rPr>
              <a:t>260 of </a:t>
            </a:r>
            <a:r>
              <a:rPr lang="en-US" b="1" dirty="0" smtClean="0">
                <a:solidFill>
                  <a:srgbClr val="FF0000"/>
                </a:solidFill>
              </a:rPr>
              <a:t>text</a:t>
            </a:r>
          </a:p>
          <a:p>
            <a:r>
              <a:rPr lang="en-US" b="1" dirty="0" smtClean="0">
                <a:solidFill>
                  <a:srgbClr val="0000FF"/>
                </a:solidFill>
              </a:rPr>
              <a:t>Hydraulic Coupler </a:t>
            </a:r>
            <a:r>
              <a:rPr lang="en-US" b="1" dirty="0">
                <a:solidFill>
                  <a:srgbClr val="FF0000"/>
                </a:solidFill>
              </a:rPr>
              <a:t>Page </a:t>
            </a:r>
            <a:r>
              <a:rPr lang="en-US" b="1" dirty="0" smtClean="0">
                <a:solidFill>
                  <a:srgbClr val="FF0000"/>
                </a:solidFill>
              </a:rPr>
              <a:t>261 </a:t>
            </a:r>
            <a:r>
              <a:rPr lang="en-US" b="1" dirty="0">
                <a:solidFill>
                  <a:srgbClr val="FF0000"/>
                </a:solidFill>
              </a:rPr>
              <a:t>of text</a:t>
            </a:r>
          </a:p>
          <a:p>
            <a:r>
              <a:rPr lang="en-US" b="1" dirty="0" smtClean="0">
                <a:solidFill>
                  <a:srgbClr val="0000FF"/>
                </a:solidFill>
              </a:rPr>
              <a:t>Control Valve </a:t>
            </a:r>
            <a:r>
              <a:rPr lang="en-US" b="1" dirty="0">
                <a:solidFill>
                  <a:srgbClr val="FF0000"/>
                </a:solidFill>
              </a:rPr>
              <a:t>Page </a:t>
            </a:r>
            <a:r>
              <a:rPr lang="en-US" b="1" dirty="0" smtClean="0">
                <a:solidFill>
                  <a:srgbClr val="FF0000"/>
                </a:solidFill>
              </a:rPr>
              <a:t>261 </a:t>
            </a:r>
            <a:r>
              <a:rPr lang="en-US" b="1" dirty="0">
                <a:solidFill>
                  <a:srgbClr val="FF0000"/>
                </a:solidFill>
              </a:rPr>
              <a:t>of text</a:t>
            </a:r>
          </a:p>
          <a:p>
            <a:r>
              <a:rPr lang="en-US" b="1" dirty="0" smtClean="0">
                <a:solidFill>
                  <a:srgbClr val="0000FF"/>
                </a:solidFill>
              </a:rPr>
              <a:t>Injector Nozzle Needle </a:t>
            </a:r>
            <a:r>
              <a:rPr lang="en-US" b="1" dirty="0">
                <a:solidFill>
                  <a:srgbClr val="FF0000"/>
                </a:solidFill>
              </a:rPr>
              <a:t>Page </a:t>
            </a:r>
            <a:r>
              <a:rPr lang="en-US" b="1" dirty="0" smtClean="0">
                <a:solidFill>
                  <a:srgbClr val="FF0000"/>
                </a:solidFill>
              </a:rPr>
              <a:t>261 </a:t>
            </a:r>
            <a:r>
              <a:rPr lang="en-US" b="1" dirty="0">
                <a:solidFill>
                  <a:srgbClr val="FF0000"/>
                </a:solidFill>
              </a:rPr>
              <a:t>of </a:t>
            </a:r>
            <a:r>
              <a:rPr lang="en-US" b="1" dirty="0" smtClean="0">
                <a:solidFill>
                  <a:srgbClr val="FF0000"/>
                </a:solidFill>
              </a:rPr>
              <a:t>text </a:t>
            </a:r>
            <a:endParaRPr lang="en-US" b="1" dirty="0">
              <a:solidFill>
                <a:srgbClr val="FF0000"/>
              </a:solidFill>
            </a:endParaRPr>
          </a:p>
          <a:p>
            <a:endParaRPr lang="en-US" b="1" dirty="0" smtClean="0">
              <a:solidFill>
                <a:srgbClr val="0000FF"/>
              </a:solidFill>
            </a:endParaRPr>
          </a:p>
          <a:p>
            <a:endParaRPr lang="en-US" b="1" dirty="0">
              <a:solidFill>
                <a:srgbClr val="FF0000"/>
              </a:solidFill>
            </a:endParaRPr>
          </a:p>
          <a:p>
            <a:endParaRPr lang="en-US" b="1" dirty="0">
              <a:solidFill>
                <a:srgbClr val="0000FF"/>
              </a:solidFill>
            </a:endParaRPr>
          </a:p>
        </p:txBody>
      </p:sp>
    </p:spTree>
    <p:extLst>
      <p:ext uri="{BB962C8B-B14F-4D97-AF65-F5344CB8AC3E}">
        <p14:creationId xmlns:p14="http://schemas.microsoft.com/office/powerpoint/2010/main" val="2942366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HIGH-PRESSURE COMMON </a:t>
            </a:r>
            <a:r>
              <a:rPr lang="en-US" sz="3600" dirty="0"/>
              <a:t>RAIL </a:t>
            </a:r>
            <a:r>
              <a:rPr lang="en-US" sz="3600" dirty="0" smtClean="0"/>
              <a:t>FUEL INJECTORS (2 </a:t>
            </a:r>
            <a:r>
              <a:rPr lang="en-US" sz="3600" dirty="0"/>
              <a:t>of 2)</a:t>
            </a:r>
          </a:p>
        </p:txBody>
      </p:sp>
      <p:sp>
        <p:nvSpPr>
          <p:cNvPr id="3" name="Content Placeholder 2"/>
          <p:cNvSpPr>
            <a:spLocks noGrp="1"/>
          </p:cNvSpPr>
          <p:nvPr>
            <p:ph idx="1"/>
          </p:nvPr>
        </p:nvSpPr>
        <p:spPr>
          <a:xfrm>
            <a:off x="76200" y="1524000"/>
            <a:ext cx="8686800" cy="4525963"/>
          </a:xfrm>
        </p:spPr>
        <p:txBody>
          <a:bodyPr/>
          <a:lstStyle/>
          <a:p>
            <a:r>
              <a:rPr lang="en-US" sz="3600" b="1" dirty="0" smtClean="0">
                <a:solidFill>
                  <a:srgbClr val="0000FF"/>
                </a:solidFill>
              </a:rPr>
              <a:t>Injector Operation</a:t>
            </a:r>
          </a:p>
          <a:p>
            <a:pPr lvl="1"/>
            <a:r>
              <a:rPr lang="en-US" sz="3200" dirty="0" smtClean="0"/>
              <a:t>Piezo actuator stack of piezo crystals. </a:t>
            </a:r>
          </a:p>
          <a:p>
            <a:pPr lvl="2"/>
            <a:r>
              <a:rPr lang="en-US" sz="2800" dirty="0" smtClean="0"/>
              <a:t>Current applied to crystals, they </a:t>
            </a:r>
            <a:r>
              <a:rPr lang="en-US" sz="3200" dirty="0" smtClean="0"/>
              <a:t>expand</a:t>
            </a:r>
          </a:p>
          <a:p>
            <a:pPr lvl="2"/>
            <a:r>
              <a:rPr lang="en-US" sz="3200" dirty="0" smtClean="0"/>
              <a:t>Fuel Injector opens/injection </a:t>
            </a:r>
          </a:p>
          <a:p>
            <a:pPr lvl="2"/>
            <a:r>
              <a:rPr lang="en-US" sz="2800" dirty="0" smtClean="0"/>
              <a:t>Current removed from piezo crystals</a:t>
            </a:r>
          </a:p>
          <a:p>
            <a:pPr lvl="2"/>
            <a:r>
              <a:rPr lang="en-US" sz="2800" dirty="0" smtClean="0"/>
              <a:t>Contract injector closes injection ends</a:t>
            </a:r>
          </a:p>
          <a:p>
            <a:pPr lvl="1"/>
            <a:r>
              <a:rPr lang="pt-BR" b="1" dirty="0" smtClean="0">
                <a:solidFill>
                  <a:srgbClr val="0000FF"/>
                </a:solidFill>
              </a:rPr>
              <a:t>Injector Quantity Adjustment (</a:t>
            </a:r>
            <a:r>
              <a:rPr lang="pt-BR" b="1" dirty="0">
                <a:solidFill>
                  <a:srgbClr val="0000FF"/>
                </a:solidFill>
              </a:rPr>
              <a:t>IQA) </a:t>
            </a:r>
            <a:r>
              <a:rPr lang="pt-BR" b="1" dirty="0" smtClean="0">
                <a:solidFill>
                  <a:srgbClr val="FF0000"/>
                </a:solidFill>
              </a:rPr>
              <a:t>Page 262</a:t>
            </a:r>
            <a:endParaRPr lang="en-US" b="1" dirty="0">
              <a:solidFill>
                <a:srgbClr val="FF0000"/>
              </a:solidFill>
            </a:endParaRPr>
          </a:p>
        </p:txBody>
      </p:sp>
    </p:spTree>
    <p:extLst>
      <p:ext uri="{BB962C8B-B14F-4D97-AF65-F5344CB8AC3E}">
        <p14:creationId xmlns:p14="http://schemas.microsoft.com/office/powerpoint/2010/main" val="4065073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a:t>FIGURE 22–20 A piezo fuel injector uses piezoelectric crystals</a:t>
            </a:r>
            <a:br>
              <a:rPr lang="en-US" sz="2400"/>
            </a:br>
            <a:r>
              <a:rPr lang="en-US" sz="2400"/>
              <a:t>to create a small movement when a voltage is applied to</a:t>
            </a:r>
            <a:br>
              <a:rPr lang="en-US" sz="2400"/>
            </a:br>
            <a:r>
              <a:rPr lang="en-US" sz="2400"/>
              <a:t>open the injector.</a:t>
            </a:r>
          </a:p>
        </p:txBody>
      </p:sp>
      <p:pic>
        <p:nvPicPr>
          <p:cNvPr id="26626" name="Picture 2" descr="An illustration shows the de-energized and energized states of a Piezo actuator. &#10;The piezo actuator is a cylindrical device with two contact terminals at the top. There is an inner compartment in the middle of the tube that houses stacked layers of piezo crystals. In the energized state, that is when current is applied to the actuator, the piezo crystals expand and the actuator itself expands a bit as a result. In the de-energized state, that is when current is removed from the actuator, the piezo crystals contract thus making the body of the actuator a bit sh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440072"/>
            <a:ext cx="2494338" cy="4960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7419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15372"/>
            <a:ext cx="8763000" cy="1097280"/>
          </a:xfrm>
        </p:spPr>
        <p:txBody>
          <a:bodyPr/>
          <a:lstStyle/>
          <a:p>
            <a:r>
              <a:rPr lang="en-US" sz="2400" dirty="0"/>
              <a:t>FIGURE 22–21 </a:t>
            </a:r>
            <a:r>
              <a:rPr lang="en-US" sz="2400" dirty="0" smtClean="0"/>
              <a:t>hydraulic </a:t>
            </a:r>
            <a:r>
              <a:rPr lang="en-US" sz="2400" dirty="0"/>
              <a:t>coupler inside </a:t>
            </a:r>
            <a:r>
              <a:rPr lang="en-US" sz="2400" dirty="0" smtClean="0"/>
              <a:t>injector </a:t>
            </a:r>
            <a:r>
              <a:rPr lang="en-US" sz="2400" dirty="0"/>
              <a:t>is used to multiply </a:t>
            </a:r>
            <a:r>
              <a:rPr lang="en-US" sz="2400" dirty="0" smtClean="0"/>
              <a:t>small </a:t>
            </a:r>
            <a:r>
              <a:rPr lang="en-US" sz="2400" dirty="0"/>
              <a:t>movement of </a:t>
            </a:r>
            <a:r>
              <a:rPr lang="en-US" sz="2400" dirty="0" smtClean="0"/>
              <a:t>piezo </a:t>
            </a:r>
            <a:r>
              <a:rPr lang="en-US" sz="2400" dirty="0"/>
              <a:t>actuator to </a:t>
            </a:r>
            <a:r>
              <a:rPr lang="en-US" sz="2400" dirty="0" smtClean="0"/>
              <a:t>produce more </a:t>
            </a:r>
            <a:r>
              <a:rPr lang="en-US" sz="2400" dirty="0"/>
              <a:t>travel.</a:t>
            </a:r>
          </a:p>
        </p:txBody>
      </p:sp>
      <p:pic>
        <p:nvPicPr>
          <p:cNvPr id="27650" name="Picture 2" descr="A diagram shows a piezoelectric fuel injector and the up and down positions of the hydraulic coupler inside it.&#10;The descriptions of the piezoelectric fuel injector and the hydraulic coupler are as follows.&#10;Hydraulic coupler:&#10;It is a cylindrical device with a pointed downward facing tip, and has two pistons placed one above the other inside it. The upper piston is larger in diameter than the lower one. Fuel enters the hydraulic coupler and passes around the upper piston, occupies the space between the two pistons, and then passes around the lower piston.  &#10; In the down position, both the pistons have moved a little downwards, thus making the pointed tip move down. In the up position, both the pistons have moved a little bit upwards and therefore pulling up the pointed tip. &#10;&#10;Fuel injector unit:&#10;It is a lengthy, cylindrical, and vertical device that has the following description.&#10;• The top portion of the unit consists of:&#10;• High pressure fitting&#10;• Filter&#10;• Fuel return to pump&#10;• The upper middle portion consists of the piezoelectric actuator.&#10;• The lower middle section consists of the hydraulic coupler.&#10;• Beneath the coupler is the control valve.&#10;• AT the bottom of the unit and beneath the control valve is the nozz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6193" y="1676400"/>
            <a:ext cx="4751614" cy="4401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3955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15372"/>
            <a:ext cx="8610600" cy="1097280"/>
          </a:xfrm>
        </p:spPr>
        <p:txBody>
          <a:bodyPr/>
          <a:lstStyle/>
          <a:p>
            <a:r>
              <a:rPr lang="en-US" sz="2800" dirty="0"/>
              <a:t>FIGURE 22–22 </a:t>
            </a:r>
            <a:r>
              <a:rPr lang="en-US" sz="2800" dirty="0" smtClean="0"/>
              <a:t>injector </a:t>
            </a:r>
            <a:r>
              <a:rPr lang="en-US" sz="2800" dirty="0"/>
              <a:t>nozzle needle operates </a:t>
            </a:r>
            <a:r>
              <a:rPr lang="en-US" sz="2800" dirty="0" smtClean="0"/>
              <a:t>to open </a:t>
            </a:r>
            <a:r>
              <a:rPr lang="en-US" sz="2800" dirty="0"/>
              <a:t>and close </a:t>
            </a:r>
            <a:r>
              <a:rPr lang="en-US" sz="2800" dirty="0" smtClean="0"/>
              <a:t>injector </a:t>
            </a:r>
            <a:r>
              <a:rPr lang="en-US" sz="2800" dirty="0"/>
              <a:t>to deliver fuel to </a:t>
            </a:r>
            <a:r>
              <a:rPr lang="en-US" sz="2800" dirty="0" smtClean="0"/>
              <a:t>combustion chamber</a:t>
            </a:r>
            <a:r>
              <a:rPr lang="en-US" sz="2800" dirty="0"/>
              <a:t>.</a:t>
            </a:r>
          </a:p>
        </p:txBody>
      </p:sp>
      <p:pic>
        <p:nvPicPr>
          <p:cNvPr id="28674" name="Picture 2" descr="A diagram illustrates the closed and open positions of the control valve, along with an image of the injector unit. The control valve is located above the nozzle needle and beneath the coupler piston, inside the fuel injector unit,&#10;The control valve is pushed down by the coupler piston and this  relieves pressure from the top of the nozzle needle. This pulls the needle up thus allowing fuel to be sprayed into the combustion chamber.&#10;When the control valve is pulled upwards by the coupler piston, the nozzle needle is pushed back to its downward position thus stopping the flow of fuel into the combustion chamber. &#10;The area where this action is taking place between the control valve and the top of the nozzle needle is highlighted in a separate image of the fuel injector un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780" y="1654762"/>
            <a:ext cx="3602440" cy="4416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3570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CONTROL SYSTEM INPUTS</a:t>
            </a:r>
          </a:p>
        </p:txBody>
      </p:sp>
      <p:sp>
        <p:nvSpPr>
          <p:cNvPr id="3" name="Content Placeholder 2"/>
          <p:cNvSpPr>
            <a:spLocks noGrp="1"/>
          </p:cNvSpPr>
          <p:nvPr>
            <p:ph idx="1"/>
          </p:nvPr>
        </p:nvSpPr>
        <p:spPr/>
        <p:txBody>
          <a:bodyPr/>
          <a:lstStyle/>
          <a:p>
            <a:r>
              <a:rPr lang="en-US" b="1" dirty="0" smtClean="0">
                <a:solidFill>
                  <a:srgbClr val="0000FF"/>
                </a:solidFill>
              </a:rPr>
              <a:t>Crankshaft Position Sensor (CKP) </a:t>
            </a:r>
            <a:r>
              <a:rPr lang="pt-BR" b="1" dirty="0">
                <a:solidFill>
                  <a:srgbClr val="FF0000"/>
                </a:solidFill>
              </a:rPr>
              <a:t>Page 262</a:t>
            </a:r>
            <a:endParaRPr lang="en-US" b="1" dirty="0">
              <a:solidFill>
                <a:srgbClr val="FF0000"/>
              </a:solidFill>
            </a:endParaRPr>
          </a:p>
          <a:p>
            <a:r>
              <a:rPr lang="en-US" b="1" dirty="0" smtClean="0">
                <a:solidFill>
                  <a:srgbClr val="0000FF"/>
                </a:solidFill>
              </a:rPr>
              <a:t>Camshaft Position Sensor (CMP) </a:t>
            </a:r>
            <a:r>
              <a:rPr lang="pt-BR" b="1" dirty="0">
                <a:solidFill>
                  <a:srgbClr val="FF0000"/>
                </a:solidFill>
              </a:rPr>
              <a:t>Page 262</a:t>
            </a:r>
            <a:endParaRPr lang="en-US" b="1" dirty="0">
              <a:solidFill>
                <a:srgbClr val="FF0000"/>
              </a:solidFill>
            </a:endParaRPr>
          </a:p>
          <a:p>
            <a:r>
              <a:rPr lang="en-US" b="1" dirty="0" smtClean="0">
                <a:solidFill>
                  <a:srgbClr val="0000FF"/>
                </a:solidFill>
              </a:rPr>
              <a:t>Mass Air Flow Sensor </a:t>
            </a:r>
            <a:r>
              <a:rPr lang="pt-BR" b="1" dirty="0">
                <a:solidFill>
                  <a:srgbClr val="FF0000"/>
                </a:solidFill>
              </a:rPr>
              <a:t>Page 262</a:t>
            </a:r>
            <a:endParaRPr lang="en-US" b="1" dirty="0">
              <a:solidFill>
                <a:srgbClr val="FF0000"/>
              </a:solidFill>
            </a:endParaRPr>
          </a:p>
          <a:p>
            <a:r>
              <a:rPr lang="en-US" b="1" dirty="0" smtClean="0">
                <a:solidFill>
                  <a:srgbClr val="0000FF"/>
                </a:solidFill>
              </a:rPr>
              <a:t>Exhaust Gas Recirculation Valve Position (</a:t>
            </a:r>
            <a:r>
              <a:rPr lang="en-US" b="1" dirty="0">
                <a:solidFill>
                  <a:srgbClr val="0000FF"/>
                </a:solidFill>
              </a:rPr>
              <a:t>EGRVP</a:t>
            </a:r>
            <a:r>
              <a:rPr lang="en-US" b="1" dirty="0" smtClean="0">
                <a:solidFill>
                  <a:srgbClr val="0000FF"/>
                </a:solidFill>
              </a:rPr>
              <a:t>) </a:t>
            </a:r>
            <a:r>
              <a:rPr lang="pt-BR" b="1" dirty="0">
                <a:solidFill>
                  <a:srgbClr val="FF0000"/>
                </a:solidFill>
              </a:rPr>
              <a:t>Page </a:t>
            </a:r>
            <a:r>
              <a:rPr lang="pt-BR" b="1" dirty="0" smtClean="0">
                <a:solidFill>
                  <a:srgbClr val="FF0000"/>
                </a:solidFill>
              </a:rPr>
              <a:t>262</a:t>
            </a:r>
            <a:endParaRPr lang="en-US" b="1" dirty="0">
              <a:solidFill>
                <a:srgbClr val="0000FF"/>
              </a:solidFill>
            </a:endParaRPr>
          </a:p>
        </p:txBody>
      </p:sp>
    </p:spTree>
    <p:extLst>
      <p:ext uri="{BB962C8B-B14F-4D97-AF65-F5344CB8AC3E}">
        <p14:creationId xmlns:p14="http://schemas.microsoft.com/office/powerpoint/2010/main" val="246427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FIGURE 22–23 </a:t>
            </a:r>
            <a:r>
              <a:rPr lang="en-US" sz="2400" dirty="0" smtClean="0"/>
              <a:t>relationship </a:t>
            </a:r>
            <a:r>
              <a:rPr lang="en-US" sz="2400" dirty="0"/>
              <a:t>between </a:t>
            </a:r>
            <a:r>
              <a:rPr lang="en-US" sz="2400" dirty="0" smtClean="0"/>
              <a:t>crankshaft </a:t>
            </a:r>
            <a:r>
              <a:rPr lang="en-US" sz="2400" dirty="0"/>
              <a:t>position sensor (CKP) and </a:t>
            </a:r>
            <a:r>
              <a:rPr lang="en-US" sz="2400" dirty="0" smtClean="0"/>
              <a:t>camshaft </a:t>
            </a:r>
            <a:r>
              <a:rPr lang="en-US" sz="2400" dirty="0"/>
              <a:t>position sensor (CMP) over </a:t>
            </a:r>
            <a:r>
              <a:rPr lang="en-US" sz="2400" dirty="0" smtClean="0"/>
              <a:t> period </a:t>
            </a:r>
            <a:r>
              <a:rPr lang="en-US" sz="2400" dirty="0"/>
              <a:t>of </a:t>
            </a:r>
            <a:r>
              <a:rPr lang="en-US" sz="2400" dirty="0" smtClean="0"/>
              <a:t>2 crankshaft </a:t>
            </a:r>
            <a:r>
              <a:rPr lang="en-US" sz="2400" dirty="0"/>
              <a:t>revolutions.</a:t>
            </a:r>
          </a:p>
        </p:txBody>
      </p:sp>
      <p:pic>
        <p:nvPicPr>
          <p:cNvPr id="29698" name="Picture 2" descr="Two diagrams show the relationship between the CKP (crankshaft position sensor) and the CMP (camshaft position sensor), over a period of two crankshaft revolutions.&#10;The details regarding the cylinders and the positions of the crankshaft gear and the camshaft gear during two revolutions are described as follows.&#10;Revolution 1:&#10;Cylinder 8:&#10;• At time equals 7 seconds, crankshaft gear is at 630 degrees, the pulse width of the CMP signal is slightly larger, and till time equals 20 seconds the crankshaft gear has rotated 176 degrees while the camshaft gear has rotated 88 degrees. &#10;• At time equals 20 seconds the crankshaft gear is at 706 degrees, and the camshaft gear is about to complete one full rotation at 353 degrees. &#10;Cylinder 1:&#10;• At t equals 22 seconds, the pulse width of the CMP signal is slightly smaller, and it is either 0 degree or 720 degrees (2 rotations) for the crankshaft gear. For the camshaft gear it is 0 or 360 degrees. This is the TDC (top dead center) position for the CMP. &#10;• For the time duration between 20th second and 42th second, the crankshaft gear has rotated 132 degrees and camshaft gear has rotated 66 degrees. &#10;Cylinder 3:&#10;• At t equals 37 seconds, the crankshaft gear is at 90 degrees.  At t equals 42 seconds the crankshaft gear is at 118 degrees and camshaft gear is at 59 degrees. &#10;• At t equals 50 seconds, crankshaft gear is at 166 degrees and camshaft gear is at 830 degrees. Between t equals 42 seconds and t equals 50 seconds, crankshaft gear has rotated 48 degrees and camshaft has rotated 24 degrees. &#10;Cylinder 7:&#10;• At t equals 52 seconds, the pulse width of the CMP signal is slightly larger and the crankshaft gear is at 180 degrees.&#10;• From t equals 50 seconds to t equals 60 seconds, crankshaft gear has rotated 184 degrees and camshaft gear, 92 degrees.  &#10;Revolution 2:&#10;Cylinder 2:&#10;• At time equals 7 seconds, crankshaft gear is at 270 degrees, the pulse width of the CMP signal is slightly larger, and at t equals 19 seconds, the crankshaft gear is at 350 degrees while the camshaft is at 175 degrees. &#10;• At t equals 20 seconds the crankshaft gear is at 706 degrees, and the camshaft gear is about to complete one full rotation at 353 degrees. &#10;Cylinder 6:&#10;• At t equals 22 seconds, the pulse width of the CMP signal is slightly smaller, and it is 360 degrees for the crankshaft gear. &#10;• For the time duration between 19th second and 41st second, the crankshaft gear has rotated 124 degrees and camshaft gear has rotated 62 degrees. &#10;Cylinder 5:&#10;• At t equals 37 seconds, the crankshaft gear is at 450 degrees.  At t equals 41 seconds the crankshaft gear is at 474 degrees and camshaft gear is at 237 degrees. &#10;• At t equals 49 seconds, crankshaft gear is at 530 degrees and camshaft gear is at 265 degrees. Between t equals 41 seconds and t equals 49 seconds, crankshaft gear has rotated 56 degrees and camshaft has rotated 28 degrees. &#10;Cylinder 4:&#10;• At t equals 52 seconds, the pulse width of the CMP signal is slightly larger and the crankshaft gear is at 540 degre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1681956"/>
            <a:ext cx="6953250" cy="436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1351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ENGINE OUTPUTS</a:t>
            </a:r>
          </a:p>
        </p:txBody>
      </p:sp>
      <p:sp>
        <p:nvSpPr>
          <p:cNvPr id="3" name="Content Placeholder 2"/>
          <p:cNvSpPr>
            <a:spLocks noGrp="1"/>
          </p:cNvSpPr>
          <p:nvPr>
            <p:ph idx="1"/>
          </p:nvPr>
        </p:nvSpPr>
        <p:spPr>
          <a:xfrm>
            <a:off x="457200" y="1600200"/>
            <a:ext cx="8610600" cy="4525963"/>
          </a:xfrm>
        </p:spPr>
        <p:txBody>
          <a:bodyPr/>
          <a:lstStyle/>
          <a:p>
            <a:r>
              <a:rPr lang="en-US" b="1" dirty="0" smtClean="0">
                <a:solidFill>
                  <a:srgbClr val="0000FF"/>
                </a:solidFill>
              </a:rPr>
              <a:t>Glow Plugs &amp; Glow Plug Module (</a:t>
            </a:r>
            <a:r>
              <a:rPr lang="en-US" b="1" dirty="0">
                <a:solidFill>
                  <a:srgbClr val="0000FF"/>
                </a:solidFill>
              </a:rPr>
              <a:t>GPCM</a:t>
            </a:r>
            <a:r>
              <a:rPr lang="en-US" b="1" dirty="0" smtClean="0">
                <a:solidFill>
                  <a:srgbClr val="0000FF"/>
                </a:solidFill>
              </a:rPr>
              <a:t>)</a:t>
            </a:r>
          </a:p>
          <a:p>
            <a:pPr lvl="1"/>
            <a:r>
              <a:rPr lang="pt-BR" b="1" dirty="0">
                <a:solidFill>
                  <a:srgbClr val="FF0000"/>
                </a:solidFill>
              </a:rPr>
              <a:t>Page </a:t>
            </a:r>
            <a:r>
              <a:rPr lang="pt-BR" b="1" dirty="0" smtClean="0">
                <a:solidFill>
                  <a:srgbClr val="FF0000"/>
                </a:solidFill>
              </a:rPr>
              <a:t>263 OF TEXT</a:t>
            </a:r>
            <a:endParaRPr lang="en-US" b="1" dirty="0" smtClean="0">
              <a:solidFill>
                <a:srgbClr val="0000FF"/>
              </a:solidFill>
            </a:endParaRPr>
          </a:p>
          <a:p>
            <a:r>
              <a:rPr lang="en-US" b="1" dirty="0" smtClean="0">
                <a:solidFill>
                  <a:srgbClr val="0000FF"/>
                </a:solidFill>
              </a:rPr>
              <a:t>Glow Plugs </a:t>
            </a:r>
            <a:r>
              <a:rPr lang="pt-BR" b="1" dirty="0">
                <a:solidFill>
                  <a:srgbClr val="FF0000"/>
                </a:solidFill>
              </a:rPr>
              <a:t>Page 263 OF TEXT</a:t>
            </a:r>
            <a:endParaRPr lang="en-US" b="1" dirty="0">
              <a:solidFill>
                <a:srgbClr val="0000FF"/>
              </a:solidFill>
            </a:endParaRPr>
          </a:p>
          <a:p>
            <a:r>
              <a:rPr lang="en-US" b="1" dirty="0" smtClean="0">
                <a:solidFill>
                  <a:srgbClr val="0000FF"/>
                </a:solidFill>
              </a:rPr>
              <a:t>Exhaust Gas Recirculation Valve (EGR)</a:t>
            </a:r>
          </a:p>
          <a:p>
            <a:pPr lvl="1"/>
            <a:r>
              <a:rPr lang="pt-BR" b="1" dirty="0">
                <a:solidFill>
                  <a:srgbClr val="FF0000"/>
                </a:solidFill>
              </a:rPr>
              <a:t>Page 263 OF TEXT</a:t>
            </a:r>
            <a:endParaRPr lang="en-US" b="1" dirty="0">
              <a:solidFill>
                <a:srgbClr val="0000FF"/>
              </a:solidFill>
            </a:endParaRPr>
          </a:p>
          <a:p>
            <a:r>
              <a:rPr lang="en-US" b="1" dirty="0" smtClean="0">
                <a:solidFill>
                  <a:srgbClr val="0000FF"/>
                </a:solidFill>
              </a:rPr>
              <a:t>EGR Cooler Bypass Valve </a:t>
            </a:r>
            <a:r>
              <a:rPr lang="pt-BR" b="1" dirty="0" smtClean="0">
                <a:solidFill>
                  <a:srgbClr val="FF0000"/>
                </a:solidFill>
              </a:rPr>
              <a:t>Page </a:t>
            </a:r>
            <a:r>
              <a:rPr lang="pt-BR" b="1" dirty="0">
                <a:solidFill>
                  <a:srgbClr val="FF0000"/>
                </a:solidFill>
              </a:rPr>
              <a:t>263 OF </a:t>
            </a:r>
            <a:r>
              <a:rPr lang="pt-BR" b="1" dirty="0" smtClean="0">
                <a:solidFill>
                  <a:srgbClr val="FF0000"/>
                </a:solidFill>
              </a:rPr>
              <a:t>TEXT</a:t>
            </a:r>
          </a:p>
          <a:p>
            <a:r>
              <a:rPr lang="en-US" b="1" dirty="0" smtClean="0">
                <a:solidFill>
                  <a:srgbClr val="0000FF"/>
                </a:solidFill>
              </a:rPr>
              <a:t>Intake Air Flow Control Valve</a:t>
            </a:r>
            <a:r>
              <a:rPr lang="pt-BR" b="1" dirty="0">
                <a:solidFill>
                  <a:srgbClr val="FF0000"/>
                </a:solidFill>
              </a:rPr>
              <a:t> Page </a:t>
            </a:r>
            <a:r>
              <a:rPr lang="pt-BR" b="1" dirty="0" smtClean="0">
                <a:solidFill>
                  <a:srgbClr val="FF0000"/>
                </a:solidFill>
              </a:rPr>
              <a:t>264 </a:t>
            </a:r>
            <a:r>
              <a:rPr lang="pt-BR" b="1" dirty="0">
                <a:solidFill>
                  <a:srgbClr val="FF0000"/>
                </a:solidFill>
              </a:rPr>
              <a:t>OF TEXT</a:t>
            </a:r>
            <a:endParaRPr lang="en-US" b="1" dirty="0">
              <a:solidFill>
                <a:srgbClr val="0000FF"/>
              </a:solidFill>
            </a:endParaRPr>
          </a:p>
          <a:p>
            <a:endParaRPr lang="en-US" b="1" dirty="0">
              <a:solidFill>
                <a:srgbClr val="0000FF"/>
              </a:solidFill>
            </a:endParaRPr>
          </a:p>
        </p:txBody>
      </p:sp>
    </p:spTree>
    <p:extLst>
      <p:ext uri="{BB962C8B-B14F-4D97-AF65-F5344CB8AC3E}">
        <p14:creationId xmlns:p14="http://schemas.microsoft.com/office/powerpoint/2010/main" val="3031158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15372"/>
            <a:ext cx="8686800" cy="1097280"/>
          </a:xfrm>
        </p:spPr>
        <p:txBody>
          <a:bodyPr/>
          <a:lstStyle/>
          <a:p>
            <a:r>
              <a:rPr lang="en-US" sz="3200" dirty="0"/>
              <a:t>FIGURE 22–24 </a:t>
            </a:r>
            <a:r>
              <a:rPr lang="en-US" sz="3200" dirty="0" smtClean="0"/>
              <a:t>EGR </a:t>
            </a:r>
            <a:r>
              <a:rPr lang="en-US" sz="3200" dirty="0"/>
              <a:t>bypass actuator is located </a:t>
            </a:r>
            <a:r>
              <a:rPr lang="en-US" sz="3200" dirty="0" smtClean="0"/>
              <a:t>on top </a:t>
            </a:r>
            <a:r>
              <a:rPr lang="en-US" sz="3200" dirty="0"/>
              <a:t>of </a:t>
            </a:r>
            <a:r>
              <a:rPr lang="en-US" sz="3200" dirty="0" smtClean="0"/>
              <a:t>engine </a:t>
            </a:r>
            <a:r>
              <a:rPr lang="en-US" sz="3200" dirty="0"/>
              <a:t>above </a:t>
            </a:r>
            <a:r>
              <a:rPr lang="en-US" sz="3200" dirty="0" smtClean="0"/>
              <a:t>EGR </a:t>
            </a:r>
            <a:r>
              <a:rPr lang="en-US" sz="3200" dirty="0"/>
              <a:t>cooler.</a:t>
            </a:r>
          </a:p>
        </p:txBody>
      </p:sp>
      <p:pic>
        <p:nvPicPr>
          <p:cNvPr id="30722" name="Picture 2" descr="A photo shows the EGR cooler bypass actuator that is located above two EGR cooler passages, on the engine assembly of a vehicle. Located above and to the right of the EGR coolers is the EGR val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57" y="1447800"/>
            <a:ext cx="6237514" cy="4855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7485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458200" cy="1097280"/>
          </a:xfrm>
        </p:spPr>
        <p:txBody>
          <a:bodyPr/>
          <a:lstStyle/>
          <a:p>
            <a:r>
              <a:rPr lang="en-US" sz="2800" dirty="0"/>
              <a:t>FIGURE 22–25 </a:t>
            </a:r>
            <a:r>
              <a:rPr lang="en-US" sz="2800" dirty="0" smtClean="0"/>
              <a:t>cutaway </a:t>
            </a:r>
            <a:r>
              <a:rPr lang="en-US" sz="2800" dirty="0"/>
              <a:t>of </a:t>
            </a:r>
            <a:r>
              <a:rPr lang="en-US" sz="2800" dirty="0" smtClean="0"/>
              <a:t>intake </a:t>
            </a:r>
            <a:r>
              <a:rPr lang="en-US" sz="2800" dirty="0"/>
              <a:t>air flow control valve</a:t>
            </a:r>
            <a:br>
              <a:rPr lang="en-US" sz="2800" dirty="0"/>
            </a:br>
            <a:r>
              <a:rPr lang="en-US" sz="2800" dirty="0"/>
              <a:t>used on </a:t>
            </a:r>
            <a:r>
              <a:rPr lang="en-US" sz="2800" dirty="0" smtClean="0"/>
              <a:t>6.7-liter </a:t>
            </a:r>
            <a:r>
              <a:rPr lang="en-US" sz="2800" dirty="0"/>
              <a:t>Ford Power Stroke diesel engine.</a:t>
            </a:r>
          </a:p>
        </p:txBody>
      </p:sp>
      <p:pic>
        <p:nvPicPr>
          <p:cNvPr id="31746" name="Picture 2" descr="A photo shows a cutaway of the intake air flow control valve in a 6.7-liter Ford Power Stroke diesel engine.&#10;A photo shows the intake air flow control valve in a 6.7-liter Ford Power Stroke diesel engine. &#10;The control valve can be described as a circular metallic plate fixed perpendicular to the flow of air and across the cross-section, in the intake manifold pi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422" y="1447800"/>
            <a:ext cx="7095156" cy="496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3197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62" name="Title"/>
          <p:cNvSpPr>
            <a:spLocks noGrp="1" noChangeArrowheads="1"/>
          </p:cNvSpPr>
          <p:nvPr>
            <p:ph type="title"/>
          </p:nvPr>
        </p:nvSpPr>
        <p:spPr>
          <a:noFill/>
          <a:ln/>
        </p:spPr>
        <p:txBody>
          <a:bodyPr/>
          <a:lstStyle/>
          <a:p>
            <a:r>
              <a:rPr lang="en-US" altLang="en-US" dirty="0"/>
              <a:t>Case of </a:t>
            </a:r>
            <a:r>
              <a:rPr lang="en-US" altLang="en-US" dirty="0" smtClean="0"/>
              <a:t>Noisy </a:t>
            </a:r>
            <a:r>
              <a:rPr lang="en-US" altLang="en-US" dirty="0"/>
              <a:t>7.3-Liter Power Stroke</a:t>
            </a:r>
            <a:br>
              <a:rPr lang="en-US" altLang="en-US" dirty="0"/>
            </a:br>
            <a:r>
              <a:rPr lang="en-US" altLang="en-US" dirty="0" smtClean="0"/>
              <a:t>Starter (</a:t>
            </a:r>
            <a:r>
              <a:rPr lang="en-US" altLang="en-US" dirty="0"/>
              <a:t>1 </a:t>
            </a:r>
            <a:r>
              <a:rPr lang="en-US" altLang="en-US" dirty="0" smtClean="0"/>
              <a:t>of </a:t>
            </a:r>
            <a:r>
              <a:rPr lang="en-US" altLang="en-US" dirty="0"/>
              <a:t>2) </a:t>
            </a:r>
          </a:p>
        </p:txBody>
      </p:sp>
      <p:pic>
        <p:nvPicPr>
          <p:cNvPr id="2754563" name="Picture 3" descr="realworldf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8991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754564" name="Rectangle 4"/>
          <p:cNvSpPr>
            <a:spLocks noGrp="1" noChangeArrowheads="1"/>
          </p:cNvSpPr>
          <p:nvPr>
            <p:ph type="body" idx="1"/>
          </p:nvPr>
        </p:nvSpPr>
        <p:spPr>
          <a:xfrm>
            <a:off x="304800" y="1981200"/>
            <a:ext cx="8610600" cy="4191000"/>
          </a:xfrm>
          <a:noFill/>
          <a:ln/>
        </p:spPr>
        <p:txBody>
          <a:bodyPr/>
          <a:lstStyle/>
          <a:p>
            <a:pPr marL="0" indent="0">
              <a:lnSpc>
                <a:spcPct val="90000"/>
              </a:lnSpc>
              <a:buNone/>
            </a:pPr>
            <a:r>
              <a:rPr lang="en-US" altLang="en-US" sz="2400" dirty="0"/>
              <a:t>2002 Ford F-Super Duty </a:t>
            </a:r>
            <a:r>
              <a:rPr lang="en-US" altLang="en-US" sz="2400" dirty="0" smtClean="0"/>
              <a:t>7.3-liter </a:t>
            </a:r>
            <a:r>
              <a:rPr lang="en-US" altLang="en-US" sz="2400" dirty="0"/>
              <a:t>turbo diesel engine </a:t>
            </a:r>
            <a:r>
              <a:rPr lang="en-US" altLang="en-US" sz="2400" dirty="0" smtClean="0"/>
              <a:t>had  buzzing/screeching </a:t>
            </a:r>
            <a:r>
              <a:rPr lang="en-US" altLang="en-US" sz="2400" dirty="0"/>
              <a:t>starter noise during </a:t>
            </a:r>
            <a:r>
              <a:rPr lang="en-US" altLang="en-US" sz="2400" dirty="0" smtClean="0"/>
              <a:t>some engine </a:t>
            </a:r>
            <a:r>
              <a:rPr lang="en-US" altLang="en-US" sz="2400" dirty="0"/>
              <a:t>start attempts. </a:t>
            </a:r>
            <a:r>
              <a:rPr lang="en-US" altLang="en-US" sz="2400" dirty="0" smtClean="0"/>
              <a:t>Customer thought engine </a:t>
            </a:r>
            <a:r>
              <a:rPr lang="en-US" altLang="en-US" sz="2400" dirty="0"/>
              <a:t>needed a new starter. </a:t>
            </a:r>
            <a:r>
              <a:rPr lang="en-US" altLang="en-US" sz="2400" dirty="0" smtClean="0"/>
              <a:t>Technician was </a:t>
            </a:r>
            <a:r>
              <a:rPr lang="en-US" altLang="en-US" sz="2400" dirty="0"/>
              <a:t>aware that </a:t>
            </a:r>
            <a:r>
              <a:rPr lang="en-US" altLang="en-US" sz="2400" dirty="0" smtClean="0"/>
              <a:t>diesel </a:t>
            </a:r>
            <a:r>
              <a:rPr lang="en-US" altLang="en-US" sz="2400" dirty="0"/>
              <a:t>starter mounting </a:t>
            </a:r>
            <a:r>
              <a:rPr lang="en-US" altLang="en-US" sz="2400" dirty="0" smtClean="0"/>
              <a:t>bolts can </a:t>
            </a:r>
            <a:r>
              <a:rPr lang="en-US" altLang="en-US" sz="2400" dirty="0"/>
              <a:t>loosen over time, so they were checked first</a:t>
            </a:r>
            <a:r>
              <a:rPr lang="en-US" altLang="en-US" sz="2400" dirty="0" smtClean="0"/>
              <a:t>. Both </a:t>
            </a:r>
            <a:r>
              <a:rPr lang="en-US" altLang="en-US" sz="2400" dirty="0"/>
              <a:t>bolts on the </a:t>
            </a:r>
            <a:r>
              <a:rPr lang="en-US" altLang="en-US" sz="2400" dirty="0" smtClean="0"/>
              <a:t>2-bolt </a:t>
            </a:r>
            <a:r>
              <a:rPr lang="en-US" altLang="en-US" sz="2400" dirty="0"/>
              <a:t>starter were found to </a:t>
            </a:r>
            <a:r>
              <a:rPr lang="en-US" altLang="en-US" sz="2400" dirty="0" smtClean="0"/>
              <a:t>be extremely </a:t>
            </a:r>
            <a:r>
              <a:rPr lang="en-US" altLang="en-US" sz="2400" dirty="0"/>
              <a:t>loose, allowing </a:t>
            </a:r>
            <a:r>
              <a:rPr lang="en-US" altLang="en-US" sz="2400" dirty="0" smtClean="0"/>
              <a:t>starter </a:t>
            </a:r>
            <a:r>
              <a:rPr lang="en-US" altLang="en-US" sz="2400" dirty="0"/>
              <a:t>to jump </a:t>
            </a:r>
            <a:r>
              <a:rPr lang="en-US" altLang="en-US" sz="2400" dirty="0" smtClean="0"/>
              <a:t>around with </a:t>
            </a:r>
            <a:r>
              <a:rPr lang="en-US" altLang="en-US" sz="2400" dirty="0"/>
              <a:t>intermittent </a:t>
            </a:r>
            <a:r>
              <a:rPr lang="en-US" altLang="en-US" sz="2400" dirty="0" smtClean="0"/>
              <a:t>engagement. Factory </a:t>
            </a:r>
            <a:r>
              <a:rPr lang="en-US" altLang="en-US" sz="2400" dirty="0"/>
              <a:t>specification for </a:t>
            </a:r>
            <a:r>
              <a:rPr lang="en-US" altLang="en-US" sz="2400" dirty="0" smtClean="0"/>
              <a:t>the 10 </a:t>
            </a:r>
            <a:r>
              <a:rPr lang="en-US" altLang="en-US" sz="2400" dirty="0"/>
              <a:t>mm * 1.5 bolts calls for 16-20 ft.-lbs. However, </a:t>
            </a:r>
            <a:r>
              <a:rPr lang="en-US" altLang="en-US" sz="2400" dirty="0" smtClean="0"/>
              <a:t>replacement starter </a:t>
            </a:r>
            <a:r>
              <a:rPr lang="en-US" altLang="en-US" sz="2400" dirty="0"/>
              <a:t>instructions specified a torque </a:t>
            </a:r>
            <a:r>
              <a:rPr lang="en-US" altLang="en-US" sz="2400" dirty="0" smtClean="0"/>
              <a:t>specification of </a:t>
            </a:r>
            <a:r>
              <a:rPr lang="en-US" altLang="en-US" sz="2400" dirty="0"/>
              <a:t>40-57 ft.-lbs. </a:t>
            </a:r>
            <a:r>
              <a:rPr lang="en-US" altLang="en-US" sz="2400" dirty="0" smtClean="0"/>
              <a:t>Technician tightened both </a:t>
            </a:r>
            <a:r>
              <a:rPr lang="en-US" altLang="en-US" sz="2400" dirty="0"/>
              <a:t>bolts to 50 ft.-</a:t>
            </a:r>
            <a:r>
              <a:rPr lang="en-US" altLang="en-US" sz="2400" dirty="0" smtClean="0"/>
              <a:t>lbs. </a:t>
            </a:r>
            <a:r>
              <a:rPr lang="en-US" altLang="en-US" sz="2400" dirty="0"/>
              <a:t>After tightening </a:t>
            </a:r>
            <a:r>
              <a:rPr lang="en-US" altLang="en-US" sz="2400" dirty="0" smtClean="0"/>
              <a:t>starter </a:t>
            </a:r>
            <a:r>
              <a:rPr lang="en-US" altLang="en-US" sz="2400" dirty="0"/>
              <a:t>bolts, </a:t>
            </a:r>
            <a:r>
              <a:rPr lang="en-US" altLang="en-US" sz="2400" dirty="0" smtClean="0"/>
              <a:t>noisy starter </a:t>
            </a:r>
            <a:r>
              <a:rPr lang="en-US" altLang="en-US" sz="2400" dirty="0"/>
              <a:t>problem was solved. </a:t>
            </a:r>
          </a:p>
        </p:txBody>
      </p:sp>
    </p:spTree>
    <p:extLst>
      <p:ext uri="{BB962C8B-B14F-4D97-AF65-F5344CB8AC3E}">
        <p14:creationId xmlns:p14="http://schemas.microsoft.com/office/powerpoint/2010/main" val="784049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62" name="Title"/>
          <p:cNvSpPr>
            <a:spLocks noGrp="1" noChangeArrowheads="1"/>
          </p:cNvSpPr>
          <p:nvPr>
            <p:ph type="title"/>
          </p:nvPr>
        </p:nvSpPr>
        <p:spPr>
          <a:noFill/>
          <a:ln/>
        </p:spPr>
        <p:txBody>
          <a:bodyPr/>
          <a:lstStyle/>
          <a:p>
            <a:r>
              <a:rPr lang="en-US" altLang="en-US" dirty="0"/>
              <a:t>Case of the Stuck Open EGR </a:t>
            </a:r>
            <a:r>
              <a:rPr lang="en-US" altLang="en-US" dirty="0" smtClean="0"/>
              <a:t>Valve (</a:t>
            </a:r>
            <a:r>
              <a:rPr lang="en-US" altLang="en-US" dirty="0"/>
              <a:t>1 </a:t>
            </a:r>
            <a:r>
              <a:rPr lang="en-US" altLang="en-US" dirty="0" smtClean="0"/>
              <a:t>of </a:t>
            </a:r>
            <a:r>
              <a:rPr lang="en-US" altLang="en-US" dirty="0"/>
              <a:t>2) </a:t>
            </a:r>
          </a:p>
        </p:txBody>
      </p:sp>
      <p:pic>
        <p:nvPicPr>
          <p:cNvPr id="2754563" name="Picture 3" descr="realworldf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8991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754564" name="Rectangle 4"/>
          <p:cNvSpPr>
            <a:spLocks noGrp="1" noChangeArrowheads="1"/>
          </p:cNvSpPr>
          <p:nvPr>
            <p:ph type="body" idx="1"/>
          </p:nvPr>
        </p:nvSpPr>
        <p:spPr>
          <a:xfrm>
            <a:off x="304800" y="1981200"/>
            <a:ext cx="8610600" cy="4191000"/>
          </a:xfrm>
          <a:noFill/>
          <a:ln/>
        </p:spPr>
        <p:txBody>
          <a:bodyPr/>
          <a:lstStyle/>
          <a:p>
            <a:pPr marL="0" indent="0">
              <a:lnSpc>
                <a:spcPct val="90000"/>
              </a:lnSpc>
              <a:buNone/>
            </a:pPr>
            <a:r>
              <a:rPr lang="en-US" altLang="en-US" sz="2400" dirty="0"/>
              <a:t>2011 Ford Power Stroke stated </a:t>
            </a:r>
            <a:r>
              <a:rPr lang="en-US" altLang="en-US" sz="2400" dirty="0" smtClean="0"/>
              <a:t>that while </a:t>
            </a:r>
            <a:r>
              <a:rPr lang="en-US" altLang="en-US" sz="2400" dirty="0"/>
              <a:t>driving down </a:t>
            </a:r>
            <a:r>
              <a:rPr lang="en-US" altLang="en-US" sz="2400" dirty="0" smtClean="0"/>
              <a:t>highway</a:t>
            </a:r>
            <a:r>
              <a:rPr lang="en-US" altLang="en-US" sz="2400" dirty="0"/>
              <a:t>, </a:t>
            </a:r>
            <a:r>
              <a:rPr lang="en-US" altLang="en-US" sz="2400" dirty="0" smtClean="0"/>
              <a:t>engine lost power</a:t>
            </a:r>
            <a:r>
              <a:rPr lang="en-US" altLang="en-US" sz="2400" dirty="0"/>
              <a:t>. </a:t>
            </a:r>
            <a:r>
              <a:rPr lang="en-US" altLang="en-US" sz="2400" dirty="0" smtClean="0"/>
              <a:t>Engine still </a:t>
            </a:r>
            <a:r>
              <a:rPr lang="en-US" altLang="en-US" sz="2400" dirty="0"/>
              <a:t>running, but it had </a:t>
            </a:r>
            <a:r>
              <a:rPr lang="en-US" altLang="en-US" sz="2400" dirty="0" smtClean="0"/>
              <a:t>no power </a:t>
            </a:r>
            <a:r>
              <a:rPr lang="en-US" altLang="en-US" sz="2400" dirty="0"/>
              <a:t>and would blow black smoke from </a:t>
            </a:r>
            <a:r>
              <a:rPr lang="en-US" altLang="en-US" sz="2400" dirty="0" smtClean="0"/>
              <a:t>exhaust when </a:t>
            </a:r>
            <a:r>
              <a:rPr lang="en-US" altLang="en-US" sz="2400" dirty="0"/>
              <a:t>accelerating. </a:t>
            </a:r>
            <a:r>
              <a:rPr lang="en-US" altLang="en-US" sz="2400" dirty="0" smtClean="0"/>
              <a:t>Retrieved </a:t>
            </a:r>
            <a:r>
              <a:rPr lang="en-US" altLang="en-US" sz="2400" dirty="0"/>
              <a:t>a </a:t>
            </a:r>
            <a:r>
              <a:rPr lang="en-US" altLang="en-US" sz="2400" dirty="0" smtClean="0"/>
              <a:t>P1355 DTC </a:t>
            </a:r>
            <a:r>
              <a:rPr lang="en-US" altLang="en-US" sz="2400" dirty="0"/>
              <a:t>(exhaust gas recirculation (EGR) position </a:t>
            </a:r>
            <a:r>
              <a:rPr lang="en-US" altLang="en-US" sz="2400" dirty="0" smtClean="0"/>
              <a:t>sensor minimum/maximum </a:t>
            </a:r>
            <a:r>
              <a:rPr lang="en-US" altLang="en-US" sz="2400" dirty="0"/>
              <a:t>stop performance). </a:t>
            </a:r>
            <a:r>
              <a:rPr lang="en-US" altLang="en-US" sz="2400" dirty="0" smtClean="0"/>
              <a:t>Inspection of EGR </a:t>
            </a:r>
            <a:r>
              <a:rPr lang="en-US" altLang="en-US" sz="2400" dirty="0"/>
              <a:t>valve showed that it was stuck open </a:t>
            </a:r>
            <a:r>
              <a:rPr lang="en-US" altLang="en-US" sz="2400" dirty="0" smtClean="0"/>
              <a:t>by a </a:t>
            </a:r>
            <a:r>
              <a:rPr lang="en-US" altLang="en-US" sz="2400" dirty="0"/>
              <a:t>large carbon particle that looked like a small rock</a:t>
            </a:r>
            <a:r>
              <a:rPr lang="en-US" altLang="en-US" sz="2400" dirty="0" smtClean="0"/>
              <a:t>.  Most </a:t>
            </a:r>
            <a:r>
              <a:rPr lang="en-US" altLang="en-US" sz="2400" dirty="0"/>
              <a:t>likely cause of this type of failure is due </a:t>
            </a:r>
            <a:r>
              <a:rPr lang="en-US" altLang="en-US" sz="2400" dirty="0" smtClean="0"/>
              <a:t>to small </a:t>
            </a:r>
            <a:r>
              <a:rPr lang="en-US" altLang="en-US" sz="2400" dirty="0"/>
              <a:t>coolant leak in </a:t>
            </a:r>
            <a:r>
              <a:rPr lang="en-US" altLang="en-US" sz="2400" dirty="0" smtClean="0"/>
              <a:t>EGR </a:t>
            </a:r>
            <a:r>
              <a:rPr lang="en-US" altLang="en-US" sz="2400" dirty="0"/>
              <a:t>cooler, which </a:t>
            </a:r>
            <a:r>
              <a:rPr lang="en-US" altLang="en-US" sz="2400" dirty="0" smtClean="0"/>
              <a:t>causes carbon </a:t>
            </a:r>
            <a:r>
              <a:rPr lang="en-US" altLang="en-US" sz="2400" dirty="0"/>
              <a:t>particles to loosen and break off, </a:t>
            </a:r>
            <a:r>
              <a:rPr lang="en-US" altLang="en-US" sz="2400" dirty="0" smtClean="0"/>
              <a:t>causing EGR </a:t>
            </a:r>
            <a:r>
              <a:rPr lang="en-US" altLang="en-US" sz="2400" dirty="0"/>
              <a:t>valve to become clogged. This fault </a:t>
            </a:r>
            <a:r>
              <a:rPr lang="en-US" altLang="en-US" sz="2400" dirty="0" smtClean="0"/>
              <a:t>required that </a:t>
            </a:r>
            <a:r>
              <a:rPr lang="en-US" altLang="en-US" sz="2400" dirty="0"/>
              <a:t>the EGR cooler be replaced and </a:t>
            </a:r>
            <a:r>
              <a:rPr lang="en-US" altLang="en-US" sz="2400" dirty="0" smtClean="0"/>
              <a:t>EGR valve cleaned</a:t>
            </a:r>
            <a:r>
              <a:rPr lang="en-US" altLang="en-US" sz="2400" dirty="0"/>
              <a:t>. After the repair, the truck ran normally</a:t>
            </a:r>
            <a:r>
              <a:rPr lang="en-US" altLang="en-US" sz="2400" dirty="0" smtClean="0"/>
              <a:t>.</a:t>
            </a:r>
            <a:endParaRPr lang="en-US" altLang="en-US" sz="2400" dirty="0"/>
          </a:p>
        </p:txBody>
      </p:sp>
    </p:spTree>
    <p:extLst>
      <p:ext uri="{BB962C8B-B14F-4D97-AF65-F5344CB8AC3E}">
        <p14:creationId xmlns:p14="http://schemas.microsoft.com/office/powerpoint/2010/main" val="636107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62" name="Title"/>
          <p:cNvSpPr>
            <a:spLocks noGrp="1" noChangeArrowheads="1"/>
          </p:cNvSpPr>
          <p:nvPr>
            <p:ph type="title"/>
          </p:nvPr>
        </p:nvSpPr>
        <p:spPr>
          <a:noFill/>
          <a:ln/>
        </p:spPr>
        <p:txBody>
          <a:bodyPr/>
          <a:lstStyle/>
          <a:p>
            <a:r>
              <a:rPr lang="en-US" altLang="en-US" dirty="0"/>
              <a:t>Case of the Stuck Open EGR </a:t>
            </a:r>
            <a:r>
              <a:rPr lang="en-US" altLang="en-US" dirty="0" smtClean="0"/>
              <a:t>Valve (</a:t>
            </a:r>
            <a:r>
              <a:rPr lang="en-US" altLang="en-US" dirty="0"/>
              <a:t>2 </a:t>
            </a:r>
            <a:r>
              <a:rPr lang="en-US" altLang="en-US" dirty="0" smtClean="0"/>
              <a:t>of </a:t>
            </a:r>
            <a:r>
              <a:rPr lang="en-US" altLang="en-US" dirty="0"/>
              <a:t>2) </a:t>
            </a:r>
          </a:p>
        </p:txBody>
      </p:sp>
      <p:pic>
        <p:nvPicPr>
          <p:cNvPr id="2754563" name="Picture 3" descr="realworldf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8991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754564" name="Rectangle 4"/>
          <p:cNvSpPr>
            <a:spLocks noGrp="1" noChangeArrowheads="1"/>
          </p:cNvSpPr>
          <p:nvPr>
            <p:ph type="body" idx="1"/>
          </p:nvPr>
        </p:nvSpPr>
        <p:spPr>
          <a:xfrm>
            <a:off x="304800" y="1981200"/>
            <a:ext cx="8610600" cy="4191000"/>
          </a:xfrm>
          <a:noFill/>
          <a:ln/>
        </p:spPr>
        <p:txBody>
          <a:bodyPr/>
          <a:lstStyle/>
          <a:p>
            <a:r>
              <a:rPr lang="en-US" b="1" dirty="0">
                <a:solidFill>
                  <a:srgbClr val="0000FF"/>
                </a:solidFill>
              </a:rPr>
              <a:t>Summary:</a:t>
            </a:r>
          </a:p>
          <a:p>
            <a:r>
              <a:rPr lang="en-US" sz="2400" b="1" dirty="0" smtClean="0"/>
              <a:t>Complaint</a:t>
            </a:r>
            <a:r>
              <a:rPr lang="en-US" sz="2400" dirty="0"/>
              <a:t>—Vehicle owner complained that </a:t>
            </a:r>
            <a:r>
              <a:rPr lang="en-US" sz="2400" dirty="0" smtClean="0"/>
              <a:t>the engine </a:t>
            </a:r>
            <a:r>
              <a:rPr lang="en-US" sz="2400" dirty="0"/>
              <a:t>lost power while driving.</a:t>
            </a:r>
          </a:p>
          <a:p>
            <a:r>
              <a:rPr lang="en-US" sz="2400" b="1" dirty="0" smtClean="0"/>
              <a:t>Cause</a:t>
            </a:r>
            <a:r>
              <a:rPr lang="en-US" sz="2400" dirty="0"/>
              <a:t>—stuck open EGR valve caused by </a:t>
            </a:r>
            <a:r>
              <a:rPr lang="en-US" sz="2400" dirty="0" smtClean="0"/>
              <a:t>carbon particles </a:t>
            </a:r>
            <a:r>
              <a:rPr lang="en-US" sz="2400" dirty="0"/>
              <a:t>from a defective EGR cooler</a:t>
            </a:r>
          </a:p>
          <a:p>
            <a:r>
              <a:rPr lang="en-US" sz="2400" b="1" dirty="0" smtClean="0"/>
              <a:t>Correction</a:t>
            </a:r>
            <a:r>
              <a:rPr lang="en-US" sz="2400" dirty="0"/>
              <a:t>—EGR cooler was replaced </a:t>
            </a:r>
            <a:r>
              <a:rPr lang="en-US" sz="2400" dirty="0" smtClean="0"/>
              <a:t>and EGR </a:t>
            </a:r>
            <a:r>
              <a:rPr lang="en-US" sz="2400" dirty="0"/>
              <a:t>valve was cleaned, which restored </a:t>
            </a:r>
            <a:r>
              <a:rPr lang="en-US" sz="2400" dirty="0" smtClean="0"/>
              <a:t>proper engine </a:t>
            </a:r>
            <a:r>
              <a:rPr lang="en-US" sz="2400" dirty="0"/>
              <a:t>operation.</a:t>
            </a:r>
            <a:endParaRPr lang="en-US" altLang="en-US" sz="2400" dirty="0"/>
          </a:p>
        </p:txBody>
      </p:sp>
    </p:spTree>
    <p:extLst>
      <p:ext uri="{BB962C8B-B14F-4D97-AF65-F5344CB8AC3E}">
        <p14:creationId xmlns:p14="http://schemas.microsoft.com/office/powerpoint/2010/main" val="1719924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15372"/>
            <a:ext cx="8458200" cy="1097280"/>
          </a:xfrm>
        </p:spPr>
        <p:txBody>
          <a:bodyPr/>
          <a:lstStyle/>
          <a:p>
            <a:r>
              <a:rPr lang="en-US" sz="3600" dirty="0" smtClean="0"/>
              <a:t>DIESEL AFTERTREATMENT SYSTEM</a:t>
            </a:r>
            <a:endParaRPr lang="en-US" sz="3600" dirty="0"/>
          </a:p>
        </p:txBody>
      </p:sp>
      <p:sp>
        <p:nvSpPr>
          <p:cNvPr id="3" name="Content Placeholder 2"/>
          <p:cNvSpPr>
            <a:spLocks noGrp="1"/>
          </p:cNvSpPr>
          <p:nvPr>
            <p:ph idx="1"/>
          </p:nvPr>
        </p:nvSpPr>
        <p:spPr/>
        <p:txBody>
          <a:bodyPr/>
          <a:lstStyle/>
          <a:p>
            <a:r>
              <a:rPr lang="en-US" sz="3200" b="1" dirty="0" smtClean="0">
                <a:solidFill>
                  <a:srgbClr val="0000FF"/>
                </a:solidFill>
              </a:rPr>
              <a:t>Emissions Controls Include</a:t>
            </a:r>
            <a:r>
              <a:rPr lang="en-US" dirty="0" smtClean="0"/>
              <a:t>:</a:t>
            </a:r>
            <a:endParaRPr lang="en-US" dirty="0"/>
          </a:p>
          <a:p>
            <a:pPr lvl="1"/>
            <a:r>
              <a:rPr lang="en-US" dirty="0" smtClean="0"/>
              <a:t>EGR </a:t>
            </a:r>
            <a:r>
              <a:rPr lang="en-US" dirty="0"/>
              <a:t>(exhaust gas recirculation)</a:t>
            </a:r>
          </a:p>
          <a:p>
            <a:pPr lvl="1"/>
            <a:r>
              <a:rPr lang="en-US" dirty="0" smtClean="0"/>
              <a:t>SCR </a:t>
            </a:r>
            <a:r>
              <a:rPr lang="en-US" dirty="0"/>
              <a:t>(selective catalytic reduction) converter</a:t>
            </a:r>
          </a:p>
          <a:p>
            <a:pPr lvl="1"/>
            <a:r>
              <a:rPr lang="en-US" dirty="0" smtClean="0"/>
              <a:t>DPF </a:t>
            </a:r>
            <a:r>
              <a:rPr lang="en-US" dirty="0"/>
              <a:t>(diesel particulate filter)</a:t>
            </a:r>
          </a:p>
          <a:p>
            <a:pPr lvl="2"/>
            <a:r>
              <a:rPr lang="en-US" b="1" dirty="0">
                <a:solidFill>
                  <a:srgbClr val="FF0000"/>
                </a:solidFill>
              </a:rPr>
              <a:t>See Chapter 15 for details </a:t>
            </a:r>
            <a:r>
              <a:rPr lang="en-US" b="1" dirty="0" smtClean="0">
                <a:solidFill>
                  <a:srgbClr val="FF0000"/>
                </a:solidFill>
              </a:rPr>
              <a:t>on </a:t>
            </a:r>
            <a:r>
              <a:rPr lang="en-US" b="1" dirty="0">
                <a:solidFill>
                  <a:srgbClr val="FF0000"/>
                </a:solidFill>
              </a:rPr>
              <a:t>these </a:t>
            </a:r>
            <a:r>
              <a:rPr lang="en-US" b="1" dirty="0" smtClean="0">
                <a:solidFill>
                  <a:srgbClr val="FF0000"/>
                </a:solidFill>
              </a:rPr>
              <a:t>systems</a:t>
            </a:r>
          </a:p>
          <a:p>
            <a:pPr lvl="1"/>
            <a:r>
              <a:rPr lang="en-US" b="1" dirty="0" smtClean="0">
                <a:solidFill>
                  <a:srgbClr val="0000FF"/>
                </a:solidFill>
              </a:rPr>
              <a:t>6.7-liter Power Stroke DEF: </a:t>
            </a:r>
            <a:r>
              <a:rPr lang="en-US" b="1" dirty="0" smtClean="0">
                <a:solidFill>
                  <a:srgbClr val="FF0000"/>
                </a:solidFill>
              </a:rPr>
              <a:t>Page 264</a:t>
            </a:r>
            <a:endParaRPr lang="en-US" b="1" dirty="0">
              <a:solidFill>
                <a:srgbClr val="FF0000"/>
              </a:solidFill>
            </a:endParaRPr>
          </a:p>
        </p:txBody>
      </p:sp>
    </p:spTree>
    <p:extLst>
      <p:ext uri="{BB962C8B-B14F-4D97-AF65-F5344CB8AC3E}">
        <p14:creationId xmlns:p14="http://schemas.microsoft.com/office/powerpoint/2010/main" val="3345529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CHART </a:t>
            </a:r>
            <a:r>
              <a:rPr lang="en-US" dirty="0" smtClean="0"/>
              <a:t>22-5 </a:t>
            </a:r>
            <a:r>
              <a:rPr lang="en-US" sz="2000" dirty="0"/>
              <a:t>Low DEF warnings and actions, plus instrument cluster </a:t>
            </a:r>
            <a:r>
              <a:rPr lang="en-US" sz="2000" dirty="0" smtClean="0"/>
              <a:t>messages</a:t>
            </a:r>
            <a:endParaRPr lang="en-US" dirty="0"/>
          </a:p>
        </p:txBody>
      </p:sp>
      <p:pic>
        <p:nvPicPr>
          <p:cNvPr id="32770" name="Picture 2" descr="A chart lists the driver information message, distance or exhaust fluid level or action, requested customer action, and vehicle actions. &#10;The details of the various driver information messages listed in the chart are as follows: &#10;1. Exhaust Fluid Level OK &#10;• Distance or exhaust fluid level or action: Exhaust Fluid Tank Full &#10;• Requested customer action: Drive Normally &#10;• Vehicle actions: None &#10;2. Exhaust Fluid Under ½ Full &#10;• Distance or exhaust fluid level or action: Exhaust Fluid Blow ½ Full &#10;• Requested customer action: Drive Normally &#10;• Vehicle actions: None &#10;3. Exhaust Fluid Range 500 Miles (800 Im)  &#10;• Distance or exhaust fluid level or action: About 500 miles (800 km) left before DEF tank is empty &#10;• Requested customer action: Refill Diesel Exhaust Fluid &#10;• Vehicle actions: None &#10;4. Exhaust Fluid Empty; In 99 miles, Speed limited to 50 MPH (80 km per hour) &#10;• Distance or exhaust fluid level or action: Exhaust Fluid Empty; In 99 miles, Speed limited to 50 MPH (80 km per hour) &#10;• Requested customer action: Refill Diesel; Exhaust Fluid &#10;• Vehicle actions: None &#10;5. Exhaust Fluid Empty; Speed limited to 50 MPH (80 km per hour) &#10;• Distance or exhaust fluid level or action: Vehicle restarted with DEF tank empty &#10;• Requested customer action: Refill Diesel; Exhaust Fluid &#10;• Vehicle actions: Blank &#10;6. Engine Idled Soon; Exhaust Fluid Empty &#10;• Distance or exhaust fluid level or action: Occurs 200 Miles (320 km) after the vehicle reaches the 0 mile (0 km) exhaust fluid range &#10;• Requested customer action: Refill Diesel; Exhaust Fluid &#10;• Vehicle actions: Blank &#10;7. Engine Idled- See Owner’s Manual Exhaust Fluid Empty  &#10;• Distance or exhaust fluid level or action: This occurs when the DEF tank is empty and: a) The diesel fuel tank is refueled or; b) The engine is shut off for 10 minutes; c) The engine is idling with the parking brake engaged for 60 minutes. &#10;• Requested customer action: Refill Diesel; Exhaust Fluid &#10;• Vehicle actions: Engine is limited to idle on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134" y="1999346"/>
            <a:ext cx="7871732" cy="3727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7932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29600" cy="1097280"/>
          </a:xfrm>
        </p:spPr>
        <p:txBody>
          <a:bodyPr/>
          <a:lstStyle/>
          <a:p>
            <a:r>
              <a:rPr lang="en-US" sz="3600" dirty="0"/>
              <a:t>FIVE- </a:t>
            </a:r>
            <a:r>
              <a:rPr lang="en-US" sz="3600" dirty="0" smtClean="0"/>
              <a:t>&amp; SIX-CYLINDER POWER </a:t>
            </a:r>
            <a:r>
              <a:rPr lang="en-US" sz="3600" dirty="0"/>
              <a:t>STROKE </a:t>
            </a:r>
            <a:r>
              <a:rPr lang="en-US" sz="3600" dirty="0" smtClean="0"/>
              <a:t>DIESEL ENGINES</a:t>
            </a:r>
            <a:endParaRPr lang="en-US" sz="3600" dirty="0"/>
          </a:p>
        </p:txBody>
      </p:sp>
      <p:sp>
        <p:nvSpPr>
          <p:cNvPr id="3" name="Content Placeholder 2"/>
          <p:cNvSpPr>
            <a:spLocks noGrp="1"/>
          </p:cNvSpPr>
          <p:nvPr>
            <p:ph idx="1"/>
          </p:nvPr>
        </p:nvSpPr>
        <p:spPr>
          <a:xfrm>
            <a:off x="457200" y="1600200"/>
            <a:ext cx="8610600" cy="4525963"/>
          </a:xfrm>
        </p:spPr>
        <p:txBody>
          <a:bodyPr/>
          <a:lstStyle/>
          <a:p>
            <a:r>
              <a:rPr lang="en-US" b="1" dirty="0" smtClean="0">
                <a:solidFill>
                  <a:srgbClr val="0000FF"/>
                </a:solidFill>
              </a:rPr>
              <a:t>3.2-liter Five-Cylinder Power Stroke Engine</a:t>
            </a:r>
          </a:p>
          <a:p>
            <a:r>
              <a:rPr lang="en-US" b="1" dirty="0" smtClean="0">
                <a:solidFill>
                  <a:srgbClr val="0000FF"/>
                </a:solidFill>
              </a:rPr>
              <a:t>3.0 Liter V-6 Power Stroke Engine </a:t>
            </a:r>
          </a:p>
          <a:p>
            <a:pPr lvl="1"/>
            <a:r>
              <a:rPr lang="en-US" sz="2800" b="1" dirty="0" smtClean="0">
                <a:solidFill>
                  <a:srgbClr val="FF0000"/>
                </a:solidFill>
              </a:rPr>
              <a:t>See Page 265 of text</a:t>
            </a:r>
            <a:endParaRPr lang="en-US" sz="2800" b="1" dirty="0">
              <a:solidFill>
                <a:srgbClr val="FF0000"/>
              </a:solidFill>
            </a:endParaRPr>
          </a:p>
        </p:txBody>
      </p:sp>
    </p:spTree>
    <p:extLst>
      <p:ext uri="{BB962C8B-B14F-4D97-AF65-F5344CB8AC3E}">
        <p14:creationId xmlns:p14="http://schemas.microsoft.com/office/powerpoint/2010/main" val="1793995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534400" cy="1097280"/>
          </a:xfrm>
        </p:spPr>
        <p:txBody>
          <a:bodyPr/>
          <a:lstStyle/>
          <a:p>
            <a:r>
              <a:rPr lang="en-US" dirty="0"/>
              <a:t>CHART </a:t>
            </a:r>
            <a:r>
              <a:rPr lang="en-US" dirty="0" smtClean="0"/>
              <a:t>22-6</a:t>
            </a:r>
            <a:r>
              <a:rPr lang="en-US" sz="3600" dirty="0" smtClean="0"/>
              <a:t> </a:t>
            </a:r>
            <a:r>
              <a:rPr lang="en-US" sz="2400" dirty="0"/>
              <a:t>specifications for </a:t>
            </a:r>
            <a:r>
              <a:rPr lang="en-US" sz="2400" dirty="0" smtClean="0"/>
              <a:t>3.2 </a:t>
            </a:r>
            <a:r>
              <a:rPr lang="en-US" sz="2400" dirty="0"/>
              <a:t>liter Ford Power Stroke </a:t>
            </a:r>
            <a:r>
              <a:rPr lang="en-US" sz="2400" dirty="0" smtClean="0"/>
              <a:t>diesel engine </a:t>
            </a:r>
            <a:r>
              <a:rPr lang="en-US" sz="2400" dirty="0"/>
              <a:t>used in </a:t>
            </a:r>
            <a:r>
              <a:rPr lang="en-US" sz="2400" dirty="0" smtClean="0"/>
              <a:t>2015</a:t>
            </a:r>
            <a:r>
              <a:rPr lang="en-US" sz="2400" dirty="0"/>
              <a:t>+ model year (MY) in Transit vans.</a:t>
            </a:r>
            <a:endParaRPr lang="en-US" sz="3600" dirty="0"/>
          </a:p>
        </p:txBody>
      </p:sp>
      <p:pic>
        <p:nvPicPr>
          <p:cNvPr id="33794" name="Picture 2" descr="A chart lists the specifications for 3.2-liter Ford Power Stroke diesel engine used in 2015 plus model year in transit vans. &#10;The details of the chart are as follows: &#10;• Type: 4-cycle Turbocharged and Intercooled &#10;• Configuration: Inline five cylinders; DOHC; Four valves per cylinder &#10;• Displacement: 3.2 liter (195 cubic inches) &#10;• Bore and stroke: 3.54 cross 3.96 inches (89.9mm cross 100.7mm) &#10;• Block/Heads: Cast iron/Aluminum cylinder heads &#10;• Compression ratio: 15.8:1 &#10;• Firing order: 1-2-4-5-3 &#10;• Fuel injection system: High-pressure common rail (HPCR) &#10;• Starting heat method: Glow plugs &#10;• Horsepower: 185 HP at 3,900 RPM &#10;• Torque: 350 lb-ft at 1,500 to 2,500 RPM &#10;• Oil capacity with filter: 12 quar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938" y="1657350"/>
            <a:ext cx="4918124" cy="441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8294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534400" cy="1097280"/>
          </a:xfrm>
        </p:spPr>
        <p:txBody>
          <a:bodyPr/>
          <a:lstStyle/>
          <a:p>
            <a:r>
              <a:rPr lang="en-US" sz="3600" dirty="0"/>
              <a:t>CHART 22-7 </a:t>
            </a:r>
            <a:r>
              <a:rPr lang="en-US" sz="2400" dirty="0" smtClean="0"/>
              <a:t>specifications </a:t>
            </a:r>
            <a:r>
              <a:rPr lang="en-US" sz="2400" dirty="0"/>
              <a:t>for </a:t>
            </a:r>
            <a:r>
              <a:rPr lang="en-US" sz="2400" dirty="0" smtClean="0"/>
              <a:t>3.0 </a:t>
            </a:r>
            <a:r>
              <a:rPr lang="en-US" sz="2400" dirty="0"/>
              <a:t>liter V-6 Ford Power </a:t>
            </a:r>
            <a:r>
              <a:rPr lang="en-US" sz="2400" dirty="0" smtClean="0"/>
              <a:t>Stroke diesel </a:t>
            </a:r>
            <a:r>
              <a:rPr lang="en-US" sz="2400" dirty="0"/>
              <a:t>engine </a:t>
            </a:r>
            <a:r>
              <a:rPr lang="en-US" sz="2400" dirty="0" smtClean="0"/>
              <a:t>in 2018</a:t>
            </a:r>
            <a:r>
              <a:rPr lang="en-US" sz="2400" dirty="0"/>
              <a:t>+ model year (MY) F-150 trucks.</a:t>
            </a:r>
          </a:p>
        </p:txBody>
      </p:sp>
      <p:pic>
        <p:nvPicPr>
          <p:cNvPr id="34818" name="Picture 2" descr="A chart lists the specifications for 3.0-liter V-6 Ford Power Stroke diesel engine in 2018 plus model year F-150 trucks. &#10;The details of the chart are as follows: &#10;• Type: 4-cycle Turbocharged and Intercooled &#10;• Configuration: 3.0 liter 60 degrees V-6; DOHC; Four valves per cylinder &#10;• Displacement: 3.0 liter (183 cubic inches) &#10;• Bore and stroke: 3.31 cross 3.54 inches (84mm cross 90mm) &#10;• Block/Heads: Compacted graphite iron block/Aluminum cylinder heads &#10;• Compression ratio: 16.4:1 &#10;• Fuel injection system: High-pressure common rail (HPCR); Piezo injectors &#10;• Starting heat method: Glow plugs &#10;• Horsepower: 254 HP at 3.500 RPM &#10;• Torque: 443 lb-ft at 1.750 RP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8696" y="1680488"/>
            <a:ext cx="4966608" cy="4365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2895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1</a:t>
            </a:r>
            <a:endParaRPr lang="en-US" dirty="0"/>
          </a:p>
        </p:txBody>
      </p:sp>
      <p:sp>
        <p:nvSpPr>
          <p:cNvPr id="3" name="Content Placeholder 2"/>
          <p:cNvSpPr>
            <a:spLocks noGrp="1"/>
          </p:cNvSpPr>
          <p:nvPr>
            <p:ph idx="1"/>
          </p:nvPr>
        </p:nvSpPr>
        <p:spPr/>
        <p:txBody>
          <a:bodyPr/>
          <a:lstStyle/>
          <a:p>
            <a:r>
              <a:rPr lang="en-US" dirty="0"/>
              <a:t>Why is an intake air flow control valve used on </a:t>
            </a:r>
            <a:r>
              <a:rPr lang="en-US" dirty="0" smtClean="0"/>
              <a:t>the 6.7-liter </a:t>
            </a:r>
            <a:r>
              <a:rPr lang="en-US" dirty="0"/>
              <a:t>Power Stroke diesel engine?</a:t>
            </a:r>
          </a:p>
        </p:txBody>
      </p:sp>
    </p:spTree>
    <p:extLst>
      <p:ext uri="{BB962C8B-B14F-4D97-AF65-F5344CB8AC3E}">
        <p14:creationId xmlns:p14="http://schemas.microsoft.com/office/powerpoint/2010/main" val="3309590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1</a:t>
            </a:r>
            <a:endParaRPr lang="en-US" dirty="0"/>
          </a:p>
        </p:txBody>
      </p:sp>
      <p:sp>
        <p:nvSpPr>
          <p:cNvPr id="3" name="Content Placeholder 2"/>
          <p:cNvSpPr>
            <a:spLocks noGrp="1"/>
          </p:cNvSpPr>
          <p:nvPr>
            <p:ph idx="1"/>
          </p:nvPr>
        </p:nvSpPr>
        <p:spPr/>
        <p:txBody>
          <a:bodyPr/>
          <a:lstStyle/>
          <a:p>
            <a:r>
              <a:rPr lang="en-US" dirty="0"/>
              <a:t>The position of the valve determines the mix of </a:t>
            </a:r>
            <a:r>
              <a:rPr lang="en-US" dirty="0" smtClean="0"/>
              <a:t>fresh air </a:t>
            </a:r>
            <a:r>
              <a:rPr lang="en-US" dirty="0"/>
              <a:t>and exhaust gasses in the intake manifold. The PCM </a:t>
            </a:r>
            <a:r>
              <a:rPr lang="en-US" dirty="0" smtClean="0"/>
              <a:t>uses the </a:t>
            </a:r>
            <a:r>
              <a:rPr lang="en-US" dirty="0"/>
              <a:t>feedback from the O2 sensor to help determine the </a:t>
            </a:r>
            <a:r>
              <a:rPr lang="en-US" dirty="0" smtClean="0"/>
              <a:t>valve position</a:t>
            </a:r>
            <a:r>
              <a:rPr lang="en-US" dirty="0"/>
              <a:t>. The default position of the valve is the open </a:t>
            </a:r>
            <a:r>
              <a:rPr lang="en-US" dirty="0" smtClean="0"/>
              <a:t>position.</a:t>
            </a:r>
            <a:endParaRPr lang="en-US" dirty="0"/>
          </a:p>
        </p:txBody>
      </p:sp>
    </p:spTree>
    <p:extLst>
      <p:ext uri="{BB962C8B-B14F-4D97-AF65-F5344CB8AC3E}">
        <p14:creationId xmlns:p14="http://schemas.microsoft.com/office/powerpoint/2010/main" val="1573723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2</a:t>
            </a:r>
            <a:endParaRPr lang="en-US" dirty="0"/>
          </a:p>
        </p:txBody>
      </p:sp>
      <p:sp>
        <p:nvSpPr>
          <p:cNvPr id="3" name="Content Placeholder 2"/>
          <p:cNvSpPr>
            <a:spLocks noGrp="1"/>
          </p:cNvSpPr>
          <p:nvPr>
            <p:ph idx="1"/>
          </p:nvPr>
        </p:nvSpPr>
        <p:spPr/>
        <p:txBody>
          <a:bodyPr/>
          <a:lstStyle/>
          <a:p>
            <a:r>
              <a:rPr lang="en-US" dirty="0"/>
              <a:t>What Power Stroke diesel engines were made </a:t>
            </a:r>
            <a:r>
              <a:rPr lang="en-US" dirty="0" smtClean="0"/>
              <a:t>by International</a:t>
            </a:r>
            <a:r>
              <a:rPr lang="en-US" dirty="0"/>
              <a:t>?</a:t>
            </a:r>
          </a:p>
        </p:txBody>
      </p:sp>
    </p:spTree>
    <p:extLst>
      <p:ext uri="{BB962C8B-B14F-4D97-AF65-F5344CB8AC3E}">
        <p14:creationId xmlns:p14="http://schemas.microsoft.com/office/powerpoint/2010/main" val="20226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62" name="Title"/>
          <p:cNvSpPr>
            <a:spLocks noGrp="1" noChangeArrowheads="1"/>
          </p:cNvSpPr>
          <p:nvPr>
            <p:ph type="title"/>
          </p:nvPr>
        </p:nvSpPr>
        <p:spPr>
          <a:noFill/>
          <a:ln/>
        </p:spPr>
        <p:txBody>
          <a:bodyPr/>
          <a:lstStyle/>
          <a:p>
            <a:r>
              <a:rPr lang="en-US" altLang="en-US" dirty="0"/>
              <a:t>Case of Noisy 7.3-Liter Power Stroke</a:t>
            </a:r>
            <a:br>
              <a:rPr lang="en-US" altLang="en-US" dirty="0"/>
            </a:br>
            <a:r>
              <a:rPr lang="en-US" altLang="en-US" dirty="0"/>
              <a:t>Starter </a:t>
            </a:r>
            <a:r>
              <a:rPr lang="en-US" altLang="en-US" dirty="0" smtClean="0"/>
              <a:t>(2 of </a:t>
            </a:r>
            <a:r>
              <a:rPr lang="en-US" altLang="en-US" dirty="0"/>
              <a:t>2) </a:t>
            </a:r>
          </a:p>
        </p:txBody>
      </p:sp>
      <p:pic>
        <p:nvPicPr>
          <p:cNvPr id="2754563" name="Picture 3" descr="realworldf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8991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754564" name="Rectangle 4"/>
          <p:cNvSpPr>
            <a:spLocks noGrp="1" noChangeArrowheads="1"/>
          </p:cNvSpPr>
          <p:nvPr>
            <p:ph type="body" idx="1"/>
          </p:nvPr>
        </p:nvSpPr>
        <p:spPr>
          <a:xfrm>
            <a:off x="304800" y="1981200"/>
            <a:ext cx="8610600" cy="4191000"/>
          </a:xfrm>
          <a:noFill/>
          <a:ln/>
        </p:spPr>
        <p:txBody>
          <a:bodyPr/>
          <a:lstStyle/>
          <a:p>
            <a:r>
              <a:rPr lang="en-US" sz="3200" b="1" dirty="0">
                <a:solidFill>
                  <a:srgbClr val="0000FF"/>
                </a:solidFill>
              </a:rPr>
              <a:t>Summary</a:t>
            </a:r>
            <a:endParaRPr lang="en-US" sz="2400" b="1" dirty="0">
              <a:solidFill>
                <a:srgbClr val="0000FF"/>
              </a:solidFill>
            </a:endParaRPr>
          </a:p>
          <a:p>
            <a:pPr lvl="1"/>
            <a:r>
              <a:rPr lang="en-US" sz="2800" b="1" dirty="0" smtClean="0">
                <a:solidFill>
                  <a:srgbClr val="0000FF"/>
                </a:solidFill>
              </a:rPr>
              <a:t>Complaint</a:t>
            </a:r>
            <a:r>
              <a:rPr lang="en-US" sz="2800" dirty="0" smtClean="0"/>
              <a:t> </a:t>
            </a:r>
            <a:r>
              <a:rPr lang="en-US" sz="2800" dirty="0"/>
              <a:t>– The owner complained of a </a:t>
            </a:r>
            <a:r>
              <a:rPr lang="en-US" sz="2800" dirty="0" smtClean="0"/>
              <a:t>noisy starter</a:t>
            </a:r>
            <a:r>
              <a:rPr lang="en-US" sz="2800" dirty="0"/>
              <a:t>.</a:t>
            </a:r>
          </a:p>
          <a:p>
            <a:pPr lvl="1"/>
            <a:r>
              <a:rPr lang="en-US" sz="2800" b="1" dirty="0" smtClean="0">
                <a:solidFill>
                  <a:srgbClr val="0000FF"/>
                </a:solidFill>
              </a:rPr>
              <a:t>Cause</a:t>
            </a:r>
            <a:r>
              <a:rPr lang="en-US" sz="2800" dirty="0" smtClean="0"/>
              <a:t> </a:t>
            </a:r>
            <a:r>
              <a:rPr lang="en-US" sz="2800" dirty="0"/>
              <a:t>– Loose starter attachment bolts </a:t>
            </a:r>
            <a:r>
              <a:rPr lang="en-US" sz="2800" dirty="0" smtClean="0"/>
              <a:t>were found</a:t>
            </a:r>
            <a:r>
              <a:rPr lang="en-US" sz="2800" dirty="0"/>
              <a:t>.</a:t>
            </a:r>
          </a:p>
          <a:p>
            <a:pPr lvl="1"/>
            <a:r>
              <a:rPr lang="en-US" sz="2800" b="1" dirty="0" smtClean="0">
                <a:solidFill>
                  <a:srgbClr val="0000FF"/>
                </a:solidFill>
              </a:rPr>
              <a:t>Correction</a:t>
            </a:r>
            <a:r>
              <a:rPr lang="en-US" sz="2800" dirty="0" smtClean="0">
                <a:solidFill>
                  <a:srgbClr val="0000FF"/>
                </a:solidFill>
              </a:rPr>
              <a:t> </a:t>
            </a:r>
            <a:r>
              <a:rPr lang="en-US" sz="2800" dirty="0"/>
              <a:t>– The starter bolts were </a:t>
            </a:r>
            <a:r>
              <a:rPr lang="en-US" sz="2800" dirty="0" smtClean="0"/>
              <a:t>tightened to </a:t>
            </a:r>
            <a:r>
              <a:rPr lang="en-US" sz="2800" dirty="0"/>
              <a:t>specifications found in replacement </a:t>
            </a:r>
            <a:r>
              <a:rPr lang="en-US" sz="2800" dirty="0" smtClean="0"/>
              <a:t>starter instructions</a:t>
            </a:r>
            <a:endParaRPr lang="en-US" altLang="en-US" sz="2800" dirty="0"/>
          </a:p>
        </p:txBody>
      </p:sp>
    </p:spTree>
    <p:extLst>
      <p:ext uri="{BB962C8B-B14F-4D97-AF65-F5344CB8AC3E}">
        <p14:creationId xmlns:p14="http://schemas.microsoft.com/office/powerpoint/2010/main" val="1472947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2</a:t>
            </a:r>
            <a:endParaRPr lang="en-US" dirty="0"/>
          </a:p>
        </p:txBody>
      </p:sp>
      <p:sp>
        <p:nvSpPr>
          <p:cNvPr id="3" name="Content Placeholder 2"/>
          <p:cNvSpPr>
            <a:spLocks noGrp="1"/>
          </p:cNvSpPr>
          <p:nvPr>
            <p:ph idx="1"/>
          </p:nvPr>
        </p:nvSpPr>
        <p:spPr/>
        <p:txBody>
          <a:bodyPr/>
          <a:lstStyle/>
          <a:p>
            <a:r>
              <a:rPr lang="en-US" dirty="0" smtClean="0"/>
              <a:t>Ford </a:t>
            </a:r>
            <a:r>
              <a:rPr lang="en-US" dirty="0"/>
              <a:t>Power Stroke diesel </a:t>
            </a:r>
            <a:r>
              <a:rPr lang="en-US" dirty="0" smtClean="0"/>
              <a:t>engines (</a:t>
            </a:r>
            <a:r>
              <a:rPr lang="en-US" dirty="0"/>
              <a:t>7.3, 6.0, and 6.4 liter) were built by International</a:t>
            </a:r>
          </a:p>
        </p:txBody>
      </p:sp>
    </p:spTree>
    <p:extLst>
      <p:ext uri="{BB962C8B-B14F-4D97-AF65-F5344CB8AC3E}">
        <p14:creationId xmlns:p14="http://schemas.microsoft.com/office/powerpoint/2010/main" val="4186740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(1 of 3)</a:t>
            </a:r>
            <a:endParaRPr lang="en-US" sz="3600" dirty="0"/>
          </a:p>
        </p:txBody>
      </p:sp>
      <p:sp>
        <p:nvSpPr>
          <p:cNvPr id="46083" name="Content Placeholder 2"/>
          <p:cNvSpPr>
            <a:spLocks noGrp="1"/>
          </p:cNvSpPr>
          <p:nvPr>
            <p:ph idx="1"/>
          </p:nvPr>
        </p:nvSpPr>
        <p:spPr>
          <a:xfrm>
            <a:off x="228600" y="1371600"/>
            <a:ext cx="8839200" cy="4953000"/>
          </a:xfrm>
        </p:spPr>
        <p:txBody>
          <a:bodyPr/>
          <a:lstStyle/>
          <a:p>
            <a:r>
              <a:rPr lang="en-US" sz="2400" dirty="0"/>
              <a:t>The old 7.3 and 6.0-liter Power Stroke diesel engines </a:t>
            </a:r>
            <a:r>
              <a:rPr lang="en-US" sz="2400" dirty="0" smtClean="0"/>
              <a:t>used direct </a:t>
            </a:r>
            <a:r>
              <a:rPr lang="en-US" sz="2400" dirty="0"/>
              <a:t>injection and the </a:t>
            </a:r>
            <a:r>
              <a:rPr lang="en-US" sz="2400" dirty="0" smtClean="0"/>
              <a:t>HEUI </a:t>
            </a:r>
            <a:r>
              <a:rPr lang="en-US" sz="2400" dirty="0"/>
              <a:t>fuel injection system </a:t>
            </a:r>
            <a:r>
              <a:rPr lang="en-US" sz="2400" dirty="0" smtClean="0"/>
              <a:t>and built </a:t>
            </a:r>
            <a:r>
              <a:rPr lang="en-US" sz="2400" dirty="0"/>
              <a:t>by International.</a:t>
            </a:r>
          </a:p>
          <a:p>
            <a:r>
              <a:rPr lang="en-US" sz="2400" dirty="0" smtClean="0"/>
              <a:t>6.4-liter </a:t>
            </a:r>
            <a:r>
              <a:rPr lang="en-US" sz="2400" dirty="0"/>
              <a:t>Power Stroke was equipped with four </a:t>
            </a:r>
            <a:r>
              <a:rPr lang="en-US" sz="2400" dirty="0" smtClean="0"/>
              <a:t>valves per </a:t>
            </a:r>
            <a:r>
              <a:rPr lang="en-US" sz="2400" dirty="0"/>
              <a:t>cylinder and used a high-pressure common </a:t>
            </a:r>
            <a:r>
              <a:rPr lang="en-US" sz="2400" dirty="0" smtClean="0"/>
              <a:t>rails (</a:t>
            </a:r>
            <a:r>
              <a:rPr lang="en-US" sz="2400" dirty="0"/>
              <a:t>HPCR) fuel injection system built by International.</a:t>
            </a:r>
          </a:p>
          <a:p>
            <a:r>
              <a:rPr lang="en-US" sz="2400" dirty="0" smtClean="0"/>
              <a:t>6.7-liter </a:t>
            </a:r>
            <a:r>
              <a:rPr lang="en-US" sz="2400" dirty="0"/>
              <a:t>Power Stroke is built by Ford and </a:t>
            </a:r>
            <a:r>
              <a:rPr lang="en-US" sz="2400" dirty="0" smtClean="0"/>
              <a:t>Incorporates a </a:t>
            </a:r>
            <a:r>
              <a:rPr lang="en-US" sz="2400" dirty="0"/>
              <a:t>high-pressure common rails (HPCR) fuel </a:t>
            </a:r>
            <a:r>
              <a:rPr lang="en-US" sz="2400" dirty="0" smtClean="0"/>
              <a:t>injection system </a:t>
            </a:r>
            <a:r>
              <a:rPr lang="en-US" sz="2400" dirty="0"/>
              <a:t>with increased power compared to </a:t>
            </a:r>
            <a:r>
              <a:rPr lang="en-US" sz="2400" dirty="0" smtClean="0"/>
              <a:t>previous Power </a:t>
            </a:r>
            <a:r>
              <a:rPr lang="en-US" sz="2400" dirty="0"/>
              <a:t>Stroke diesel </a:t>
            </a:r>
            <a:r>
              <a:rPr lang="en-US" sz="2400" dirty="0" smtClean="0"/>
              <a:t>engines.</a:t>
            </a:r>
          </a:p>
          <a:p>
            <a:r>
              <a:rPr lang="en-US" sz="2400" dirty="0" smtClean="0"/>
              <a:t>6.7-liter </a:t>
            </a:r>
            <a:r>
              <a:rPr lang="en-US" sz="2400" dirty="0"/>
              <a:t>diesel engine uses two cooling systems </a:t>
            </a:r>
            <a:r>
              <a:rPr lang="en-US" sz="2400" dirty="0" smtClean="0"/>
              <a:t>and four </a:t>
            </a:r>
            <a:r>
              <a:rPr lang="en-US" sz="2400" dirty="0"/>
              <a:t>thermostats.</a:t>
            </a:r>
          </a:p>
        </p:txBody>
      </p:sp>
    </p:spTree>
    <p:extLst>
      <p:ext uri="{BB962C8B-B14F-4D97-AF65-F5344CB8AC3E}">
        <p14:creationId xmlns:p14="http://schemas.microsoft.com/office/powerpoint/2010/main" val="364967658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(2 of 3)</a:t>
            </a:r>
            <a:endParaRPr lang="en-US" sz="3600" dirty="0"/>
          </a:p>
        </p:txBody>
      </p:sp>
      <p:sp>
        <p:nvSpPr>
          <p:cNvPr id="47107" name="Content Placeholder 2"/>
          <p:cNvSpPr>
            <a:spLocks noGrp="1"/>
          </p:cNvSpPr>
          <p:nvPr>
            <p:ph idx="1"/>
          </p:nvPr>
        </p:nvSpPr>
        <p:spPr>
          <a:xfrm>
            <a:off x="152400" y="1447800"/>
            <a:ext cx="8915400" cy="4953000"/>
          </a:xfrm>
        </p:spPr>
        <p:txBody>
          <a:bodyPr/>
          <a:lstStyle/>
          <a:p>
            <a:r>
              <a:rPr lang="en-US" sz="2400" dirty="0"/>
              <a:t>The 6.7-liter Power Stroke diesel engine uses a </a:t>
            </a:r>
            <a:r>
              <a:rPr lang="en-US" sz="2400" dirty="0" smtClean="0"/>
              <a:t>gerotor type oil </a:t>
            </a:r>
            <a:r>
              <a:rPr lang="en-US" sz="2400" dirty="0"/>
              <a:t>pump driven from the front of the crankshaft. </a:t>
            </a:r>
            <a:r>
              <a:rPr lang="en-US" sz="2400" dirty="0" smtClean="0"/>
              <a:t>The lubrication </a:t>
            </a:r>
            <a:r>
              <a:rPr lang="en-US" sz="2400" dirty="0"/>
              <a:t>system includes a spin-on type oil filer </a:t>
            </a:r>
            <a:r>
              <a:rPr lang="en-US" sz="2400" dirty="0" smtClean="0"/>
              <a:t>located at </a:t>
            </a:r>
            <a:r>
              <a:rPr lang="en-US" sz="2400" dirty="0"/>
              <a:t>the lower right of the engine, under the starter motor.</a:t>
            </a:r>
          </a:p>
          <a:p>
            <a:r>
              <a:rPr lang="en-US" sz="2400" dirty="0" smtClean="0"/>
              <a:t>The </a:t>
            </a:r>
            <a:r>
              <a:rPr lang="en-US" sz="2400" dirty="0"/>
              <a:t>block is cast from compacted graphite iron (CGI) </a:t>
            </a:r>
            <a:r>
              <a:rPr lang="en-US" sz="2400" dirty="0" smtClean="0"/>
              <a:t>and the </a:t>
            </a:r>
            <a:r>
              <a:rPr lang="en-US" sz="2400" dirty="0"/>
              <a:t>cylinder heads are aluminum.</a:t>
            </a:r>
          </a:p>
          <a:p>
            <a:r>
              <a:rPr lang="en-US" sz="2400" dirty="0" smtClean="0"/>
              <a:t>The </a:t>
            </a:r>
            <a:r>
              <a:rPr lang="en-US" sz="2400" dirty="0"/>
              <a:t>air inlet located on the outboard side of the </a:t>
            </a:r>
            <a:r>
              <a:rPr lang="en-US" sz="2400" dirty="0" smtClean="0"/>
              <a:t>cylinder heads </a:t>
            </a:r>
            <a:r>
              <a:rPr lang="en-US" sz="2400" dirty="0"/>
              <a:t>and the exhaust outlet is located on the </a:t>
            </a:r>
            <a:r>
              <a:rPr lang="en-US" sz="2400" dirty="0" smtClean="0"/>
              <a:t>in-board side </a:t>
            </a:r>
            <a:r>
              <a:rPr lang="en-US" sz="2400" dirty="0"/>
              <a:t>(lifter side) of the cylinder head to reduce the loss </a:t>
            </a:r>
            <a:r>
              <a:rPr lang="en-US" sz="2400" dirty="0" smtClean="0"/>
              <a:t>of heat </a:t>
            </a:r>
            <a:r>
              <a:rPr lang="en-US" sz="2400" dirty="0"/>
              <a:t>to improve the efficiency of the turbocharger.</a:t>
            </a:r>
          </a:p>
          <a:p>
            <a:r>
              <a:rPr lang="en-US" sz="2400" dirty="0" smtClean="0"/>
              <a:t>The </a:t>
            </a:r>
            <a:r>
              <a:rPr lang="en-US" sz="2400" dirty="0"/>
              <a:t>water-in-fuel (WIF) sensor is located inside the </a:t>
            </a:r>
            <a:r>
              <a:rPr lang="en-US" sz="2400" dirty="0" smtClean="0"/>
              <a:t>diesel fuel </a:t>
            </a:r>
            <a:r>
              <a:rPr lang="en-US" sz="2400" dirty="0"/>
              <a:t>control module (DFCM).</a:t>
            </a:r>
          </a:p>
        </p:txBody>
      </p:sp>
    </p:spTree>
    <p:extLst>
      <p:ext uri="{BB962C8B-B14F-4D97-AF65-F5344CB8AC3E}">
        <p14:creationId xmlns:p14="http://schemas.microsoft.com/office/powerpoint/2010/main" val="115406447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(3 of 3)</a:t>
            </a:r>
            <a:endParaRPr lang="en-US" sz="3600" dirty="0"/>
          </a:p>
        </p:txBody>
      </p:sp>
      <p:sp>
        <p:nvSpPr>
          <p:cNvPr id="47107" name="Content Placeholder 2"/>
          <p:cNvSpPr>
            <a:spLocks noGrp="1"/>
          </p:cNvSpPr>
          <p:nvPr>
            <p:ph idx="1"/>
          </p:nvPr>
        </p:nvSpPr>
        <p:spPr>
          <a:xfrm>
            <a:off x="4118" y="1371600"/>
            <a:ext cx="9063681" cy="4876800"/>
          </a:xfrm>
        </p:spPr>
        <p:txBody>
          <a:bodyPr/>
          <a:lstStyle/>
          <a:p>
            <a:r>
              <a:rPr lang="en-US" sz="2400" dirty="0"/>
              <a:t>Fuel pressure and volume are controlled by two solenoids</a:t>
            </a:r>
            <a:r>
              <a:rPr lang="en-US" sz="2400" dirty="0" smtClean="0"/>
              <a:t>,  </a:t>
            </a:r>
            <a:r>
              <a:rPr lang="en-US" sz="2400" dirty="0"/>
              <a:t>volume control valve (VCV) solenoid and the </a:t>
            </a:r>
            <a:r>
              <a:rPr lang="en-US" sz="2400" dirty="0" smtClean="0"/>
              <a:t>pressure control </a:t>
            </a:r>
            <a:r>
              <a:rPr lang="en-US" sz="2400" dirty="0"/>
              <a:t>valve (PCV) solenoid.</a:t>
            </a:r>
          </a:p>
          <a:p>
            <a:r>
              <a:rPr lang="en-US" sz="2400" dirty="0" smtClean="0"/>
              <a:t>A </a:t>
            </a:r>
            <a:r>
              <a:rPr lang="en-US" sz="2400" dirty="0"/>
              <a:t>piezo fuel injector uses piezoelectric crystals to </a:t>
            </a:r>
            <a:r>
              <a:rPr lang="en-US" sz="2400" dirty="0" smtClean="0"/>
              <a:t>create a </a:t>
            </a:r>
            <a:r>
              <a:rPr lang="en-US" sz="2400" dirty="0"/>
              <a:t>small movement when a voltage is applied to open </a:t>
            </a:r>
            <a:r>
              <a:rPr lang="en-US" sz="2400" dirty="0" smtClean="0"/>
              <a:t>the injector</a:t>
            </a:r>
            <a:r>
              <a:rPr lang="en-US" sz="2400" dirty="0"/>
              <a:t>.</a:t>
            </a:r>
          </a:p>
          <a:p>
            <a:r>
              <a:rPr lang="en-US" sz="2400" dirty="0" smtClean="0"/>
              <a:t>EGR </a:t>
            </a:r>
            <a:r>
              <a:rPr lang="en-US" sz="2400" dirty="0"/>
              <a:t>system uses an EGR cooler after the EGR </a:t>
            </a:r>
            <a:r>
              <a:rPr lang="en-US" sz="2400" dirty="0" smtClean="0"/>
              <a:t>valve.</a:t>
            </a:r>
          </a:p>
          <a:p>
            <a:r>
              <a:rPr lang="en-US" sz="2400" dirty="0" smtClean="0"/>
              <a:t>The </a:t>
            </a:r>
            <a:r>
              <a:rPr lang="en-US" sz="2400" dirty="0"/>
              <a:t>diesel exhaust fluid (DEF) tank holds five gallons </a:t>
            </a:r>
            <a:r>
              <a:rPr lang="en-US" sz="2400" dirty="0" smtClean="0"/>
              <a:t>and is </a:t>
            </a:r>
            <a:r>
              <a:rPr lang="en-US" sz="2400" dirty="0"/>
              <a:t>usually enough to last to the next scheduled oil change</a:t>
            </a:r>
            <a:r>
              <a:rPr lang="en-US" sz="2400" dirty="0" smtClean="0"/>
              <a:t>, or </a:t>
            </a:r>
            <a:r>
              <a:rPr lang="en-US" sz="2400" dirty="0"/>
              <a:t>ever 7,500 miles under normal operating conditions.</a:t>
            </a:r>
          </a:p>
          <a:p>
            <a:r>
              <a:rPr lang="en-US" sz="2400" dirty="0" smtClean="0"/>
              <a:t>Ford </a:t>
            </a:r>
            <a:r>
              <a:rPr lang="en-US" sz="2400" dirty="0"/>
              <a:t>Power Stroke family of engines also </a:t>
            </a:r>
            <a:r>
              <a:rPr lang="en-US" sz="2400" dirty="0" smtClean="0"/>
              <a:t>includes, </a:t>
            </a:r>
            <a:r>
              <a:rPr lang="en-US" sz="2400" dirty="0"/>
              <a:t>inline five cylinder used in </a:t>
            </a:r>
            <a:r>
              <a:rPr lang="en-US" sz="2400" dirty="0" smtClean="0"/>
              <a:t>Transit vans </a:t>
            </a:r>
            <a:r>
              <a:rPr lang="en-US" sz="2400" dirty="0"/>
              <a:t>and </a:t>
            </a:r>
            <a:r>
              <a:rPr lang="en-US" sz="2400" dirty="0" smtClean="0"/>
              <a:t>3.0 </a:t>
            </a:r>
            <a:r>
              <a:rPr lang="en-US" sz="2400" dirty="0"/>
              <a:t>liter V-6 used in the F-150.</a:t>
            </a:r>
          </a:p>
        </p:txBody>
      </p:sp>
    </p:spTree>
    <p:extLst>
      <p:ext uri="{BB962C8B-B14F-4D97-AF65-F5344CB8AC3E}">
        <p14:creationId xmlns:p14="http://schemas.microsoft.com/office/powerpoint/2010/main" val="33027009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BACKGROUND (2 </a:t>
            </a:r>
            <a:r>
              <a:rPr lang="en-US" sz="3600" dirty="0"/>
              <a:t>of 3)</a:t>
            </a:r>
          </a:p>
        </p:txBody>
      </p:sp>
      <p:sp>
        <p:nvSpPr>
          <p:cNvPr id="3" name="Content Placeholder 2"/>
          <p:cNvSpPr>
            <a:spLocks noGrp="1"/>
          </p:cNvSpPr>
          <p:nvPr>
            <p:ph idx="1"/>
          </p:nvPr>
        </p:nvSpPr>
        <p:spPr/>
        <p:txBody>
          <a:bodyPr/>
          <a:lstStyle/>
          <a:p>
            <a:r>
              <a:rPr lang="en-US" sz="3200" b="1" dirty="0" smtClean="0">
                <a:solidFill>
                  <a:srgbClr val="0000FF"/>
                </a:solidFill>
              </a:rPr>
              <a:t>6.0L V8 for 2003-2007  </a:t>
            </a:r>
          </a:p>
          <a:p>
            <a:pPr lvl="1"/>
            <a:r>
              <a:rPr lang="en-US" dirty="0" smtClean="0"/>
              <a:t>International </a:t>
            </a:r>
            <a:r>
              <a:rPr lang="en-US" dirty="0"/>
              <a:t>built </a:t>
            </a:r>
            <a:r>
              <a:rPr lang="en-US" dirty="0" smtClean="0"/>
              <a:t>6.0-liter designed </a:t>
            </a:r>
            <a:r>
              <a:rPr lang="en-US" dirty="0"/>
              <a:t>and built </a:t>
            </a:r>
            <a:endParaRPr lang="en-US" dirty="0" smtClean="0"/>
          </a:p>
          <a:p>
            <a:pPr lvl="1"/>
            <a:r>
              <a:rPr lang="en-US" dirty="0" smtClean="0"/>
              <a:t>Provide </a:t>
            </a:r>
            <a:r>
              <a:rPr lang="en-US" dirty="0"/>
              <a:t>increased power and </a:t>
            </a:r>
            <a:r>
              <a:rPr lang="en-US" dirty="0" smtClean="0"/>
              <a:t>torque</a:t>
            </a:r>
          </a:p>
          <a:p>
            <a:pPr lvl="1"/>
            <a:r>
              <a:rPr lang="en-US" dirty="0" smtClean="0"/>
              <a:t>Had </a:t>
            </a:r>
            <a:r>
              <a:rPr lang="en-US" dirty="0"/>
              <a:t>less piston </a:t>
            </a:r>
            <a:r>
              <a:rPr lang="en-US" dirty="0" smtClean="0"/>
              <a:t>displacement</a:t>
            </a:r>
          </a:p>
          <a:p>
            <a:pPr lvl="1"/>
            <a:r>
              <a:rPr lang="en-US" dirty="0" smtClean="0"/>
              <a:t>Meet </a:t>
            </a:r>
            <a:r>
              <a:rPr lang="en-US" dirty="0"/>
              <a:t>the new emission standard </a:t>
            </a:r>
            <a:endParaRPr lang="en-US" dirty="0" smtClean="0"/>
          </a:p>
          <a:p>
            <a:pPr lvl="1"/>
            <a:r>
              <a:rPr lang="en-US" dirty="0" smtClean="0"/>
              <a:t>Older </a:t>
            </a:r>
            <a:r>
              <a:rPr lang="en-US" dirty="0"/>
              <a:t>7.3-liter diesel </a:t>
            </a:r>
            <a:r>
              <a:rPr lang="en-US" dirty="0" smtClean="0"/>
              <a:t>not </a:t>
            </a:r>
            <a:r>
              <a:rPr lang="en-US" dirty="0"/>
              <a:t>able to </a:t>
            </a:r>
            <a:r>
              <a:rPr lang="en-US" dirty="0" smtClean="0"/>
              <a:t>meet</a:t>
            </a:r>
          </a:p>
          <a:p>
            <a:pPr lvl="1"/>
            <a:r>
              <a:rPr lang="en-US" dirty="0" smtClean="0"/>
              <a:t>International version VT365</a:t>
            </a:r>
            <a:r>
              <a:rPr lang="en-US" dirty="0"/>
              <a:t>.</a:t>
            </a:r>
          </a:p>
        </p:txBody>
      </p:sp>
    </p:spTree>
    <p:extLst>
      <p:ext uri="{BB962C8B-B14F-4D97-AF65-F5344CB8AC3E}">
        <p14:creationId xmlns:p14="http://schemas.microsoft.com/office/powerpoint/2010/main" val="1938022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CHART 22-2 </a:t>
            </a:r>
            <a:r>
              <a:rPr lang="en-US" sz="2400" dirty="0"/>
              <a:t>specifications for </a:t>
            </a:r>
            <a:r>
              <a:rPr lang="en-US" sz="2400" dirty="0" smtClean="0"/>
              <a:t>6.0-liter </a:t>
            </a:r>
            <a:r>
              <a:rPr lang="en-US" sz="2400" dirty="0"/>
              <a:t>Ford Power Stroke </a:t>
            </a:r>
            <a:r>
              <a:rPr lang="en-US" sz="2400" dirty="0" smtClean="0"/>
              <a:t>diesel engine 2003–2007 </a:t>
            </a:r>
            <a:r>
              <a:rPr lang="en-US" sz="2400" dirty="0"/>
              <a:t>model years (MY).</a:t>
            </a:r>
          </a:p>
        </p:txBody>
      </p:sp>
      <p:pic>
        <p:nvPicPr>
          <p:cNvPr id="2050" name="Picture 2" descr="A chart lists the specifications for 6.0-liter Ford Power Stroke diesel engine. &#10;The details of the chart are as follows: &#10;• Type: 4-cycle Turbocharged and Intercooled &#10;• Configuration: 90 degrees V-8; Cam-in-block OHV; Four valves per cylinder &#10;• Displacement: 6.0 liter (365 cubic inches) &#10;• Bore and stroke: 3.74 cross 4.13 inches (95mm cross 105mm) &#10;• Block/Heads: Cast iron/cast iron &#10;• Compression ratio: 17.5:1 &#10;• Firing order: 1-2-7-3-4-5-6-8 &#10;• Fuel injection system: HEUI &#10;• Starting heat method: Glow plugs &#10;• Horsepower: 325 HP at 3,300 RPM &#10;• Torque: 560 lb-ft at 2,000 RPM (2003-2004 model year); 570 lb-ft at 2,000 (2005-2007 model year) &#10;• Oil capacity with filter: 15 quart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0805" y="1708412"/>
            <a:ext cx="4142390" cy="4309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1567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5589</TotalTime>
  <Words>3049</Words>
  <Application>Microsoft Office PowerPoint</Application>
  <PresentationFormat>On-screen Show (4:3)</PresentationFormat>
  <Paragraphs>280</Paragraphs>
  <Slides>73</Slides>
  <Notes>5</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508 Lecture</vt:lpstr>
      <vt:lpstr>Light Vehicle Diesel Engines</vt:lpstr>
      <vt:lpstr>LEARNING OBJECTIVES (1 of 2)</vt:lpstr>
      <vt:lpstr>LEARNING OBJECTIVES (2 of 2)</vt:lpstr>
      <vt:lpstr>BACKGROUND (1 of 3)</vt:lpstr>
      <vt:lpstr>CHART 22-1 specifications for 7.3-liter Ford Power Stroke diesel engine used in 1994–2003 model years (MY).</vt:lpstr>
      <vt:lpstr>Case of Noisy 7.3-Liter Power Stroke Starter (1 of 2) </vt:lpstr>
      <vt:lpstr>Case of Noisy 7.3-Liter Power Stroke Starter (2 of 2) </vt:lpstr>
      <vt:lpstr>BACKGROUND (2 of 3)</vt:lpstr>
      <vt:lpstr>CHART 22-2 specifications for 6.0-liter Ford Power Stroke diesel engine 2003–2007 model years (MY).</vt:lpstr>
      <vt:lpstr>BACKGROUND (3 of 3) </vt:lpstr>
      <vt:lpstr>Use a 6.4 Starter on a 6.0</vt:lpstr>
      <vt:lpstr>CHART 22-3 specifications for 6.4-liter Ford Power Stroke diesel engine 2008–2010 model years (MY)</vt:lpstr>
      <vt:lpstr>6.7-LITER POWER STROKE</vt:lpstr>
      <vt:lpstr>Purchase International Parts for Ford Power Stroke Diesels</vt:lpstr>
      <vt:lpstr>CHART 22-4 specifications for 6.7 liter Ford Power Stroke diesel engine used in the 2011+ model years (MY).</vt:lpstr>
      <vt:lpstr>Be Sure to Check Cylinder Numbering</vt:lpstr>
      <vt:lpstr>FIGURE 22–1 Older Ford Power Stroke diesel engines (7.3, 6.0, and 6.4 liter) were built by International and used by International cylinder numbering as shown on left.  6.7-liter Power Stroke is built by Ford and uses typical Ford cylinder numbering as shown on right.</vt:lpstr>
      <vt:lpstr>6.7 COOLING SYSTEM (1 of 3)</vt:lpstr>
      <vt:lpstr>6.7 COOLING SYSTEM (2 of 3)</vt:lpstr>
      <vt:lpstr>6.7 COOLING SYSTEM (3 of 3)</vt:lpstr>
      <vt:lpstr>FIGURE 22–2 primary cooling system uses 2 thermostats designed to precisely control coolant temperature. One thermostat opens at 194°F (90°C) and the other opens at 201°F (94°C).</vt:lpstr>
      <vt:lpstr>FIGURE 22–3 overflow and Degas bottle located under hood on driver’s side.</vt:lpstr>
      <vt:lpstr>6.7 LUBRICATION SYSTEM (1 of 2)</vt:lpstr>
      <vt:lpstr>6.7 LUBRICATION SYSTEM (2 of 2)</vt:lpstr>
      <vt:lpstr>FIGURE 22–4 oil filter used on 6.7 Power Stroke is a spin-on type. Oil pan was updated for 2012 model year with stamped steel lower pan with conventional plug instead of plastic (composite) pan used with plastic drain plug on 2011 model year version.</vt:lpstr>
      <vt:lpstr>FIGURE 22–5 Large rubber coolant hoses are used to supply coolant to and from the oil cooler.</vt:lpstr>
      <vt:lpstr>ENGINE MECHANICAL (1 of 2)</vt:lpstr>
      <vt:lpstr>FIGURE 22–6 6.7 block made from compacted graphite iron (CGI) &amp; uses cross-bolted main bearing caps for strength.</vt:lpstr>
      <vt:lpstr>FIGURE 22–7 aluminum cylinder head features intake ports on outside of head where exhaust ports are usually located. This design allows exhaust posts to be close to turbocharger, making it more efficient.</vt:lpstr>
      <vt:lpstr>ENGINE MECHANICAL (2 of 2)</vt:lpstr>
      <vt:lpstr>FIGURE 22–8 (a) patented dual hydraulic lash adjusters within one roller lifter, allows 6.7 liter Power Stroke diesel to use single rocker arm for each valve.</vt:lpstr>
      <vt:lpstr>FIGURE 22–8  (b) Each valve is opened by its own stamped steel rocker arm. Using incorrect engine oil can often lead to wear problems especially on push rods and rocker arm fulcrums and pads</vt:lpstr>
      <vt:lpstr>FIGURE 22–9  forged module steel crankshaft uses a shrink fit front drive gear to rotate camshaft gear, which is timed to high-pressure fuel pump (HPFP).</vt:lpstr>
      <vt:lpstr>LOW-PRESSURE FUEL SYSTEM</vt:lpstr>
      <vt:lpstr>DIESEL FUEL CONDITIONER MODULE (DFCM) (1 of 2)</vt:lpstr>
      <vt:lpstr>FIGURE 22–11 water-in-fuel sensor is a two-wire sensor shown with the connecter disconnected.</vt:lpstr>
      <vt:lpstr>FIGURE 22–12 Use 32 mm socket with a ratchet to loosen filter housing. After loosening, housing can often be removed by hand, rotating it counterclockwise.</vt:lpstr>
      <vt:lpstr>FIGURE 22–13  old filter is removed for housing over an oil drain unit so as to not spill diesel fuel onto floor.</vt:lpstr>
      <vt:lpstr>DIESEL FUEL CONDITIONER MODULE (DFCM) (2 of 2)</vt:lpstr>
      <vt:lpstr>FIGURE 22–14 Lubricating the O-ring with grease will allow the housing to move freer when the housing is being rotated back into the DFCM.</vt:lpstr>
      <vt:lpstr>FIGURE 22–15 connector tabs are depressed to release them from the fuel filter.</vt:lpstr>
      <vt:lpstr>FIGURE 22–16 new filter is on left and old filter is on right. Dispose of old filter according to federal, state, and local laws. (SECONDARY)</vt:lpstr>
      <vt:lpstr>FIGURE 22–17 fuel rail temperature (FRT) sensor and the fuel rail pressure (FPS) sensor are both next to secondary fuel filter under the hood on the driver’s side.</vt:lpstr>
      <vt:lpstr>Why Is a Fuel Cooler Used?</vt:lpstr>
      <vt:lpstr>HIGH-PRESSURE FUEL SYSTEM (1 of 3)</vt:lpstr>
      <vt:lpstr>FIGURE 22–18 partial cutaway of 6.7-liter Ford Power Stroke engine showing how HP pump is driven by camshaft gear, and timed so that pump stroke happens about same time as injection event, reducing noise.</vt:lpstr>
      <vt:lpstr>HIGH-PRESSURE FUEL SYSTEM (2 of 3)</vt:lpstr>
      <vt:lpstr>FIGURE 22–19 schematic of Ford 6.7 Power Stroke Diesel engine showing pressure and volume solenoids.</vt:lpstr>
      <vt:lpstr>HIGH-PRESSURE FUEL SYSTEM (3 of 3)</vt:lpstr>
      <vt:lpstr>HIGH-PRESSURE COMMON RAIL FUEL INJECTORS (1 of 2)</vt:lpstr>
      <vt:lpstr>HIGH-PRESSURE COMMON RAIL FUEL INJECTORS (2 of 2)</vt:lpstr>
      <vt:lpstr>FIGURE 22–20 A piezo fuel injector uses piezoelectric crystals to create a small movement when a voltage is applied to open the injector.</vt:lpstr>
      <vt:lpstr>FIGURE 22–21 hydraulic coupler inside injector is used to multiply small movement of piezo actuator to produce more travel.</vt:lpstr>
      <vt:lpstr>FIGURE 22–22 injector nozzle needle operates to open and close injector to deliver fuel to combustion chamber.</vt:lpstr>
      <vt:lpstr>CONTROL SYSTEM INPUTS</vt:lpstr>
      <vt:lpstr>FIGURE 22–23 relationship between crankshaft position sensor (CKP) and camshaft position sensor (CMP) over  period of 2 crankshaft revolutions.</vt:lpstr>
      <vt:lpstr>ENGINE OUTPUTS</vt:lpstr>
      <vt:lpstr>FIGURE 22–24 EGR bypass actuator is located on top of engine above EGR cooler.</vt:lpstr>
      <vt:lpstr>FIGURE 22–25 cutaway of intake air flow control valve used on 6.7-liter Ford Power Stroke diesel engine.</vt:lpstr>
      <vt:lpstr>Case of the Stuck Open EGR Valve (1 of 2) </vt:lpstr>
      <vt:lpstr>Case of the Stuck Open EGR Valve (2 of 2) </vt:lpstr>
      <vt:lpstr>DIESEL AFTERTREATMENT SYSTEM</vt:lpstr>
      <vt:lpstr>CHART 22-5 Low DEF warnings and actions, plus instrument cluster messages</vt:lpstr>
      <vt:lpstr>FIVE- &amp; SIX-CYLINDER POWER STROKE DIESEL ENGINES</vt:lpstr>
      <vt:lpstr>CHART 22-6 specifications for 3.2 liter Ford Power Stroke diesel engine used in 2015+ model year (MY) in Transit vans.</vt:lpstr>
      <vt:lpstr>CHART 22-7 specifications for 3.0 liter V-6 Ford Power Stroke diesel engine in 2018+ model year (MY) F-150 trucks.</vt:lpstr>
      <vt:lpstr>QUESTION 1</vt:lpstr>
      <vt:lpstr>ANSWER 1</vt:lpstr>
      <vt:lpstr>QUESTION 2</vt:lpstr>
      <vt:lpstr>ANSWER 2</vt:lpstr>
      <vt:lpstr>Summary (1 of 3)</vt:lpstr>
      <vt:lpstr>Summary (2 of 3)</vt:lpstr>
      <vt:lpstr>Summary (3 of 3)</vt:lpstr>
    </vt:vector>
  </TitlesOfParts>
  <Company>echosvoice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Heating and Air-Conditioning Principles</dc:title>
  <dc:subject>Automotive Heating And Air Conditioning</dc:subject>
  <dc:creator>James D. Halderman</dc:creator>
  <cp:keywords>Automotive</cp:keywords>
  <cp:lastModifiedBy>Pradish Veerapouthirane</cp:lastModifiedBy>
  <cp:revision>311</cp:revision>
  <dcterms:created xsi:type="dcterms:W3CDTF">2014-07-14T20:04:21Z</dcterms:created>
  <dcterms:modified xsi:type="dcterms:W3CDTF">2018-04-12T17:01:04Z</dcterms:modified>
</cp:coreProperties>
</file>