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376" r:id="rId2"/>
    <p:sldId id="378" r:id="rId3"/>
    <p:sldId id="379" r:id="rId4"/>
    <p:sldId id="380" r:id="rId5"/>
    <p:sldId id="386" r:id="rId6"/>
    <p:sldId id="404" r:id="rId7"/>
    <p:sldId id="388" r:id="rId8"/>
    <p:sldId id="405" r:id="rId9"/>
    <p:sldId id="387" r:id="rId10"/>
    <p:sldId id="407" r:id="rId11"/>
    <p:sldId id="389" r:id="rId12"/>
    <p:sldId id="406" r:id="rId13"/>
    <p:sldId id="383" r:id="rId14"/>
    <p:sldId id="408" r:id="rId15"/>
    <p:sldId id="384" r:id="rId16"/>
    <p:sldId id="385" r:id="rId17"/>
    <p:sldId id="409" r:id="rId18"/>
    <p:sldId id="410" r:id="rId19"/>
    <p:sldId id="411" r:id="rId20"/>
    <p:sldId id="412" r:id="rId21"/>
    <p:sldId id="381" r:id="rId22"/>
    <p:sldId id="413" r:id="rId23"/>
    <p:sldId id="414" r:id="rId24"/>
    <p:sldId id="382" r:id="rId25"/>
    <p:sldId id="390" r:id="rId26"/>
    <p:sldId id="391" r:id="rId27"/>
    <p:sldId id="392" r:id="rId28"/>
    <p:sldId id="393" r:id="rId29"/>
    <p:sldId id="394" r:id="rId30"/>
    <p:sldId id="415" r:id="rId31"/>
    <p:sldId id="395" r:id="rId32"/>
    <p:sldId id="424" r:id="rId33"/>
    <p:sldId id="421" r:id="rId34"/>
    <p:sldId id="422" r:id="rId35"/>
    <p:sldId id="423" r:id="rId36"/>
    <p:sldId id="396" r:id="rId37"/>
    <p:sldId id="420" r:id="rId38"/>
    <p:sldId id="397" r:id="rId39"/>
    <p:sldId id="425" r:id="rId40"/>
    <p:sldId id="417" r:id="rId41"/>
    <p:sldId id="418" r:id="rId42"/>
    <p:sldId id="419" r:id="rId43"/>
    <p:sldId id="416" r:id="rId44"/>
    <p:sldId id="428" r:id="rId45"/>
    <p:sldId id="429" r:id="rId46"/>
    <p:sldId id="439" r:id="rId47"/>
    <p:sldId id="426" r:id="rId48"/>
    <p:sldId id="440" r:id="rId49"/>
    <p:sldId id="431" r:id="rId50"/>
    <p:sldId id="441" r:id="rId51"/>
    <p:sldId id="427" r:id="rId52"/>
    <p:sldId id="398" r:id="rId53"/>
    <p:sldId id="432" r:id="rId54"/>
    <p:sldId id="433" r:id="rId55"/>
    <p:sldId id="430" r:id="rId56"/>
    <p:sldId id="435" r:id="rId57"/>
    <p:sldId id="442" r:id="rId58"/>
    <p:sldId id="401" r:id="rId59"/>
    <p:sldId id="437" r:id="rId60"/>
    <p:sldId id="447" r:id="rId61"/>
    <p:sldId id="443" r:id="rId62"/>
    <p:sldId id="444" r:id="rId63"/>
    <p:sldId id="448" r:id="rId64"/>
    <p:sldId id="450" r:id="rId65"/>
    <p:sldId id="449" r:id="rId66"/>
    <p:sldId id="451" r:id="rId67"/>
    <p:sldId id="445" r:id="rId68"/>
    <p:sldId id="436" r:id="rId69"/>
    <p:sldId id="438" r:id="rId70"/>
    <p:sldId id="454" r:id="rId71"/>
    <p:sldId id="455" r:id="rId72"/>
    <p:sldId id="446" r:id="rId73"/>
    <p:sldId id="434" r:id="rId74"/>
    <p:sldId id="456" r:id="rId75"/>
    <p:sldId id="453" r:id="rId76"/>
    <p:sldId id="459" r:id="rId77"/>
    <p:sldId id="460" r:id="rId78"/>
    <p:sldId id="461" r:id="rId79"/>
    <p:sldId id="462" r:id="rId80"/>
    <p:sldId id="402" r:id="rId81"/>
    <p:sldId id="403" r:id="rId82"/>
    <p:sldId id="458" r:id="rId83"/>
    <p:sldId id="457"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FA3"/>
    <a:srgbClr val="005A70"/>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7717" autoAdjust="0"/>
    <p:restoredTop sz="83248" autoAdjust="0"/>
  </p:normalViewPr>
  <p:slideViewPr>
    <p:cSldViewPr>
      <p:cViewPr>
        <p:scale>
          <a:sx n="100" d="100"/>
          <a:sy n="100" d="100"/>
        </p:scale>
        <p:origin x="-78" y="-246"/>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11688"/>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400">
                <a:solidFill>
                  <a:schemeClr val="tx1"/>
                </a:solidFill>
                <a:latin typeface="Arial" charset="0"/>
                <a:ea typeface="MS PGothic" pitchFamily="34" charset="-128"/>
              </a:defRPr>
            </a:lvl1pPr>
            <a:lvl2pPr marL="742950" indent="-285750">
              <a:defRPr sz="1400">
                <a:solidFill>
                  <a:schemeClr val="tx1"/>
                </a:solidFill>
                <a:latin typeface="Arial" charset="0"/>
                <a:ea typeface="MS PGothic" pitchFamily="34" charset="-128"/>
              </a:defRPr>
            </a:lvl2pPr>
            <a:lvl3pPr marL="1143000" indent="-228600">
              <a:defRPr sz="1400">
                <a:solidFill>
                  <a:schemeClr val="tx1"/>
                </a:solidFill>
                <a:latin typeface="Arial" charset="0"/>
                <a:ea typeface="MS PGothic" pitchFamily="34" charset="-128"/>
              </a:defRPr>
            </a:lvl3pPr>
            <a:lvl4pPr marL="1600200" indent="-228600">
              <a:defRPr sz="1400">
                <a:solidFill>
                  <a:schemeClr val="tx1"/>
                </a:solidFill>
                <a:latin typeface="Arial" charset="0"/>
                <a:ea typeface="MS PGothic" pitchFamily="34" charset="-128"/>
              </a:defRPr>
            </a:lvl4pPr>
            <a:lvl5pPr marL="2057400" indent="-228600">
              <a:defRPr sz="1400">
                <a:solidFill>
                  <a:schemeClr val="tx1"/>
                </a:solidFill>
                <a:latin typeface="Arial" charset="0"/>
                <a:ea typeface="MS PGothic" pitchFamily="34" charset="-128"/>
              </a:defRPr>
            </a:lvl5pPr>
            <a:lvl6pPr marL="2514600" indent="-228600" eaLnBrk="0" fontAlgn="base" hangingPunct="0">
              <a:spcBef>
                <a:spcPct val="0"/>
              </a:spcBef>
              <a:spcAft>
                <a:spcPct val="0"/>
              </a:spcAft>
              <a:defRPr sz="1400">
                <a:solidFill>
                  <a:schemeClr val="tx1"/>
                </a:solidFill>
                <a:latin typeface="Arial" charset="0"/>
                <a:ea typeface="MS PGothic" pitchFamily="34" charset="-128"/>
              </a:defRPr>
            </a:lvl6pPr>
            <a:lvl7pPr marL="2971800" indent="-228600" eaLnBrk="0" fontAlgn="base" hangingPunct="0">
              <a:spcBef>
                <a:spcPct val="0"/>
              </a:spcBef>
              <a:spcAft>
                <a:spcPct val="0"/>
              </a:spcAft>
              <a:defRPr sz="1400">
                <a:solidFill>
                  <a:schemeClr val="tx1"/>
                </a:solidFill>
                <a:latin typeface="Arial" charset="0"/>
                <a:ea typeface="MS PGothic" pitchFamily="34" charset="-128"/>
              </a:defRPr>
            </a:lvl7pPr>
            <a:lvl8pPr marL="3429000" indent="-228600" eaLnBrk="0" fontAlgn="base" hangingPunct="0">
              <a:spcBef>
                <a:spcPct val="0"/>
              </a:spcBef>
              <a:spcAft>
                <a:spcPct val="0"/>
              </a:spcAft>
              <a:defRPr sz="1400">
                <a:solidFill>
                  <a:schemeClr val="tx1"/>
                </a:solidFill>
                <a:latin typeface="Arial" charset="0"/>
                <a:ea typeface="MS PGothic" pitchFamily="34" charset="-128"/>
              </a:defRPr>
            </a:lvl8pPr>
            <a:lvl9pPr marL="3886200" indent="-228600" eaLnBrk="0" fontAlgn="base" hangingPunct="0">
              <a:spcBef>
                <a:spcPct val="0"/>
              </a:spcBef>
              <a:spcAft>
                <a:spcPct val="0"/>
              </a:spcAft>
              <a:defRPr sz="1400">
                <a:solidFill>
                  <a:schemeClr val="tx1"/>
                </a:solidFill>
                <a:latin typeface="Arial" charset="0"/>
                <a:ea typeface="MS PGothic" pitchFamily="34" charset="-128"/>
              </a:defRPr>
            </a:lvl9pPr>
          </a:lstStyle>
          <a:p>
            <a:fld id="{F5D1BC20-F696-4027-BE41-3BC1082209E3}" type="slidenum">
              <a:rPr lang="en-US" altLang="en-US" sz="1200" smtClean="0"/>
              <a:pPr/>
              <a:t>23</a:t>
            </a:fld>
            <a:endParaRPr lang="en-US" alt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extLst>
      <p:ext uri="{BB962C8B-B14F-4D97-AF65-F5344CB8AC3E}">
        <p14:creationId xmlns:p14="http://schemas.microsoft.com/office/powerpoint/2010/main" val="174617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400">
                <a:solidFill>
                  <a:schemeClr val="tx1"/>
                </a:solidFill>
                <a:latin typeface="Arial" charset="0"/>
                <a:ea typeface="MS PGothic" pitchFamily="34" charset="-128"/>
              </a:defRPr>
            </a:lvl1pPr>
            <a:lvl2pPr marL="742950" indent="-285750">
              <a:defRPr sz="1400">
                <a:solidFill>
                  <a:schemeClr val="tx1"/>
                </a:solidFill>
                <a:latin typeface="Arial" charset="0"/>
                <a:ea typeface="MS PGothic" pitchFamily="34" charset="-128"/>
              </a:defRPr>
            </a:lvl2pPr>
            <a:lvl3pPr marL="1143000" indent="-228600">
              <a:defRPr sz="1400">
                <a:solidFill>
                  <a:schemeClr val="tx1"/>
                </a:solidFill>
                <a:latin typeface="Arial" charset="0"/>
                <a:ea typeface="MS PGothic" pitchFamily="34" charset="-128"/>
              </a:defRPr>
            </a:lvl3pPr>
            <a:lvl4pPr marL="1600200" indent="-228600">
              <a:defRPr sz="1400">
                <a:solidFill>
                  <a:schemeClr val="tx1"/>
                </a:solidFill>
                <a:latin typeface="Arial" charset="0"/>
                <a:ea typeface="MS PGothic" pitchFamily="34" charset="-128"/>
              </a:defRPr>
            </a:lvl4pPr>
            <a:lvl5pPr marL="2057400" indent="-228600">
              <a:defRPr sz="1400">
                <a:solidFill>
                  <a:schemeClr val="tx1"/>
                </a:solidFill>
                <a:latin typeface="Arial" charset="0"/>
                <a:ea typeface="MS PGothic" pitchFamily="34" charset="-128"/>
              </a:defRPr>
            </a:lvl5pPr>
            <a:lvl6pPr marL="2514600" indent="-228600" eaLnBrk="0" fontAlgn="base" hangingPunct="0">
              <a:spcBef>
                <a:spcPct val="0"/>
              </a:spcBef>
              <a:spcAft>
                <a:spcPct val="0"/>
              </a:spcAft>
              <a:defRPr sz="1400">
                <a:solidFill>
                  <a:schemeClr val="tx1"/>
                </a:solidFill>
                <a:latin typeface="Arial" charset="0"/>
                <a:ea typeface="MS PGothic" pitchFamily="34" charset="-128"/>
              </a:defRPr>
            </a:lvl6pPr>
            <a:lvl7pPr marL="2971800" indent="-228600" eaLnBrk="0" fontAlgn="base" hangingPunct="0">
              <a:spcBef>
                <a:spcPct val="0"/>
              </a:spcBef>
              <a:spcAft>
                <a:spcPct val="0"/>
              </a:spcAft>
              <a:defRPr sz="1400">
                <a:solidFill>
                  <a:schemeClr val="tx1"/>
                </a:solidFill>
                <a:latin typeface="Arial" charset="0"/>
                <a:ea typeface="MS PGothic" pitchFamily="34" charset="-128"/>
              </a:defRPr>
            </a:lvl7pPr>
            <a:lvl8pPr marL="3429000" indent="-228600" eaLnBrk="0" fontAlgn="base" hangingPunct="0">
              <a:spcBef>
                <a:spcPct val="0"/>
              </a:spcBef>
              <a:spcAft>
                <a:spcPct val="0"/>
              </a:spcAft>
              <a:defRPr sz="1400">
                <a:solidFill>
                  <a:schemeClr val="tx1"/>
                </a:solidFill>
                <a:latin typeface="Arial" charset="0"/>
                <a:ea typeface="MS PGothic" pitchFamily="34" charset="-128"/>
              </a:defRPr>
            </a:lvl8pPr>
            <a:lvl9pPr marL="3886200" indent="-228600" eaLnBrk="0" fontAlgn="base" hangingPunct="0">
              <a:spcBef>
                <a:spcPct val="0"/>
              </a:spcBef>
              <a:spcAft>
                <a:spcPct val="0"/>
              </a:spcAft>
              <a:defRPr sz="1400">
                <a:solidFill>
                  <a:schemeClr val="tx1"/>
                </a:solidFill>
                <a:latin typeface="Arial" charset="0"/>
                <a:ea typeface="MS PGothic" pitchFamily="34" charset="-128"/>
              </a:defRPr>
            </a:lvl9pPr>
          </a:lstStyle>
          <a:p>
            <a:fld id="{F5D1BC20-F696-4027-BE41-3BC1082209E3}" type="slidenum">
              <a:rPr lang="en-US" altLang="en-US" sz="1200" smtClean="0"/>
              <a:pPr/>
              <a:t>32</a:t>
            </a:fld>
            <a:endParaRPr lang="en-US" alt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extLst>
      <p:ext uri="{BB962C8B-B14F-4D97-AF65-F5344CB8AC3E}">
        <p14:creationId xmlns:p14="http://schemas.microsoft.com/office/powerpoint/2010/main" val="49912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33</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75738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34</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36762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70</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60989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71</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774774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23</a:t>
            </a:r>
            <a:endParaRPr lang="en-US" dirty="0"/>
          </a:p>
        </p:txBody>
      </p:sp>
      <p:sp>
        <p:nvSpPr>
          <p:cNvPr id="5" name="Text Placeholder 4"/>
          <p:cNvSpPr>
            <a:spLocks noGrp="1"/>
          </p:cNvSpPr>
          <p:nvPr>
            <p:ph type="body" sz="quarter" idx="15"/>
          </p:nvPr>
        </p:nvSpPr>
        <p:spPr/>
        <p:txBody>
          <a:bodyPr/>
          <a:lstStyle/>
          <a:p>
            <a:r>
              <a:rPr lang="en-US" sz="3600" b="1" dirty="0">
                <a:solidFill>
                  <a:srgbClr val="0000FF"/>
                </a:solidFill>
              </a:rPr>
              <a:t>DURAMAX </a:t>
            </a:r>
            <a:r>
              <a:rPr lang="en-US" sz="3200" b="1" dirty="0" smtClean="0"/>
              <a:t>Diesel Engines</a:t>
            </a:r>
            <a:endParaRPr lang="en-US" sz="3200" b="1" dirty="0"/>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(4 of 9)</a:t>
            </a:r>
            <a:endParaRPr lang="en-US" sz="3600" dirty="0"/>
          </a:p>
        </p:txBody>
      </p:sp>
      <p:sp>
        <p:nvSpPr>
          <p:cNvPr id="3" name="Content Placeholder 2"/>
          <p:cNvSpPr>
            <a:spLocks noGrp="1"/>
          </p:cNvSpPr>
          <p:nvPr>
            <p:ph idx="1"/>
          </p:nvPr>
        </p:nvSpPr>
        <p:spPr>
          <a:xfrm>
            <a:off x="152400" y="1371601"/>
            <a:ext cx="8229600" cy="4525963"/>
          </a:xfrm>
        </p:spPr>
        <p:txBody>
          <a:bodyPr/>
          <a:lstStyle/>
          <a:p>
            <a:r>
              <a:rPr lang="en-US" sz="3200" b="1" dirty="0">
                <a:solidFill>
                  <a:srgbClr val="0000FF"/>
                </a:solidFill>
              </a:rPr>
              <a:t>LBZ </a:t>
            </a:r>
            <a:r>
              <a:rPr lang="en-US" sz="3200" b="1" dirty="0" smtClean="0">
                <a:solidFill>
                  <a:srgbClr val="0000FF"/>
                </a:solidFill>
              </a:rPr>
              <a:t>2006 only </a:t>
            </a:r>
          </a:p>
          <a:p>
            <a:pPr lvl="1"/>
            <a:r>
              <a:rPr lang="en-US" dirty="0" smtClean="0"/>
              <a:t>Output </a:t>
            </a:r>
            <a:r>
              <a:rPr lang="en-US" dirty="0"/>
              <a:t>310 </a:t>
            </a:r>
            <a:r>
              <a:rPr lang="en-US" dirty="0" smtClean="0"/>
              <a:t>bhp &amp; 590 </a:t>
            </a:r>
            <a:r>
              <a:rPr lang="en-US" dirty="0"/>
              <a:t>lb-ft of </a:t>
            </a:r>
            <a:r>
              <a:rPr lang="en-US" dirty="0" smtClean="0"/>
              <a:t>torque</a:t>
            </a:r>
            <a:endParaRPr lang="en-US" dirty="0"/>
          </a:p>
          <a:p>
            <a:pPr lvl="1"/>
            <a:r>
              <a:rPr lang="en-US" sz="2000" dirty="0"/>
              <a:t>B</a:t>
            </a:r>
            <a:r>
              <a:rPr lang="en-US" sz="2000" dirty="0" smtClean="0"/>
              <a:t>lock redesigned </a:t>
            </a:r>
          </a:p>
          <a:p>
            <a:pPr lvl="1"/>
            <a:r>
              <a:rPr lang="en-US" sz="2000" dirty="0" smtClean="0"/>
              <a:t>Stronger pistons &amp; rods </a:t>
            </a:r>
          </a:p>
          <a:p>
            <a:pPr lvl="1"/>
            <a:r>
              <a:rPr lang="en-US" sz="2000" dirty="0" smtClean="0"/>
              <a:t>Power was increased</a:t>
            </a:r>
          </a:p>
          <a:p>
            <a:pPr lvl="1"/>
            <a:r>
              <a:rPr lang="en-US" sz="2000" dirty="0" smtClean="0"/>
              <a:t>Larger </a:t>
            </a:r>
            <a:r>
              <a:rPr lang="en-US" sz="2000" dirty="0"/>
              <a:t>radiator </a:t>
            </a:r>
            <a:r>
              <a:rPr lang="en-US" sz="2000" dirty="0" smtClean="0"/>
              <a:t>&amp; EGR cooler</a:t>
            </a:r>
          </a:p>
          <a:p>
            <a:pPr lvl="1"/>
            <a:r>
              <a:rPr lang="en-US" sz="2000" dirty="0" smtClean="0"/>
              <a:t>Allison </a:t>
            </a:r>
            <a:r>
              <a:rPr lang="en-US" sz="2000" dirty="0"/>
              <a:t>1000 </a:t>
            </a:r>
            <a:r>
              <a:rPr lang="en-US" sz="2000" dirty="0" smtClean="0"/>
              <a:t>or  </a:t>
            </a:r>
            <a:r>
              <a:rPr lang="en-US" sz="2000" dirty="0"/>
              <a:t>ZF 650 6-speed manual transmissions </a:t>
            </a:r>
            <a:endParaRPr lang="en-US" sz="2000" dirty="0" smtClean="0"/>
          </a:p>
          <a:p>
            <a:pPr lvl="1"/>
            <a:r>
              <a:rPr lang="en-US" sz="2000" dirty="0" smtClean="0"/>
              <a:t>2007 </a:t>
            </a:r>
            <a:r>
              <a:rPr lang="en-US" sz="2000" dirty="0"/>
              <a:t>last year that the Duramax diesel engine </a:t>
            </a:r>
            <a:r>
              <a:rPr lang="en-US" sz="2000" dirty="0" smtClean="0"/>
              <a:t>available with MT</a:t>
            </a:r>
            <a:endParaRPr lang="en-US" sz="2000" dirty="0"/>
          </a:p>
          <a:p>
            <a:pPr lvl="2"/>
            <a:r>
              <a:rPr lang="en-US" sz="2400" b="1" dirty="0">
                <a:solidFill>
                  <a:srgbClr val="0000FF"/>
                </a:solidFill>
              </a:rPr>
              <a:t>ISSUES. Because this model was used in only one year, </a:t>
            </a:r>
            <a:r>
              <a:rPr lang="en-US" sz="2400" b="1" dirty="0" smtClean="0">
                <a:solidFill>
                  <a:srgbClr val="0000FF"/>
                </a:solidFill>
              </a:rPr>
              <a:t>no </a:t>
            </a:r>
            <a:r>
              <a:rPr lang="en-US" sz="2400" b="1" dirty="0">
                <a:solidFill>
                  <a:srgbClr val="0000FF"/>
                </a:solidFill>
              </a:rPr>
              <a:t>pattern failures</a:t>
            </a:r>
          </a:p>
        </p:txBody>
      </p:sp>
      <p:pic>
        <p:nvPicPr>
          <p:cNvPr id="4" name="Picture 3" descr="A photo shows the DMAX plant in Defiance, Ohio. The plant is located near I-75, and railroad access makes the transport of materials and finished engines easy from the Ohio plant."/>
          <p:cNvPicPr>
            <a:picLocks noChangeAspect="1"/>
          </p:cNvPicPr>
          <p:nvPr/>
        </p:nvPicPr>
        <p:blipFill>
          <a:blip r:embed="rId2"/>
          <a:stretch>
            <a:fillRect/>
          </a:stretch>
        </p:blipFill>
        <p:spPr>
          <a:xfrm>
            <a:off x="6019800" y="1371600"/>
            <a:ext cx="3089189" cy="2314083"/>
          </a:xfrm>
          <a:prstGeom prst="rect">
            <a:avLst/>
          </a:prstGeom>
        </p:spPr>
      </p:pic>
    </p:spTree>
    <p:extLst>
      <p:ext uri="{BB962C8B-B14F-4D97-AF65-F5344CB8AC3E}">
        <p14:creationId xmlns:p14="http://schemas.microsoft.com/office/powerpoint/2010/main" val="262859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a:t>
            </a:r>
            <a:r>
              <a:rPr lang="en-US" sz="3600" dirty="0" smtClean="0"/>
              <a:t>23-3 </a:t>
            </a:r>
            <a:r>
              <a:rPr lang="en-US" sz="2000" dirty="0" smtClean="0"/>
              <a:t>third </a:t>
            </a:r>
            <a:r>
              <a:rPr lang="en-US" sz="2000" dirty="0"/>
              <a:t>generation of Duramax diesel engines were </a:t>
            </a:r>
            <a:r>
              <a:rPr lang="en-US" sz="2000" dirty="0" smtClean="0"/>
              <a:t>referred to </a:t>
            </a:r>
            <a:r>
              <a:rPr lang="en-US" sz="2000" dirty="0"/>
              <a:t>as </a:t>
            </a:r>
            <a:r>
              <a:rPr lang="en-US" sz="2400" dirty="0" smtClean="0"/>
              <a:t>LBZ </a:t>
            </a:r>
            <a:r>
              <a:rPr lang="en-US" sz="2000" dirty="0"/>
              <a:t>and were considered to be </a:t>
            </a:r>
            <a:r>
              <a:rPr lang="en-US" sz="2000" dirty="0" smtClean="0"/>
              <a:t>hot </a:t>
            </a:r>
            <a:r>
              <a:rPr lang="en-US" sz="2000" dirty="0"/>
              <a:t>rod </a:t>
            </a:r>
            <a:r>
              <a:rPr lang="en-US" sz="2000" dirty="0" smtClean="0"/>
              <a:t>version because </a:t>
            </a:r>
            <a:r>
              <a:rPr lang="en-US" sz="2000" dirty="0"/>
              <a:t>they did not use </a:t>
            </a:r>
            <a:r>
              <a:rPr lang="en-US" sz="2000" dirty="0" smtClean="0"/>
              <a:t>diesel </a:t>
            </a:r>
            <a:r>
              <a:rPr lang="en-US" sz="2000" dirty="0"/>
              <a:t>particulate filter. </a:t>
            </a:r>
          </a:p>
        </p:txBody>
      </p:sp>
      <p:pic>
        <p:nvPicPr>
          <p:cNvPr id="3074" name="Picture 2" descr="A chart lists the specifications of third generation Duramax diesel engines. &#10;The details of the chart are as follows: &#10;• Type: 4-cycle Turbocharged and Intercooled &#10;• Configuration: 90 degrees V-8; Cam-in-block OHV; Four valves per cylinder; Stronger block and heads; Larger connecting rods; New piston design &#10;• Displacement: 6.6 liter (403 cubic inches) &#10;• Bore and stroke: 4.06 cross 3.90 inches (103mm cross 99mm) &#10;• Compression ratio: 16.5:1 &#10;• Firing order: 1-2-7-8-4-5-6-3 &#10;• Fuel injection system: High-pressure common rail (HPCR); Direct Injection (External return lines); 7-hole fuel injectors &#10;• Starting heat method: Glow plugs plus air intake heater &#10;• Horsepower: 360 HP at 3,200 RPM &#10;• Torque: 650 lb-ft at 1,800 RPM &#10;• Oil capacity with filter: 10 quarts (9.5 liters) &#10;• VIN Code: VIN Code D (8th digit of the V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286" y="1452527"/>
            <a:ext cx="4000500" cy="4877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5505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(5 of 9)</a:t>
            </a:r>
            <a:endParaRPr lang="en-US" sz="3600" dirty="0"/>
          </a:p>
        </p:txBody>
      </p:sp>
      <p:sp>
        <p:nvSpPr>
          <p:cNvPr id="3" name="Content Placeholder 2"/>
          <p:cNvSpPr>
            <a:spLocks noGrp="1"/>
          </p:cNvSpPr>
          <p:nvPr>
            <p:ph idx="1"/>
          </p:nvPr>
        </p:nvSpPr>
        <p:spPr>
          <a:xfrm>
            <a:off x="-22654" y="1394618"/>
            <a:ext cx="6296947" cy="4929982"/>
          </a:xfrm>
        </p:spPr>
        <p:txBody>
          <a:bodyPr/>
          <a:lstStyle/>
          <a:p>
            <a:pPr>
              <a:lnSpc>
                <a:spcPct val="90000"/>
              </a:lnSpc>
            </a:pPr>
            <a:r>
              <a:rPr lang="en-US" altLang="en-US" sz="3200" b="1" dirty="0">
                <a:solidFill>
                  <a:srgbClr val="0000FF"/>
                </a:solidFill>
              </a:rPr>
              <a:t>LMM </a:t>
            </a:r>
            <a:r>
              <a:rPr lang="en-US" altLang="en-US" sz="3200" b="1" dirty="0" smtClean="0">
                <a:solidFill>
                  <a:srgbClr val="0000FF"/>
                </a:solidFill>
              </a:rPr>
              <a:t>Engine, 4</a:t>
            </a:r>
            <a:r>
              <a:rPr lang="en-US" altLang="en-US" sz="3200" b="1" baseline="30000" dirty="0" smtClean="0">
                <a:solidFill>
                  <a:srgbClr val="0000FF"/>
                </a:solidFill>
              </a:rPr>
              <a:t>th</a:t>
            </a:r>
            <a:r>
              <a:rPr lang="en-US" altLang="en-US" sz="3200" b="1" dirty="0" smtClean="0">
                <a:solidFill>
                  <a:srgbClr val="0000FF"/>
                </a:solidFill>
              </a:rPr>
              <a:t> Generation </a:t>
            </a:r>
            <a:endParaRPr lang="en-US" altLang="en-US" sz="3200" b="1" dirty="0">
              <a:solidFill>
                <a:srgbClr val="0000FF"/>
              </a:solidFill>
            </a:endParaRPr>
          </a:p>
          <a:p>
            <a:pPr lvl="1">
              <a:lnSpc>
                <a:spcPct val="90000"/>
              </a:lnSpc>
            </a:pPr>
            <a:r>
              <a:rPr lang="en-US" altLang="en-US" sz="2800" b="1" dirty="0">
                <a:solidFill>
                  <a:srgbClr val="0000FF"/>
                </a:solidFill>
              </a:rPr>
              <a:t>2007</a:t>
            </a:r>
          </a:p>
          <a:p>
            <a:pPr lvl="2">
              <a:lnSpc>
                <a:spcPct val="90000"/>
              </a:lnSpc>
            </a:pPr>
            <a:r>
              <a:rPr lang="en-US" altLang="en-US" dirty="0"/>
              <a:t>365 bhp @ 3,200 rpm</a:t>
            </a:r>
          </a:p>
          <a:p>
            <a:pPr lvl="2">
              <a:lnSpc>
                <a:spcPct val="90000"/>
              </a:lnSpc>
            </a:pPr>
            <a:r>
              <a:rPr lang="en-US" altLang="en-US" dirty="0"/>
              <a:t>660 lb-ft of torque at 1,600 rpm</a:t>
            </a:r>
          </a:p>
          <a:p>
            <a:pPr lvl="3">
              <a:lnSpc>
                <a:spcPct val="90000"/>
              </a:lnSpc>
            </a:pPr>
            <a:r>
              <a:rPr lang="en-US" altLang="en-US" sz="2000" dirty="0"/>
              <a:t>Class 4 </a:t>
            </a:r>
            <a:r>
              <a:rPr lang="en-US" altLang="en-US" sz="2000" dirty="0" smtClean="0"/>
              <a:t>&amp; 5 </a:t>
            </a:r>
            <a:r>
              <a:rPr lang="en-US" altLang="en-US" sz="2000" dirty="0"/>
              <a:t>medium-duty </a:t>
            </a:r>
            <a:r>
              <a:rPr lang="en-US" altLang="en-US" sz="2000" dirty="0" smtClean="0"/>
              <a:t>trucks</a:t>
            </a:r>
          </a:p>
          <a:p>
            <a:pPr lvl="3">
              <a:lnSpc>
                <a:spcPct val="90000"/>
              </a:lnSpc>
            </a:pPr>
            <a:r>
              <a:rPr lang="en-US" altLang="en-US" sz="2000" b="1" dirty="0">
                <a:solidFill>
                  <a:srgbClr val="0000FF"/>
                </a:solidFill>
              </a:rPr>
              <a:t>FEATURES. </a:t>
            </a:r>
            <a:r>
              <a:rPr lang="en-US" altLang="en-US" sz="2000" dirty="0" smtClean="0"/>
              <a:t>ultra-low sulfur diesel </a:t>
            </a:r>
            <a:r>
              <a:rPr lang="en-US" altLang="en-US" sz="2000" dirty="0"/>
              <a:t>(ULSD) fuel and the use of a diesel </a:t>
            </a:r>
            <a:r>
              <a:rPr lang="en-US" altLang="en-US" sz="2000" dirty="0" smtClean="0"/>
              <a:t>particulate filter </a:t>
            </a:r>
            <a:r>
              <a:rPr lang="en-US" altLang="en-US" sz="2000" dirty="0"/>
              <a:t>(DPF).</a:t>
            </a:r>
          </a:p>
          <a:p>
            <a:pPr lvl="3">
              <a:lnSpc>
                <a:spcPct val="90000"/>
              </a:lnSpc>
            </a:pPr>
            <a:r>
              <a:rPr lang="en-US" altLang="en-US" sz="2000" b="1" dirty="0">
                <a:solidFill>
                  <a:srgbClr val="0000FF"/>
                </a:solidFill>
              </a:rPr>
              <a:t>ISSUES. </a:t>
            </a:r>
            <a:r>
              <a:rPr lang="en-US" altLang="en-US" sz="2000" b="1" dirty="0" smtClean="0">
                <a:solidFill>
                  <a:srgbClr val="0000FF"/>
                </a:solidFill>
              </a:rPr>
              <a:t>DPF </a:t>
            </a:r>
            <a:r>
              <a:rPr lang="en-US" altLang="en-US" sz="2000" dirty="0"/>
              <a:t>caused </a:t>
            </a:r>
            <a:r>
              <a:rPr lang="en-US" altLang="en-US" sz="2000" dirty="0" smtClean="0"/>
              <a:t>engine </a:t>
            </a:r>
            <a:r>
              <a:rPr lang="en-US" altLang="en-US" sz="2000" dirty="0"/>
              <a:t>to produce </a:t>
            </a:r>
            <a:r>
              <a:rPr lang="en-US" altLang="en-US" sz="2000" dirty="0" smtClean="0"/>
              <a:t>lower fuel </a:t>
            </a:r>
            <a:r>
              <a:rPr lang="en-US" altLang="en-US" sz="2000" dirty="0"/>
              <a:t>economy </a:t>
            </a:r>
            <a:r>
              <a:rPr lang="en-US" altLang="en-US" sz="2000" dirty="0" smtClean="0"/>
              <a:t>due </a:t>
            </a:r>
            <a:r>
              <a:rPr lang="en-US" altLang="en-US" sz="2000" dirty="0"/>
              <a:t>to </a:t>
            </a:r>
            <a:r>
              <a:rPr lang="en-US" altLang="en-US" sz="2000" dirty="0" smtClean="0"/>
              <a:t>regeneration </a:t>
            </a:r>
            <a:r>
              <a:rPr lang="en-US" altLang="en-US" sz="2000" dirty="0"/>
              <a:t>of </a:t>
            </a:r>
            <a:r>
              <a:rPr lang="en-US" altLang="en-US" sz="2000" dirty="0" smtClean="0"/>
              <a:t>diesel particulate filter</a:t>
            </a:r>
            <a:r>
              <a:rPr lang="en-US" altLang="en-US" sz="2000" dirty="0"/>
              <a:t>. </a:t>
            </a:r>
            <a:r>
              <a:rPr lang="en-US" altLang="en-US" sz="2000" dirty="0" smtClean="0"/>
              <a:t>Driven </a:t>
            </a:r>
            <a:r>
              <a:rPr lang="en-US" altLang="en-US" sz="2000" dirty="0"/>
              <a:t>as </a:t>
            </a:r>
            <a:r>
              <a:rPr lang="en-US" altLang="en-US" sz="2000" dirty="0" smtClean="0"/>
              <a:t>intended, </a:t>
            </a:r>
          </a:p>
          <a:p>
            <a:pPr lvl="3">
              <a:lnSpc>
                <a:spcPct val="90000"/>
              </a:lnSpc>
            </a:pPr>
            <a:r>
              <a:rPr lang="en-US" altLang="en-US" sz="2000" dirty="0" smtClean="0"/>
              <a:t>Extra </a:t>
            </a:r>
            <a:r>
              <a:rPr lang="en-US" altLang="en-US" sz="2000" dirty="0"/>
              <a:t>fuel for regeneration </a:t>
            </a:r>
            <a:r>
              <a:rPr lang="en-US" altLang="en-US" sz="2000" dirty="0" smtClean="0"/>
              <a:t>not </a:t>
            </a:r>
            <a:r>
              <a:rPr lang="en-US" altLang="en-US" sz="2000" dirty="0"/>
              <a:t>needed </a:t>
            </a:r>
            <a:r>
              <a:rPr lang="en-US" altLang="en-US" sz="2000" dirty="0" smtClean="0"/>
              <a:t>compared to </a:t>
            </a:r>
            <a:r>
              <a:rPr lang="en-US" altLang="en-US" sz="2000" dirty="0"/>
              <a:t>when </a:t>
            </a:r>
            <a:r>
              <a:rPr lang="en-US" altLang="en-US" sz="2000" dirty="0" smtClean="0"/>
              <a:t>vehicle driven </a:t>
            </a:r>
            <a:r>
              <a:rPr lang="en-US" altLang="en-US" sz="2000" dirty="0"/>
              <a:t>lightly loaded </a:t>
            </a:r>
            <a:r>
              <a:rPr lang="en-US" altLang="en-US" sz="2000" dirty="0" smtClean="0"/>
              <a:t>&amp; low speeds</a:t>
            </a:r>
            <a:r>
              <a:rPr lang="en-US" altLang="en-US" sz="2000" dirty="0"/>
              <a:t>.</a:t>
            </a:r>
          </a:p>
          <a:p>
            <a:endParaRPr lang="en-US" b="1" dirty="0">
              <a:solidFill>
                <a:srgbClr val="0000FF"/>
              </a:solidFill>
            </a:endParaRPr>
          </a:p>
        </p:txBody>
      </p:sp>
      <p:pic>
        <p:nvPicPr>
          <p:cNvPr id="4" name="Picture 3" descr="A photo shows the DMAX plant in Defiance, Ohio. The plant is located near I-75, and railroad access makes the transport of materials and finished engines easy from the Ohio plant."/>
          <p:cNvPicPr>
            <a:picLocks noChangeAspect="1"/>
          </p:cNvPicPr>
          <p:nvPr/>
        </p:nvPicPr>
        <p:blipFill>
          <a:blip r:embed="rId2"/>
          <a:stretch>
            <a:fillRect/>
          </a:stretch>
        </p:blipFill>
        <p:spPr>
          <a:xfrm>
            <a:off x="6274293" y="1394618"/>
            <a:ext cx="2715802" cy="2034382"/>
          </a:xfrm>
          <a:prstGeom prst="rect">
            <a:avLst/>
          </a:prstGeom>
        </p:spPr>
      </p:pic>
    </p:spTree>
    <p:extLst>
      <p:ext uri="{BB962C8B-B14F-4D97-AF65-F5344CB8AC3E}">
        <p14:creationId xmlns:p14="http://schemas.microsoft.com/office/powerpoint/2010/main" val="255261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23-4 </a:t>
            </a:r>
            <a:r>
              <a:rPr lang="en-US" sz="2400" dirty="0"/>
              <a:t>fourth generation of Duramax diesel engines </a:t>
            </a:r>
            <a:r>
              <a:rPr lang="en-US" sz="2400" dirty="0" smtClean="0"/>
              <a:t>were referred </a:t>
            </a:r>
            <a:r>
              <a:rPr lang="en-US" sz="2400" dirty="0"/>
              <a:t>to as </a:t>
            </a:r>
            <a:r>
              <a:rPr lang="en-US" sz="2400" dirty="0" smtClean="0"/>
              <a:t>LLM </a:t>
            </a:r>
            <a:r>
              <a:rPr lang="en-US" sz="2400" dirty="0"/>
              <a:t>and were </a:t>
            </a:r>
            <a:r>
              <a:rPr lang="en-US" sz="2400" dirty="0" smtClean="0"/>
              <a:t>first </a:t>
            </a:r>
            <a:r>
              <a:rPr lang="en-US" sz="2400" dirty="0"/>
              <a:t>version to </a:t>
            </a:r>
            <a:r>
              <a:rPr lang="en-US" sz="2400" dirty="0" smtClean="0"/>
              <a:t>use diesel particulate filter</a:t>
            </a:r>
            <a:r>
              <a:rPr lang="en-US" sz="2400" dirty="0"/>
              <a:t>.</a:t>
            </a:r>
            <a:endParaRPr lang="en-US" sz="2000" dirty="0"/>
          </a:p>
        </p:txBody>
      </p:sp>
      <p:pic>
        <p:nvPicPr>
          <p:cNvPr id="4098" name="Picture 2" descr="A chart lists the specifications of fourth generation Duramax diesel engines. &#10;The details of the chart are as follows: &#10;• Type: 4-cycle Turbocharged and Intercooled &#10;• Configuration: 90 degrees V-8; Cam-in-block OHV; Four valves per cylinder &#10;• Displacement: 6.6 liter (403 cubic inches) &#10;• Bore and stroke: 4.06 cross 3.90 inches (103mm cross 99mm) &#10;• Compression ratio: 16.5:1 &#10;• Firing order: 1-2-7-8-4-5-6-3 &#10;• Fuel injection system: High-pressure common rail (HPCR); Direct Injection; First Duramax to use DPF &#10;• Starting heat method: Glow plugs plus air intake heater &#10;• Horsepower: 360 HP at 3,100 RPM &#10;• Torque: 650 lb-ft at 1,800 RPM &#10;• Oil capacity with filter: 10 quarts (9.5 liters) &#10;• VIN Code: VIN Code 6 (8th digit of the V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738" y="1447800"/>
            <a:ext cx="4802398" cy="4928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315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(6 of 9)</a:t>
            </a:r>
            <a:endParaRPr lang="en-US" sz="3600" dirty="0"/>
          </a:p>
        </p:txBody>
      </p:sp>
      <p:sp>
        <p:nvSpPr>
          <p:cNvPr id="3" name="Content Placeholder 2"/>
          <p:cNvSpPr>
            <a:spLocks noGrp="1"/>
          </p:cNvSpPr>
          <p:nvPr>
            <p:ph idx="1"/>
          </p:nvPr>
        </p:nvSpPr>
        <p:spPr>
          <a:xfrm>
            <a:off x="-22654" y="1394618"/>
            <a:ext cx="9166654" cy="4525963"/>
          </a:xfrm>
        </p:spPr>
        <p:txBody>
          <a:bodyPr/>
          <a:lstStyle/>
          <a:p>
            <a:pPr>
              <a:lnSpc>
                <a:spcPct val="90000"/>
              </a:lnSpc>
            </a:pPr>
            <a:r>
              <a:rPr lang="en-US" altLang="en-US" b="1" dirty="0" smtClean="0">
                <a:solidFill>
                  <a:srgbClr val="0000FF"/>
                </a:solidFill>
              </a:rPr>
              <a:t>EARLY DURAMAX Versions:</a:t>
            </a:r>
          </a:p>
          <a:p>
            <a:pPr lvl="1">
              <a:lnSpc>
                <a:spcPct val="90000"/>
              </a:lnSpc>
            </a:pPr>
            <a:r>
              <a:rPr lang="en-US" altLang="en-US" b="1" dirty="0" smtClean="0">
                <a:solidFill>
                  <a:srgbClr val="0000FF"/>
                </a:solidFill>
              </a:rPr>
              <a:t>4 Variations Early Duramax Diesel Engine: </a:t>
            </a:r>
          </a:p>
          <a:p>
            <a:pPr lvl="2">
              <a:lnSpc>
                <a:spcPct val="90000"/>
              </a:lnSpc>
            </a:pPr>
            <a:r>
              <a:rPr lang="en-US" altLang="en-US" dirty="0" smtClean="0"/>
              <a:t>2001–2004 </a:t>
            </a:r>
            <a:r>
              <a:rPr lang="en-US" altLang="en-US" sz="2400" b="1" dirty="0">
                <a:solidFill>
                  <a:srgbClr val="0000FF"/>
                </a:solidFill>
              </a:rPr>
              <a:t>LB7</a:t>
            </a:r>
            <a:r>
              <a:rPr lang="en-US" altLang="en-US" dirty="0"/>
              <a:t>: 2001 no EGR or catalytic converter. </a:t>
            </a:r>
          </a:p>
          <a:p>
            <a:pPr lvl="3">
              <a:lnSpc>
                <a:spcPct val="90000"/>
              </a:lnSpc>
            </a:pPr>
            <a:r>
              <a:rPr lang="en-US" altLang="en-US" dirty="0"/>
              <a:t>Some 2002–2004 had EGR &amp; catalyst</a:t>
            </a:r>
          </a:p>
          <a:p>
            <a:pPr lvl="2">
              <a:lnSpc>
                <a:spcPct val="90000"/>
              </a:lnSpc>
            </a:pPr>
            <a:r>
              <a:rPr lang="en-US" altLang="en-US" dirty="0"/>
              <a:t>2005–2006 RPO code </a:t>
            </a:r>
            <a:r>
              <a:rPr lang="en-US" altLang="en-US" sz="2400" b="1" dirty="0">
                <a:solidFill>
                  <a:srgbClr val="0000FF"/>
                </a:solidFill>
              </a:rPr>
              <a:t>LLY</a:t>
            </a:r>
            <a:r>
              <a:rPr lang="en-US" altLang="en-US" dirty="0"/>
              <a:t>: EGR, catalyst, &amp; variable geometry turbocharger, 310 bhp, 545 lb-ft of torque</a:t>
            </a:r>
          </a:p>
          <a:p>
            <a:pPr lvl="2">
              <a:lnSpc>
                <a:spcPct val="90000"/>
              </a:lnSpc>
            </a:pPr>
            <a:r>
              <a:rPr lang="en-US" altLang="en-US" dirty="0"/>
              <a:t>2006.5 LLY and </a:t>
            </a:r>
            <a:r>
              <a:rPr lang="en-US" altLang="en-US" sz="2400" b="1" dirty="0">
                <a:solidFill>
                  <a:srgbClr val="0000FF"/>
                </a:solidFill>
              </a:rPr>
              <a:t>LBZ </a:t>
            </a:r>
            <a:endParaRPr lang="en-US" altLang="en-US" b="1" dirty="0">
              <a:solidFill>
                <a:srgbClr val="0000FF"/>
              </a:solidFill>
            </a:endParaRPr>
          </a:p>
          <a:p>
            <a:pPr lvl="3">
              <a:lnSpc>
                <a:spcPct val="90000"/>
              </a:lnSpc>
            </a:pPr>
            <a:r>
              <a:rPr lang="en-US" altLang="en-US" dirty="0"/>
              <a:t>310 bhp </a:t>
            </a:r>
            <a:r>
              <a:rPr lang="en-US" altLang="en-US" dirty="0" smtClean="0"/>
              <a:t>&amp; 590 </a:t>
            </a:r>
            <a:r>
              <a:rPr lang="en-US" altLang="en-US" dirty="0"/>
              <a:t>lb-ft of torque for automatic transmission</a:t>
            </a:r>
          </a:p>
          <a:p>
            <a:pPr lvl="4">
              <a:lnSpc>
                <a:spcPct val="90000"/>
              </a:lnSpc>
            </a:pPr>
            <a:r>
              <a:rPr lang="en-US" altLang="en-US" dirty="0"/>
              <a:t>Increased to 360 bhp and 650 lb-ft of torque in 2007</a:t>
            </a:r>
          </a:p>
          <a:p>
            <a:pPr lvl="2">
              <a:lnSpc>
                <a:spcPct val="90000"/>
              </a:lnSpc>
            </a:pPr>
            <a:r>
              <a:rPr lang="en-US" altLang="en-US" dirty="0"/>
              <a:t>2006–2008: RPO </a:t>
            </a:r>
            <a:r>
              <a:rPr lang="en-US" altLang="en-US" sz="2400" b="1" dirty="0">
                <a:solidFill>
                  <a:srgbClr val="0000FF"/>
                </a:solidFill>
              </a:rPr>
              <a:t>LMM</a:t>
            </a:r>
            <a:r>
              <a:rPr lang="en-US" altLang="en-US" dirty="0"/>
              <a:t>: higher horsepower lower emissions</a:t>
            </a:r>
          </a:p>
          <a:p>
            <a:pPr lvl="3">
              <a:lnSpc>
                <a:spcPct val="90000"/>
              </a:lnSpc>
            </a:pPr>
            <a:r>
              <a:rPr lang="en-US" altLang="en-US" dirty="0"/>
              <a:t>Aggressive EGR operation, intake throttle, particulate trap</a:t>
            </a:r>
          </a:p>
          <a:p>
            <a:pPr lvl="4">
              <a:lnSpc>
                <a:spcPct val="90000"/>
              </a:lnSpc>
            </a:pPr>
            <a:r>
              <a:rPr lang="en-US" altLang="en-US" dirty="0"/>
              <a:t>365 bhp at 3,200 rpm and 660 lb-ft of torque at </a:t>
            </a:r>
            <a:r>
              <a:rPr lang="en-US" altLang="en-US" dirty="0" smtClean="0"/>
              <a:t>1,600 RPM</a:t>
            </a:r>
            <a:endParaRPr lang="en-US" altLang="en-US" dirty="0"/>
          </a:p>
          <a:p>
            <a:pPr>
              <a:lnSpc>
                <a:spcPct val="90000"/>
              </a:lnSpc>
            </a:pPr>
            <a:endParaRPr lang="en-US" altLang="en-US" dirty="0"/>
          </a:p>
          <a:p>
            <a:endParaRPr lang="en-US" b="1" dirty="0">
              <a:solidFill>
                <a:srgbClr val="0000FF"/>
              </a:solidFill>
            </a:endParaRPr>
          </a:p>
        </p:txBody>
      </p:sp>
    </p:spTree>
    <p:extLst>
      <p:ext uri="{BB962C8B-B14F-4D97-AF65-F5344CB8AC3E}">
        <p14:creationId xmlns:p14="http://schemas.microsoft.com/office/powerpoint/2010/main" val="3445298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BACKGROUND (7 of 9)</a:t>
            </a:r>
            <a:endParaRPr lang="en-US" sz="3600" dirty="0"/>
          </a:p>
        </p:txBody>
      </p:sp>
      <p:sp>
        <p:nvSpPr>
          <p:cNvPr id="3" name="Content Placeholder 2"/>
          <p:cNvSpPr>
            <a:spLocks noGrp="1"/>
          </p:cNvSpPr>
          <p:nvPr>
            <p:ph idx="1"/>
          </p:nvPr>
        </p:nvSpPr>
        <p:spPr>
          <a:xfrm>
            <a:off x="152400" y="1447800"/>
            <a:ext cx="8229600" cy="4525963"/>
          </a:xfrm>
        </p:spPr>
        <p:txBody>
          <a:bodyPr/>
          <a:lstStyle/>
          <a:p>
            <a:r>
              <a:rPr lang="en-US" sz="3200" b="1" dirty="0">
                <a:solidFill>
                  <a:srgbClr val="0000FF"/>
                </a:solidFill>
              </a:rPr>
              <a:t>LML </a:t>
            </a:r>
            <a:r>
              <a:rPr lang="en-US" sz="3200" b="1" dirty="0" smtClean="0">
                <a:solidFill>
                  <a:srgbClr val="0000FF"/>
                </a:solidFill>
              </a:rPr>
              <a:t>2011–2016 Version </a:t>
            </a:r>
          </a:p>
          <a:p>
            <a:pPr lvl="1"/>
            <a:r>
              <a:rPr lang="en-US" dirty="0" smtClean="0"/>
              <a:t>60% of components</a:t>
            </a:r>
          </a:p>
          <a:p>
            <a:pPr lvl="1"/>
            <a:r>
              <a:rPr lang="en-US" dirty="0"/>
              <a:t>R</a:t>
            </a:r>
            <a:r>
              <a:rPr lang="en-US" dirty="0" smtClean="0"/>
              <a:t>edesigned from previous version: </a:t>
            </a:r>
          </a:p>
          <a:p>
            <a:pPr lvl="2"/>
            <a:r>
              <a:rPr lang="en-US" dirty="0" smtClean="0"/>
              <a:t>Upgraded </a:t>
            </a:r>
            <a:r>
              <a:rPr lang="en-US" dirty="0"/>
              <a:t>engine block casting</a:t>
            </a:r>
          </a:p>
          <a:p>
            <a:pPr lvl="2"/>
            <a:r>
              <a:rPr lang="en-US" dirty="0" smtClean="0"/>
              <a:t>Oil </a:t>
            </a:r>
            <a:r>
              <a:rPr lang="en-US" dirty="0"/>
              <a:t>pump</a:t>
            </a:r>
          </a:p>
          <a:p>
            <a:pPr lvl="2"/>
            <a:r>
              <a:rPr lang="en-US" dirty="0" smtClean="0"/>
              <a:t>Higher </a:t>
            </a:r>
            <a:r>
              <a:rPr lang="en-US" dirty="0"/>
              <a:t>strength pistons and connecting rods</a:t>
            </a:r>
          </a:p>
          <a:p>
            <a:pPr lvl="2"/>
            <a:r>
              <a:rPr lang="en-US" dirty="0" smtClean="0"/>
              <a:t>1</a:t>
            </a:r>
            <a:r>
              <a:rPr lang="en-US" baseline="30000" dirty="0" smtClean="0"/>
              <a:t>ST</a:t>
            </a:r>
            <a:r>
              <a:rPr lang="en-US" dirty="0" smtClean="0"/>
              <a:t> to </a:t>
            </a:r>
            <a:r>
              <a:rPr lang="en-US" dirty="0"/>
              <a:t>use selective catalyst reduction (</a:t>
            </a:r>
            <a:r>
              <a:rPr lang="en-US" dirty="0" smtClean="0"/>
              <a:t>SCR) &amp; DEF</a:t>
            </a:r>
          </a:p>
          <a:p>
            <a:pPr lvl="2"/>
            <a:r>
              <a:rPr lang="en-US" dirty="0" smtClean="0"/>
              <a:t>Use </a:t>
            </a:r>
            <a:r>
              <a:rPr lang="en-US" dirty="0"/>
              <a:t>of piezo </a:t>
            </a:r>
            <a:r>
              <a:rPr lang="en-US" dirty="0" smtClean="0"/>
              <a:t>injectors</a:t>
            </a:r>
          </a:p>
          <a:p>
            <a:pPr lvl="2"/>
            <a:r>
              <a:rPr lang="en-US" dirty="0"/>
              <a:t>“ninth injector” to supply fuel to </a:t>
            </a:r>
            <a:r>
              <a:rPr lang="en-US" dirty="0" smtClean="0"/>
              <a:t>DPF during </a:t>
            </a:r>
            <a:r>
              <a:rPr lang="en-US" dirty="0"/>
              <a:t>regeneration</a:t>
            </a:r>
          </a:p>
          <a:p>
            <a:pPr lvl="2"/>
            <a:r>
              <a:rPr lang="en-US" dirty="0" smtClean="0"/>
              <a:t>Able </a:t>
            </a:r>
            <a:r>
              <a:rPr lang="en-US" dirty="0"/>
              <a:t>to use bio-diesel up to </a:t>
            </a:r>
            <a:r>
              <a:rPr lang="en-US" dirty="0" smtClean="0"/>
              <a:t>B20</a:t>
            </a:r>
          </a:p>
          <a:p>
            <a:pPr lvl="2"/>
            <a:r>
              <a:rPr lang="en-US" dirty="0" smtClean="0"/>
              <a:t>NO known </a:t>
            </a:r>
            <a:r>
              <a:rPr lang="en-US" dirty="0"/>
              <a:t>pattern failures </a:t>
            </a:r>
          </a:p>
        </p:txBody>
      </p:sp>
      <p:pic>
        <p:nvPicPr>
          <p:cNvPr id="5" name="Picture 4" descr="A photo shows the DMAX plant in Defiance, Ohio. The plant is located near I-75, and railroad access makes the transport of materials and finished engines easy from the Ohio plant."/>
          <p:cNvPicPr>
            <a:picLocks noChangeAspect="1"/>
          </p:cNvPicPr>
          <p:nvPr/>
        </p:nvPicPr>
        <p:blipFill>
          <a:blip r:embed="rId2"/>
          <a:stretch>
            <a:fillRect/>
          </a:stretch>
        </p:blipFill>
        <p:spPr>
          <a:xfrm>
            <a:off x="6172200" y="1466335"/>
            <a:ext cx="2719052" cy="2036240"/>
          </a:xfrm>
          <a:prstGeom prst="rect">
            <a:avLst/>
          </a:prstGeom>
        </p:spPr>
      </p:pic>
    </p:spTree>
    <p:extLst>
      <p:ext uri="{BB962C8B-B14F-4D97-AF65-F5344CB8AC3E}">
        <p14:creationId xmlns:p14="http://schemas.microsoft.com/office/powerpoint/2010/main" val="476145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839200" cy="1097280"/>
          </a:xfrm>
        </p:spPr>
        <p:txBody>
          <a:bodyPr/>
          <a:lstStyle/>
          <a:p>
            <a:r>
              <a:rPr lang="en-US" sz="3600" dirty="0" smtClean="0"/>
              <a:t>CHART 23-5 </a:t>
            </a:r>
            <a:r>
              <a:rPr lang="en-US" sz="2400" dirty="0" smtClean="0"/>
              <a:t>fifth </a:t>
            </a:r>
            <a:r>
              <a:rPr lang="en-US" sz="2400" dirty="0"/>
              <a:t>generation of Duramax diesel engines were </a:t>
            </a:r>
            <a:r>
              <a:rPr lang="en-US" sz="2400" dirty="0" smtClean="0"/>
              <a:t>referred to </a:t>
            </a:r>
            <a:r>
              <a:rPr lang="en-US" sz="2400" dirty="0"/>
              <a:t>as </a:t>
            </a:r>
            <a:r>
              <a:rPr lang="en-US" sz="2400" dirty="0" smtClean="0"/>
              <a:t>LML </a:t>
            </a:r>
            <a:r>
              <a:rPr lang="en-US" sz="2400" dirty="0"/>
              <a:t>and </a:t>
            </a:r>
            <a:r>
              <a:rPr lang="en-US" sz="2400" dirty="0" smtClean="0"/>
              <a:t>first </a:t>
            </a:r>
            <a:r>
              <a:rPr lang="en-US" sz="2400" dirty="0"/>
              <a:t>version to use SCR </a:t>
            </a:r>
            <a:r>
              <a:rPr lang="en-US" sz="2400" dirty="0" smtClean="0"/>
              <a:t>requiring use </a:t>
            </a:r>
            <a:r>
              <a:rPr lang="en-US" sz="2400" dirty="0"/>
              <a:t>of DEF</a:t>
            </a:r>
            <a:r>
              <a:rPr lang="en-US" sz="2000" dirty="0"/>
              <a:t>.</a:t>
            </a:r>
          </a:p>
        </p:txBody>
      </p:sp>
      <p:pic>
        <p:nvPicPr>
          <p:cNvPr id="5122" name="Picture 2" descr="A chart lists the specifications of fifth generation Duramax diesel engines. &#10;The details of the chart are as follows: &#10;• Type: 4-cycle Turbocharged and Intercooled; Added an exhaust brake into the turbocharger system &#10;• Configuration: 90 degrees V-8; Cam-in-block OHV; Four valves per cylinder &#10;• Displacement: 6.6 liter (403 cubic inches) &#10;• Bore and stroke: 4.06 cross 3.90 inches (103mm cross 99mm) &#10;• Compression ratio: 16.0:1 &#10;• Firing order: 1-2-7-8-4-5-6-3 &#10;• Fuel injection system: High-pressure common rail (HPCR); Direct Injection (External return lines); Able to use B20 (20 percent biodiesel); Uses SCR with urea injection; Diesel particulate filter (DPF) &#10;• Starting heat method: Glow plugs plus air intake heater &#10;• Horsepower: 397 HP at 3,000 RPM &#10;• Torque: 765 lb-ft at 1,600 RPM &#10;• Oil capacity with filter: 10 quarts (9.5 liters) &#10;• VIN Code: VIN Code 8 (8th digit of the V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786" y="1447800"/>
            <a:ext cx="3826328" cy="4839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261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BACKGROUND (8 of 9)</a:t>
            </a:r>
            <a:endParaRPr lang="en-US" sz="3600" dirty="0"/>
          </a:p>
        </p:txBody>
      </p:sp>
      <p:sp>
        <p:nvSpPr>
          <p:cNvPr id="3" name="Content Placeholder 2"/>
          <p:cNvSpPr>
            <a:spLocks noGrp="1"/>
          </p:cNvSpPr>
          <p:nvPr>
            <p:ph idx="1"/>
          </p:nvPr>
        </p:nvSpPr>
        <p:spPr>
          <a:xfrm>
            <a:off x="152400" y="1447800"/>
            <a:ext cx="8534400" cy="4876800"/>
          </a:xfrm>
        </p:spPr>
        <p:txBody>
          <a:bodyPr/>
          <a:lstStyle/>
          <a:p>
            <a:r>
              <a:rPr lang="en-US" sz="3200" b="1" dirty="0" smtClean="0">
                <a:solidFill>
                  <a:srgbClr val="0000FF"/>
                </a:solidFill>
              </a:rPr>
              <a:t>LGH RPO </a:t>
            </a:r>
            <a:endParaRPr lang="en-US" b="1" dirty="0" smtClean="0">
              <a:solidFill>
                <a:srgbClr val="0000FF"/>
              </a:solidFill>
            </a:endParaRPr>
          </a:p>
          <a:p>
            <a:pPr lvl="1"/>
            <a:r>
              <a:rPr lang="en-US" dirty="0" smtClean="0"/>
              <a:t>Detuned </a:t>
            </a:r>
            <a:r>
              <a:rPr lang="en-US" dirty="0"/>
              <a:t>version of </a:t>
            </a:r>
            <a:r>
              <a:rPr lang="en-US" dirty="0" smtClean="0"/>
              <a:t>LML </a:t>
            </a:r>
          </a:p>
          <a:p>
            <a:pPr lvl="1"/>
            <a:r>
              <a:rPr lang="en-US" dirty="0"/>
              <a:t>C</a:t>
            </a:r>
            <a:r>
              <a:rPr lang="en-US" dirty="0" smtClean="0"/>
              <a:t>ab</a:t>
            </a:r>
            <a:r>
              <a:rPr lang="en-US" dirty="0"/>
              <a:t>, chassis </a:t>
            </a:r>
            <a:r>
              <a:rPr lang="en-US" dirty="0" smtClean="0"/>
              <a:t>vehicles</a:t>
            </a:r>
          </a:p>
          <a:p>
            <a:pPr lvl="1"/>
            <a:r>
              <a:rPr lang="en-US" dirty="0" smtClean="0"/>
              <a:t>Commercial vans with following </a:t>
            </a:r>
          </a:p>
          <a:p>
            <a:pPr lvl="2"/>
            <a:r>
              <a:rPr lang="en-US" dirty="0" smtClean="0"/>
              <a:t>Used </a:t>
            </a:r>
            <a:r>
              <a:rPr lang="en-US" dirty="0"/>
              <a:t>in </a:t>
            </a:r>
            <a:r>
              <a:rPr lang="en-US" dirty="0" smtClean="0"/>
              <a:t>commercial vehicles</a:t>
            </a:r>
          </a:p>
          <a:p>
            <a:pPr lvl="2"/>
            <a:r>
              <a:rPr lang="en-US" dirty="0" smtClean="0"/>
              <a:t>Not </a:t>
            </a:r>
            <a:r>
              <a:rPr lang="en-US" dirty="0"/>
              <a:t>need to meet </a:t>
            </a:r>
            <a:r>
              <a:rPr lang="en-US" dirty="0" smtClean="0"/>
              <a:t>same EPA STDS as LML</a:t>
            </a:r>
          </a:p>
          <a:p>
            <a:pPr lvl="2"/>
            <a:r>
              <a:rPr lang="en-US" dirty="0" smtClean="0"/>
              <a:t>Uses </a:t>
            </a:r>
            <a:r>
              <a:rPr lang="en-US" dirty="0"/>
              <a:t>a different turbocharger</a:t>
            </a:r>
          </a:p>
          <a:p>
            <a:pPr lvl="2"/>
            <a:r>
              <a:rPr lang="en-US" dirty="0" smtClean="0"/>
              <a:t>Larger </a:t>
            </a:r>
            <a:r>
              <a:rPr lang="en-US" dirty="0"/>
              <a:t>EGR </a:t>
            </a:r>
            <a:r>
              <a:rPr lang="en-US" dirty="0" smtClean="0"/>
              <a:t>cooler</a:t>
            </a:r>
          </a:p>
          <a:p>
            <a:pPr lvl="2"/>
            <a:r>
              <a:rPr lang="en-US" dirty="0" smtClean="0"/>
              <a:t>Higher </a:t>
            </a:r>
            <a:r>
              <a:rPr lang="en-US" dirty="0"/>
              <a:t>capacity SCR system</a:t>
            </a:r>
          </a:p>
          <a:p>
            <a:pPr lvl="2"/>
            <a:r>
              <a:rPr lang="en-US" dirty="0" smtClean="0"/>
              <a:t>Still </a:t>
            </a:r>
            <a:r>
              <a:rPr lang="en-US" dirty="0"/>
              <a:t>able to use bio-diesel up to B20</a:t>
            </a:r>
          </a:p>
          <a:p>
            <a:pPr lvl="2"/>
            <a:r>
              <a:rPr lang="en-US" dirty="0" smtClean="0"/>
              <a:t>N </a:t>
            </a:r>
            <a:r>
              <a:rPr lang="en-US" dirty="0"/>
              <a:t>o service issues unique to this version.</a:t>
            </a:r>
          </a:p>
        </p:txBody>
      </p:sp>
      <p:pic>
        <p:nvPicPr>
          <p:cNvPr id="5" name="Picture 4" descr="A photo shows the exterior view of the DMAX plant near I-75, Ohio. "/>
          <p:cNvPicPr>
            <a:picLocks noChangeAspect="1"/>
          </p:cNvPicPr>
          <p:nvPr/>
        </p:nvPicPr>
        <p:blipFill>
          <a:blip r:embed="rId2"/>
          <a:stretch>
            <a:fillRect/>
          </a:stretch>
        </p:blipFill>
        <p:spPr>
          <a:xfrm>
            <a:off x="6019800" y="1447800"/>
            <a:ext cx="3027814" cy="2267465"/>
          </a:xfrm>
          <a:prstGeom prst="rect">
            <a:avLst/>
          </a:prstGeom>
        </p:spPr>
      </p:pic>
    </p:spTree>
    <p:extLst>
      <p:ext uri="{BB962C8B-B14F-4D97-AF65-F5344CB8AC3E}">
        <p14:creationId xmlns:p14="http://schemas.microsoft.com/office/powerpoint/2010/main" val="2092641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a:t>
            </a:r>
            <a:r>
              <a:rPr lang="en-US" sz="3600" dirty="0" smtClean="0"/>
              <a:t>23-6 </a:t>
            </a:r>
            <a:r>
              <a:rPr lang="en-US" sz="2400" dirty="0" smtClean="0"/>
              <a:t>LGH Duramax </a:t>
            </a:r>
            <a:r>
              <a:rPr lang="en-US" sz="2400" dirty="0"/>
              <a:t>diesel engine is a detuned version </a:t>
            </a:r>
            <a:r>
              <a:rPr lang="en-US" sz="2400" dirty="0" smtClean="0"/>
              <a:t>of the </a:t>
            </a:r>
            <a:r>
              <a:rPr lang="en-US" sz="2400" dirty="0"/>
              <a:t>LML and </a:t>
            </a:r>
            <a:r>
              <a:rPr lang="en-US" sz="2400" dirty="0" smtClean="0"/>
              <a:t>used </a:t>
            </a:r>
            <a:r>
              <a:rPr lang="en-US" sz="2400" dirty="0"/>
              <a:t>in commercial vehicles only</a:t>
            </a:r>
            <a:r>
              <a:rPr lang="en-US" sz="2000" dirty="0"/>
              <a:t>.</a:t>
            </a:r>
            <a:endParaRPr lang="en-US" sz="2400" dirty="0"/>
          </a:p>
        </p:txBody>
      </p:sp>
      <p:pic>
        <p:nvPicPr>
          <p:cNvPr id="6146" name="Picture 2" descr="A chart lists the specifications of LGH Duramax diesel engine. &#10;The details of the chart are as follows: &#10;• Type: 4-cycle Turbocharged and Intercooled; Added an exhaust brake into the turbocharger system &#10;• Configuration: 90 degrees V-8; Cam-in-block OHV; Four valves per cylinder &#10;• Displacement: 6.6 liter (403 cubic inches) &#10;• Bore and stroke: 4.06 cross 3.90 inches (103mm cross 99mm) &#10;• Compression ratio: 16.0:1 &#10;• Firing order: 1-2-7-8-4-5-6-3 &#10;• Fuel injection system: High-pressure common rail (HPCR); Direct Injection (External return lines); Able to use B20 (20 percent biodiesel); Uses SCR with urea injection; Diesel particulate filter (DPF) &#10;• Starting heat method: Glow plugs plus air intake heater &#10;• Horsepower: 290 HP at 3,100 RPM (commercial van applications); 335 HP at 3,100 RPM (Silverado/Sierra chassis cab) &#10;• Torque: 525 lb-ft at 2,600 RPM (Commercial van applications); 585 lb-ft at 1,600 RPM Silverado/Sierra Chassis cab) &#10;• Oil capacity with filter: 10 quarts (9.5 liters) &#10;• VIN Code: VIN Code L (8th digit of the V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47800"/>
            <a:ext cx="3126358" cy="488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103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BACKGROUND (9 of 9)</a:t>
            </a:r>
            <a:endParaRPr lang="en-US" sz="3600" dirty="0"/>
          </a:p>
        </p:txBody>
      </p:sp>
      <p:sp>
        <p:nvSpPr>
          <p:cNvPr id="3" name="Content Placeholder 2"/>
          <p:cNvSpPr>
            <a:spLocks noGrp="1"/>
          </p:cNvSpPr>
          <p:nvPr>
            <p:ph idx="1"/>
          </p:nvPr>
        </p:nvSpPr>
        <p:spPr>
          <a:xfrm>
            <a:off x="152400" y="1447800"/>
            <a:ext cx="5791200" cy="4876800"/>
          </a:xfrm>
        </p:spPr>
        <p:txBody>
          <a:bodyPr/>
          <a:lstStyle/>
          <a:p>
            <a:r>
              <a:rPr lang="en-US" sz="3200" b="1" dirty="0" smtClean="0">
                <a:solidFill>
                  <a:srgbClr val="0000FF"/>
                </a:solidFill>
              </a:rPr>
              <a:t>L5P 2017 &amp; Later Version</a:t>
            </a:r>
          </a:p>
          <a:p>
            <a:pPr lvl="1"/>
            <a:r>
              <a:rPr lang="en-US" b="1" dirty="0" smtClean="0">
                <a:solidFill>
                  <a:srgbClr val="0000FF"/>
                </a:solidFill>
              </a:rPr>
              <a:t>Upgraded Version Includes:</a:t>
            </a:r>
          </a:p>
          <a:p>
            <a:pPr lvl="2"/>
            <a:r>
              <a:rPr lang="en-US" dirty="0" smtClean="0"/>
              <a:t>New </a:t>
            </a:r>
            <a:r>
              <a:rPr lang="en-US" dirty="0"/>
              <a:t>camshaft profile</a:t>
            </a:r>
          </a:p>
          <a:p>
            <a:pPr lvl="2"/>
            <a:r>
              <a:rPr lang="en-US" dirty="0" smtClean="0"/>
              <a:t>Electronically-controlled </a:t>
            </a:r>
            <a:r>
              <a:rPr lang="en-US" dirty="0"/>
              <a:t>variable vane turbocharger</a:t>
            </a:r>
          </a:p>
          <a:p>
            <a:pPr lvl="2"/>
            <a:r>
              <a:rPr lang="en-US" dirty="0" smtClean="0"/>
              <a:t>Improved </a:t>
            </a:r>
            <a:r>
              <a:rPr lang="en-US" dirty="0"/>
              <a:t>cylinder head design</a:t>
            </a:r>
          </a:p>
          <a:p>
            <a:pPr lvl="2"/>
            <a:r>
              <a:rPr lang="en-US" dirty="0" smtClean="0"/>
              <a:t>New </a:t>
            </a:r>
            <a:r>
              <a:rPr lang="en-US" dirty="0"/>
              <a:t>engine block and larger-diameter crankshaft </a:t>
            </a:r>
            <a:r>
              <a:rPr lang="en-US" dirty="0" smtClean="0"/>
              <a:t>connecting rod </a:t>
            </a:r>
            <a:r>
              <a:rPr lang="en-US" dirty="0"/>
              <a:t>journals</a:t>
            </a:r>
          </a:p>
          <a:p>
            <a:pPr lvl="2"/>
            <a:r>
              <a:rPr lang="en-US" dirty="0" smtClean="0"/>
              <a:t>New </a:t>
            </a:r>
            <a:r>
              <a:rPr lang="en-US" dirty="0"/>
              <a:t>air intake system with functional hood scoop</a:t>
            </a:r>
          </a:p>
          <a:p>
            <a:pPr lvl="3"/>
            <a:r>
              <a:rPr lang="en-US" sz="2000" b="1" dirty="0" smtClean="0">
                <a:solidFill>
                  <a:srgbClr val="0000FF"/>
                </a:solidFill>
              </a:rPr>
              <a:t>No known </a:t>
            </a:r>
            <a:r>
              <a:rPr lang="en-US" sz="2000" b="1" dirty="0">
                <a:solidFill>
                  <a:srgbClr val="0000FF"/>
                </a:solidFill>
              </a:rPr>
              <a:t>pattern failures are known for this </a:t>
            </a:r>
            <a:r>
              <a:rPr lang="en-US" sz="2000" b="1" dirty="0" smtClean="0">
                <a:solidFill>
                  <a:srgbClr val="0000FF"/>
                </a:solidFill>
              </a:rPr>
              <a:t>version at </a:t>
            </a:r>
            <a:r>
              <a:rPr lang="en-US" sz="2000" b="1" dirty="0">
                <a:solidFill>
                  <a:srgbClr val="0000FF"/>
                </a:solidFill>
              </a:rPr>
              <a:t>this time</a:t>
            </a:r>
            <a:r>
              <a:rPr lang="en-US" sz="2000" b="1" dirty="0" smtClean="0">
                <a:solidFill>
                  <a:srgbClr val="0000FF"/>
                </a:solidFill>
              </a:rPr>
              <a:t>. </a:t>
            </a:r>
            <a:endParaRPr lang="en-US" sz="2000" b="1" dirty="0">
              <a:solidFill>
                <a:srgbClr val="0000FF"/>
              </a:solidFill>
            </a:endParaRPr>
          </a:p>
        </p:txBody>
      </p:sp>
      <p:pic>
        <p:nvPicPr>
          <p:cNvPr id="5" name="Picture 4" descr="A photo shows the DMAX plant in Defiance, Ohio. The plant is located near I-75, and railroad access makes the transport of materials and finished engines easy from the Ohio plant."/>
          <p:cNvPicPr>
            <a:picLocks noChangeAspect="1"/>
          </p:cNvPicPr>
          <p:nvPr/>
        </p:nvPicPr>
        <p:blipFill>
          <a:blip r:embed="rId2"/>
          <a:stretch>
            <a:fillRect/>
          </a:stretch>
        </p:blipFill>
        <p:spPr>
          <a:xfrm>
            <a:off x="6019800" y="1447800"/>
            <a:ext cx="3027814" cy="2267465"/>
          </a:xfrm>
          <a:prstGeom prst="rect">
            <a:avLst/>
          </a:prstGeom>
        </p:spPr>
      </p:pic>
    </p:spTree>
    <p:extLst>
      <p:ext uri="{BB962C8B-B14F-4D97-AF65-F5344CB8AC3E}">
        <p14:creationId xmlns:p14="http://schemas.microsoft.com/office/powerpoint/2010/main" val="3092551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4579" name="Content Placeholder 2"/>
          <p:cNvSpPr>
            <a:spLocks noGrp="1"/>
          </p:cNvSpPr>
          <p:nvPr>
            <p:ph idx="1"/>
          </p:nvPr>
        </p:nvSpPr>
        <p:spPr>
          <a:xfrm>
            <a:off x="152400" y="1447800"/>
            <a:ext cx="8915400" cy="4876800"/>
          </a:xfrm>
        </p:spPr>
        <p:txBody>
          <a:bodyPr/>
          <a:lstStyle/>
          <a:p>
            <a:pPr marL="0" indent="0">
              <a:buNone/>
            </a:pPr>
            <a:r>
              <a:rPr lang="en-US" sz="3000" b="1" dirty="0" smtClean="0"/>
              <a:t>23.1</a:t>
            </a:r>
            <a:r>
              <a:rPr lang="en-US" sz="3000" dirty="0" smtClean="0"/>
              <a:t> Identify </a:t>
            </a:r>
            <a:r>
              <a:rPr lang="en-US" sz="3000" dirty="0"/>
              <a:t>the major engine </a:t>
            </a:r>
            <a:r>
              <a:rPr lang="en-US" sz="3000" dirty="0" smtClean="0"/>
              <a:t>components on </a:t>
            </a:r>
            <a:r>
              <a:rPr lang="en-US" sz="3000" dirty="0"/>
              <a:t>the GM Duramax diesel engines. </a:t>
            </a:r>
            <a:endParaRPr lang="en-US" sz="3000" dirty="0" smtClean="0"/>
          </a:p>
          <a:p>
            <a:pPr marL="0" indent="0">
              <a:buNone/>
            </a:pPr>
            <a:r>
              <a:rPr lang="en-US" sz="3000" b="1" dirty="0" smtClean="0"/>
              <a:t>23.2</a:t>
            </a:r>
            <a:r>
              <a:rPr lang="en-US" sz="3000" dirty="0" smtClean="0"/>
              <a:t> Explain </a:t>
            </a:r>
            <a:r>
              <a:rPr lang="en-US" sz="3000" dirty="0"/>
              <a:t>the cooling system, air intake system, and the lubrication system service </a:t>
            </a:r>
            <a:r>
              <a:rPr lang="en-US" sz="3000" dirty="0" smtClean="0"/>
              <a:t>on Duramax </a:t>
            </a:r>
            <a:r>
              <a:rPr lang="en-US" sz="3000" dirty="0"/>
              <a:t>engines. </a:t>
            </a:r>
            <a:endParaRPr lang="en-US" sz="3000" dirty="0" smtClean="0"/>
          </a:p>
          <a:p>
            <a:pPr marL="0" indent="0">
              <a:buNone/>
            </a:pPr>
            <a:r>
              <a:rPr lang="en-US" sz="3000" b="1" dirty="0" smtClean="0"/>
              <a:t>23.3</a:t>
            </a:r>
            <a:r>
              <a:rPr lang="en-US" sz="3000" dirty="0" smtClean="0"/>
              <a:t> </a:t>
            </a:r>
            <a:r>
              <a:rPr lang="en-US" sz="3000" dirty="0"/>
              <a:t>Discuss the unique features of the upper engine, lower engine, and the engine timing </a:t>
            </a:r>
            <a:r>
              <a:rPr lang="en-US" sz="3000" dirty="0" smtClean="0"/>
              <a:t>system.</a:t>
            </a:r>
          </a:p>
          <a:p>
            <a:pPr marL="0" indent="0">
              <a:buNone/>
            </a:pPr>
            <a:r>
              <a:rPr lang="en-US" sz="3000" b="1" dirty="0" smtClean="0"/>
              <a:t>23.4</a:t>
            </a:r>
            <a:r>
              <a:rPr lang="en-US" sz="3000" dirty="0" smtClean="0"/>
              <a:t> Discuss </a:t>
            </a:r>
            <a:r>
              <a:rPr lang="en-US" sz="3000" dirty="0"/>
              <a:t>engine and component identification</a:t>
            </a:r>
            <a:r>
              <a:rPr lang="en-US" dirty="0"/>
              <a:t>. </a:t>
            </a:r>
            <a:endParaRPr lang="en-US" dirty="0" smtClean="0"/>
          </a:p>
        </p:txBody>
      </p:sp>
    </p:spTree>
    <p:extLst>
      <p:ext uri="{BB962C8B-B14F-4D97-AF65-F5344CB8AC3E}">
        <p14:creationId xmlns:p14="http://schemas.microsoft.com/office/powerpoint/2010/main" val="7888098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23-7 </a:t>
            </a:r>
            <a:r>
              <a:rPr lang="en-US" sz="2400" dirty="0"/>
              <a:t>L5P version of </a:t>
            </a:r>
            <a:r>
              <a:rPr lang="en-US" sz="2400" dirty="0" smtClean="0"/>
              <a:t>Duramax </a:t>
            </a:r>
            <a:r>
              <a:rPr lang="en-US" sz="2400" dirty="0"/>
              <a:t>diesel engine </a:t>
            </a:r>
            <a:r>
              <a:rPr lang="en-US" sz="2400" dirty="0" smtClean="0"/>
              <a:t>features higher </a:t>
            </a:r>
            <a:r>
              <a:rPr lang="en-US" sz="2400" dirty="0"/>
              <a:t>horsepower </a:t>
            </a:r>
            <a:r>
              <a:rPr lang="en-US" sz="2400" dirty="0" smtClean="0"/>
              <a:t>&amp; torque </a:t>
            </a:r>
            <a:r>
              <a:rPr lang="en-US" sz="2400" dirty="0"/>
              <a:t>from previous </a:t>
            </a:r>
            <a:r>
              <a:rPr lang="en-US" sz="2400" dirty="0" smtClean="0"/>
              <a:t>versions, uses unique </a:t>
            </a:r>
            <a:r>
              <a:rPr lang="en-US" sz="2400" dirty="0"/>
              <a:t>cold air intake scoop on </a:t>
            </a:r>
            <a:r>
              <a:rPr lang="en-US" sz="2400" dirty="0" smtClean="0"/>
              <a:t>hood</a:t>
            </a:r>
            <a:r>
              <a:rPr lang="en-US" sz="2400" dirty="0"/>
              <a:t>.</a:t>
            </a:r>
          </a:p>
        </p:txBody>
      </p:sp>
      <p:pic>
        <p:nvPicPr>
          <p:cNvPr id="7170" name="Picture 2" descr="A chart lists the specifications of L5P version of Duramax diesel engine. &#10;The details of the chart are as follows: &#10;• Type: 4-cycle Turbocharged and Intercooled; With exhaust brake (turbocharger system); Cold air intake system; Strengthen block with induction hardened cylinder walls &#10;• Configuration: 90 degrees V-8; Cam-in-block OHV; Four valves per cylinder &#10;• Displacement: 6.6 liter (403 cubic inches) &#10;• Bore and stroke: 4.06 cross 3.90 inches (103mm cross 99mm) &#10;• Compression ratio: 16.0:1 &#10;• Firing order: 1-2-7-8-4-5-6-3 &#10;• Fuel injection system: High-pressure common rail (HPCR); Direct Injection (External return lines); Able to use B20 (20 percent biodiesel); Uses SCR with urea injection; Diesel particulate filter (DPF) &#10;• Starting heat method: Glow plugs plus air intake heater &#10;• Horsepower: 445 HP at 2,800 RPM &#10;• Torque: 910 lb-ft at 1,600 RPM &#10;• Oil capacity with filter: 10 quarts (9.5 liters) &#10;• VIN Code: VIN Code Y (8th digit of the V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473" y="1567056"/>
            <a:ext cx="3233056" cy="453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42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2.8 INLINE 4-CYLINDER</a:t>
            </a:r>
            <a:br>
              <a:rPr lang="en-US" sz="3600" dirty="0"/>
            </a:br>
            <a:r>
              <a:rPr lang="en-US" sz="3600" dirty="0"/>
              <a:t>DURAMAX</a:t>
            </a:r>
          </a:p>
        </p:txBody>
      </p:sp>
      <p:sp>
        <p:nvSpPr>
          <p:cNvPr id="3" name="Content Placeholder 2"/>
          <p:cNvSpPr>
            <a:spLocks noGrp="1"/>
          </p:cNvSpPr>
          <p:nvPr>
            <p:ph idx="1"/>
          </p:nvPr>
        </p:nvSpPr>
        <p:spPr/>
        <p:txBody>
          <a:bodyPr/>
          <a:lstStyle/>
          <a:p>
            <a:r>
              <a:rPr lang="en-US" sz="3200" b="1" dirty="0" smtClean="0">
                <a:solidFill>
                  <a:srgbClr val="0000FF"/>
                </a:solidFill>
              </a:rPr>
              <a:t>2.8-liter Four-Cylinder Duramax </a:t>
            </a:r>
          </a:p>
          <a:p>
            <a:pPr lvl="1"/>
            <a:r>
              <a:rPr lang="en-US" dirty="0" smtClean="0"/>
              <a:t>Option </a:t>
            </a:r>
            <a:r>
              <a:rPr lang="en-US" dirty="0"/>
              <a:t>in </a:t>
            </a:r>
            <a:r>
              <a:rPr lang="en-US" dirty="0" smtClean="0"/>
              <a:t>medium size Chevrolet Colorado</a:t>
            </a:r>
          </a:p>
          <a:p>
            <a:pPr lvl="1"/>
            <a:r>
              <a:rPr lang="en-US" dirty="0" smtClean="0"/>
              <a:t>GMC </a:t>
            </a:r>
            <a:r>
              <a:rPr lang="en-US" dirty="0"/>
              <a:t>Canyon pickup trucks.</a:t>
            </a:r>
          </a:p>
          <a:p>
            <a:pPr lvl="2"/>
            <a:r>
              <a:rPr lang="en-US" sz="2400" b="1" dirty="0" smtClean="0">
                <a:solidFill>
                  <a:srgbClr val="FF0000"/>
                </a:solidFill>
              </a:rPr>
              <a:t>SEE </a:t>
            </a:r>
            <a:r>
              <a:rPr lang="en-US" sz="2400" b="1" dirty="0">
                <a:solidFill>
                  <a:srgbClr val="FF0000"/>
                </a:solidFill>
              </a:rPr>
              <a:t>CHART </a:t>
            </a:r>
            <a:r>
              <a:rPr lang="en-US" sz="2400" b="1" dirty="0" smtClean="0">
                <a:solidFill>
                  <a:srgbClr val="FF0000"/>
                </a:solidFill>
              </a:rPr>
              <a:t>23–8 Page 272 of text</a:t>
            </a:r>
            <a:endParaRPr lang="en-US" sz="2400" b="1" dirty="0">
              <a:solidFill>
                <a:srgbClr val="FF0000"/>
              </a:solidFill>
            </a:endParaRPr>
          </a:p>
        </p:txBody>
      </p:sp>
    </p:spTree>
    <p:extLst>
      <p:ext uri="{BB962C8B-B14F-4D97-AF65-F5344CB8AC3E}">
        <p14:creationId xmlns:p14="http://schemas.microsoft.com/office/powerpoint/2010/main" val="1732983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23-8 </a:t>
            </a:r>
            <a:r>
              <a:rPr lang="en-US" sz="2400" dirty="0"/>
              <a:t>summary of </a:t>
            </a:r>
            <a:r>
              <a:rPr lang="en-US" sz="2400" dirty="0" smtClean="0"/>
              <a:t>technical </a:t>
            </a:r>
            <a:r>
              <a:rPr lang="en-US" sz="2400" dirty="0"/>
              <a:t>specifications for </a:t>
            </a:r>
            <a:r>
              <a:rPr lang="en-US" sz="2400" dirty="0" smtClean="0"/>
              <a:t>4-cylinder 2.8-liter </a:t>
            </a:r>
            <a:r>
              <a:rPr lang="en-US" sz="2400" dirty="0"/>
              <a:t>Duramax diesel </a:t>
            </a:r>
            <a:r>
              <a:rPr lang="en-US" sz="2400" dirty="0" smtClean="0"/>
              <a:t>engine</a:t>
            </a:r>
            <a:endParaRPr lang="en-US" sz="2400" dirty="0"/>
          </a:p>
        </p:txBody>
      </p:sp>
      <p:pic>
        <p:nvPicPr>
          <p:cNvPr id="8194" name="Picture 2" descr="A chart lists a summary of technical specifications for 4-cylinder 2.8-liter Duramax diesel engine. &#10;The details of the chart are as follows: &#10;• Type: 4-cycle Turbocharged and Intercooled &#10;• Configuration: Inline four-cylinder engine; Cast iron block/Cast aluminum cylinder head; Duly overhead camshaft (DOHC); 16 valve; Four valves per cylinder &#10;• Displacement: 2.8 liter (170 cubic inches) &#10;• Bore and stroke: 3.70 cross 3.94 inches (94mm cross 100mm) &#10;• Compression ratio: 16.5:1 &#10;• Fuel injection system: High-pressure common rail (HPCR) &#10;• Turbocharger: Water-cooled variable geometry turbocharger (VGT) &#10;• Horsepower: 181 HP at 3,400 RPM &#10;• Torque: 369 lb-ft at 2,000 R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580" y="1676145"/>
            <a:ext cx="5110840" cy="437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35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p:cNvSpPr>
            <a:spLocks noGrp="1" noChangeArrowheads="1"/>
          </p:cNvSpPr>
          <p:nvPr>
            <p:ph type="title"/>
          </p:nvPr>
        </p:nvSpPr>
        <p:spPr>
          <a:xfrm>
            <a:off x="304800" y="228600"/>
            <a:ext cx="8839200" cy="1059679"/>
          </a:xfrm>
          <a:noFill/>
        </p:spPr>
        <p:txBody>
          <a:bodyPr/>
          <a:lstStyle/>
          <a:p>
            <a:r>
              <a:rPr lang="en-US" altLang="en-US" b="0" dirty="0">
                <a:latin typeface="Arial Black" panose="020B0A04020102020204" pitchFamily="34" charset="0"/>
              </a:rPr>
              <a:t>What Happened to the 4.5-liter V-8 Duramax</a:t>
            </a:r>
            <a:r>
              <a:rPr lang="en-US" altLang="en-US" b="0" dirty="0" smtClean="0">
                <a:latin typeface="Arial Black" panose="020B0A04020102020204" pitchFamily="34" charset="0"/>
              </a:rPr>
              <a:t>?</a:t>
            </a:r>
          </a:p>
        </p:txBody>
      </p:sp>
      <p:pic>
        <p:nvPicPr>
          <p:cNvPr id="21507" name="Picture 3" descr="F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body" idx="1"/>
          </p:nvPr>
        </p:nvSpPr>
        <p:spPr>
          <a:xfrm>
            <a:off x="327454" y="2133600"/>
            <a:ext cx="8587946" cy="3886200"/>
          </a:xfrm>
          <a:noFill/>
        </p:spPr>
        <p:txBody>
          <a:bodyPr/>
          <a:lstStyle/>
          <a:p>
            <a:pPr marL="0" indent="0">
              <a:spcBef>
                <a:spcPts val="0"/>
              </a:spcBef>
              <a:buNone/>
            </a:pPr>
            <a:r>
              <a:rPr lang="en-US" altLang="en-US" sz="3200" b="1" dirty="0" smtClean="0">
                <a:solidFill>
                  <a:srgbClr val="0000FF"/>
                </a:solidFill>
              </a:rPr>
              <a:t>4.5-liter </a:t>
            </a:r>
            <a:r>
              <a:rPr lang="en-US" altLang="en-US" sz="3200" b="1" dirty="0">
                <a:solidFill>
                  <a:srgbClr val="0000FF"/>
                </a:solidFill>
              </a:rPr>
              <a:t>72° V-8 was designed to be used in </a:t>
            </a:r>
            <a:r>
              <a:rPr lang="en-US" altLang="en-US" sz="3200" b="1" dirty="0" smtClean="0">
                <a:solidFill>
                  <a:srgbClr val="0000FF"/>
                </a:solidFill>
              </a:rPr>
              <a:t>light duty pickup </a:t>
            </a:r>
            <a:r>
              <a:rPr lang="en-US" altLang="en-US" sz="3200" b="1" dirty="0">
                <a:solidFill>
                  <a:srgbClr val="0000FF"/>
                </a:solidFill>
              </a:rPr>
              <a:t>trucks and vans in 2009. However, </a:t>
            </a:r>
            <a:r>
              <a:rPr lang="en-US" altLang="en-US" sz="3200" b="1" dirty="0" smtClean="0">
                <a:solidFill>
                  <a:srgbClr val="0000FF"/>
                </a:solidFill>
              </a:rPr>
              <a:t>economic </a:t>
            </a:r>
            <a:r>
              <a:rPr lang="en-US" altLang="en-US" sz="3200" b="1" dirty="0">
                <a:solidFill>
                  <a:srgbClr val="0000FF"/>
                </a:solidFill>
              </a:rPr>
              <a:t>situation in 2009 caused the project to </a:t>
            </a:r>
            <a:r>
              <a:rPr lang="en-US" altLang="en-US" sz="3200" b="1" dirty="0" smtClean="0">
                <a:solidFill>
                  <a:srgbClr val="0000FF"/>
                </a:solidFill>
              </a:rPr>
              <a:t>be placed </a:t>
            </a:r>
            <a:r>
              <a:rPr lang="en-US" altLang="en-US" sz="3200" b="1" dirty="0">
                <a:solidFill>
                  <a:srgbClr val="0000FF"/>
                </a:solidFill>
              </a:rPr>
              <a:t>on hold. It was designed to produce 310 </a:t>
            </a:r>
            <a:r>
              <a:rPr lang="en-US" altLang="en-US" sz="3200" b="1" dirty="0" smtClean="0">
                <a:solidFill>
                  <a:srgbClr val="0000FF"/>
                </a:solidFill>
              </a:rPr>
              <a:t>HP and </a:t>
            </a:r>
            <a:r>
              <a:rPr lang="en-US" altLang="en-US" sz="3200" b="1" dirty="0">
                <a:solidFill>
                  <a:srgbClr val="0000FF"/>
                </a:solidFill>
              </a:rPr>
              <a:t>520 lb-ft of torque, and used SCR and piezoelectric</a:t>
            </a:r>
          </a:p>
          <a:p>
            <a:pPr marL="0" indent="0">
              <a:spcBef>
                <a:spcPts val="0"/>
              </a:spcBef>
              <a:buNone/>
            </a:pPr>
            <a:r>
              <a:rPr lang="en-US" altLang="en-US" sz="3200" b="1" dirty="0">
                <a:solidFill>
                  <a:srgbClr val="0000FF"/>
                </a:solidFill>
              </a:rPr>
              <a:t>common-rail fuel </a:t>
            </a:r>
            <a:r>
              <a:rPr lang="en-US" altLang="en-US" sz="3200" b="1" dirty="0" smtClean="0">
                <a:solidFill>
                  <a:srgbClr val="0000FF"/>
                </a:solidFill>
              </a:rPr>
              <a:t>system</a:t>
            </a:r>
            <a:r>
              <a:rPr lang="en-US" altLang="en-US" sz="3200" b="1" dirty="0">
                <a:solidFill>
                  <a:srgbClr val="0000FF"/>
                </a:solidFill>
              </a:rPr>
              <a:t>.</a:t>
            </a:r>
            <a:endParaRPr lang="en-US" altLang="en-US" sz="2400" b="1" dirty="0" smtClean="0">
              <a:solidFill>
                <a:srgbClr val="0000FF"/>
              </a:solidFill>
            </a:endParaRPr>
          </a:p>
        </p:txBody>
      </p:sp>
    </p:spTree>
    <p:extLst>
      <p:ext uri="{BB962C8B-B14F-4D97-AF65-F5344CB8AC3E}">
        <p14:creationId xmlns:p14="http://schemas.microsoft.com/office/powerpoint/2010/main" val="102952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ENGINE </a:t>
            </a:r>
            <a:r>
              <a:rPr lang="en-US" sz="3600" dirty="0" smtClean="0"/>
              <a:t>MECHANICAL (1 of 5)</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Cast Iron Engine Block </a:t>
            </a:r>
          </a:p>
          <a:p>
            <a:pPr lvl="1"/>
            <a:r>
              <a:rPr lang="en-US" dirty="0" smtClean="0"/>
              <a:t>90 </a:t>
            </a:r>
            <a:r>
              <a:rPr lang="en-US" dirty="0"/>
              <a:t>degree “V” deep-skirted design </a:t>
            </a:r>
            <a:endParaRPr lang="en-US" dirty="0" smtClean="0"/>
          </a:p>
          <a:p>
            <a:pPr lvl="1"/>
            <a:r>
              <a:rPr lang="en-US" dirty="0" smtClean="0"/>
              <a:t>Induction </a:t>
            </a:r>
            <a:r>
              <a:rPr lang="en-US" dirty="0"/>
              <a:t>hardened cylinder tops for </a:t>
            </a:r>
            <a:r>
              <a:rPr lang="en-US" dirty="0" smtClean="0"/>
              <a:t>durability</a:t>
            </a:r>
          </a:p>
          <a:p>
            <a:pPr lvl="1"/>
            <a:r>
              <a:rPr lang="en-US" dirty="0" smtClean="0"/>
              <a:t>Date </a:t>
            </a:r>
            <a:r>
              <a:rPr lang="en-US" dirty="0"/>
              <a:t>code is stamped on </a:t>
            </a:r>
            <a:r>
              <a:rPr lang="en-US" dirty="0" smtClean="0"/>
              <a:t>block</a:t>
            </a:r>
          </a:p>
          <a:p>
            <a:pPr lvl="1"/>
            <a:r>
              <a:rPr lang="en-US" dirty="0" smtClean="0"/>
              <a:t>“</a:t>
            </a:r>
            <a:r>
              <a:rPr lang="en-US" dirty="0"/>
              <a:t>5227” stands </a:t>
            </a:r>
            <a:r>
              <a:rPr lang="en-US" dirty="0" smtClean="0"/>
              <a:t>for 227 </a:t>
            </a:r>
            <a:r>
              <a:rPr lang="en-US" dirty="0"/>
              <a:t>day of 2005 </a:t>
            </a:r>
            <a:r>
              <a:rPr lang="en-US" dirty="0" smtClean="0"/>
              <a:t>(8/15/2005) </a:t>
            </a:r>
          </a:p>
          <a:p>
            <a:pPr lvl="1"/>
            <a:r>
              <a:rPr lang="en-US" dirty="0" smtClean="0"/>
              <a:t>“</a:t>
            </a:r>
            <a:r>
              <a:rPr lang="en-US" dirty="0"/>
              <a:t>1200” stands for </a:t>
            </a:r>
            <a:r>
              <a:rPr lang="en-US" dirty="0" smtClean="0"/>
              <a:t>time block </a:t>
            </a:r>
            <a:r>
              <a:rPr lang="en-US" dirty="0"/>
              <a:t>was </a:t>
            </a:r>
            <a:r>
              <a:rPr lang="en-US" dirty="0" smtClean="0"/>
              <a:t>built</a:t>
            </a:r>
            <a:endParaRPr lang="en-US" dirty="0"/>
          </a:p>
          <a:p>
            <a:pPr lvl="2"/>
            <a:r>
              <a:rPr lang="en-US" dirty="0"/>
              <a:t>Engines built after this date use longer head </a:t>
            </a:r>
            <a:r>
              <a:rPr lang="en-US" dirty="0" smtClean="0"/>
              <a:t>bolts</a:t>
            </a:r>
            <a:endParaRPr lang="en-US" dirty="0"/>
          </a:p>
          <a:p>
            <a:pPr lvl="2"/>
            <a:r>
              <a:rPr lang="en-US" dirty="0"/>
              <a:t>Engines built before this date use shorter head </a:t>
            </a:r>
            <a:r>
              <a:rPr lang="en-US" dirty="0" smtClean="0"/>
              <a:t>bolts</a:t>
            </a:r>
            <a:endParaRPr lang="en-US" dirty="0"/>
          </a:p>
          <a:p>
            <a:endParaRPr lang="en-US" dirty="0"/>
          </a:p>
        </p:txBody>
      </p:sp>
    </p:spTree>
    <p:extLst>
      <p:ext uri="{BB962C8B-B14F-4D97-AF65-F5344CB8AC3E}">
        <p14:creationId xmlns:p14="http://schemas.microsoft.com/office/powerpoint/2010/main" val="2941349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91600" cy="1097280"/>
          </a:xfrm>
        </p:spPr>
        <p:txBody>
          <a:bodyPr/>
          <a:lstStyle/>
          <a:p>
            <a:r>
              <a:rPr lang="en-US" sz="2400" dirty="0"/>
              <a:t>FIGURE 23–2 </a:t>
            </a:r>
            <a:r>
              <a:rPr lang="en-US" sz="2400" dirty="0" smtClean="0"/>
              <a:t>Cylinder </a:t>
            </a:r>
            <a:r>
              <a:rPr lang="en-US" sz="2400" dirty="0"/>
              <a:t>induction hardening is not visible </a:t>
            </a:r>
            <a:r>
              <a:rPr lang="en-US" sz="2400" dirty="0" smtClean="0"/>
              <a:t>on this </a:t>
            </a:r>
            <a:r>
              <a:rPr lang="en-US" sz="2400" dirty="0"/>
              <a:t>engine, but </a:t>
            </a:r>
            <a:r>
              <a:rPr lang="en-US" sz="2400" dirty="0" smtClean="0"/>
              <a:t>often seen </a:t>
            </a:r>
            <a:r>
              <a:rPr lang="en-US" sz="2400" dirty="0"/>
              <a:t>on engines that have a </a:t>
            </a:r>
            <a:r>
              <a:rPr lang="en-US" sz="2400" dirty="0" smtClean="0"/>
              <a:t>lot of </a:t>
            </a:r>
            <a:r>
              <a:rPr lang="en-US" sz="2400" dirty="0"/>
              <a:t>miles on them because </a:t>
            </a:r>
            <a:r>
              <a:rPr lang="en-US" sz="2400" dirty="0" smtClean="0"/>
              <a:t>upper </a:t>
            </a:r>
            <a:r>
              <a:rPr lang="en-US" sz="2400" dirty="0"/>
              <a:t>third of </a:t>
            </a:r>
            <a:r>
              <a:rPr lang="en-US" sz="2400" dirty="0" smtClean="0"/>
              <a:t>cylinder walls are </a:t>
            </a:r>
            <a:r>
              <a:rPr lang="en-US" sz="2400" dirty="0"/>
              <a:t>often </a:t>
            </a:r>
            <a:r>
              <a:rPr lang="en-US" sz="2400" dirty="0" smtClean="0"/>
              <a:t>different </a:t>
            </a:r>
            <a:r>
              <a:rPr lang="en-US" sz="2400" dirty="0"/>
              <a:t>color.</a:t>
            </a:r>
          </a:p>
        </p:txBody>
      </p:sp>
      <p:pic>
        <p:nvPicPr>
          <p:cNvPr id="4" name="Picture 3" descr="A photo shows a Duramax cylinder block with the cylinder area induction hardened and polished to increase wear resistance."/>
          <p:cNvPicPr>
            <a:picLocks noChangeAspect="1"/>
          </p:cNvPicPr>
          <p:nvPr/>
        </p:nvPicPr>
        <p:blipFill>
          <a:blip r:embed="rId2"/>
          <a:stretch>
            <a:fillRect/>
          </a:stretch>
        </p:blipFill>
        <p:spPr>
          <a:xfrm>
            <a:off x="1295400" y="1371600"/>
            <a:ext cx="6703609" cy="5029898"/>
          </a:xfrm>
          <a:prstGeom prst="rect">
            <a:avLst/>
          </a:prstGeom>
        </p:spPr>
      </p:pic>
    </p:spTree>
    <p:extLst>
      <p:ext uri="{BB962C8B-B14F-4D97-AF65-F5344CB8AC3E}">
        <p14:creationId xmlns:p14="http://schemas.microsoft.com/office/powerpoint/2010/main" val="3518736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ENGINE </a:t>
            </a:r>
            <a:r>
              <a:rPr lang="en-US" sz="3600" dirty="0" smtClean="0"/>
              <a:t>MECHANICAL (2 of 5)</a:t>
            </a:r>
            <a:endParaRPr lang="en-US" sz="3600" dirty="0"/>
          </a:p>
        </p:txBody>
      </p:sp>
      <p:sp>
        <p:nvSpPr>
          <p:cNvPr id="3" name="Content Placeholder 2"/>
          <p:cNvSpPr>
            <a:spLocks noGrp="1"/>
          </p:cNvSpPr>
          <p:nvPr>
            <p:ph idx="1"/>
          </p:nvPr>
        </p:nvSpPr>
        <p:spPr>
          <a:xfrm>
            <a:off x="152400" y="1371600"/>
            <a:ext cx="6248400" cy="4525963"/>
          </a:xfrm>
        </p:spPr>
        <p:txBody>
          <a:bodyPr/>
          <a:lstStyle/>
          <a:p>
            <a:pPr>
              <a:spcBef>
                <a:spcPts val="0"/>
              </a:spcBef>
            </a:pPr>
            <a:r>
              <a:rPr lang="en-US" sz="3200" b="1" dirty="0" smtClean="0">
                <a:solidFill>
                  <a:srgbClr val="0000FF"/>
                </a:solidFill>
              </a:rPr>
              <a:t>Crankshaft &amp; Rods </a:t>
            </a:r>
          </a:p>
          <a:p>
            <a:pPr lvl="1">
              <a:spcBef>
                <a:spcPts val="0"/>
              </a:spcBef>
            </a:pPr>
            <a:r>
              <a:rPr lang="en-US" dirty="0" smtClean="0"/>
              <a:t>Forged steel </a:t>
            </a:r>
            <a:r>
              <a:rPr lang="en-US" dirty="0"/>
              <a:t>crankshaft </a:t>
            </a:r>
            <a:r>
              <a:rPr lang="en-US" dirty="0" smtClean="0"/>
              <a:t>hardened BY “</a:t>
            </a:r>
            <a:r>
              <a:rPr lang="en-US" b="1" dirty="0" smtClean="0">
                <a:solidFill>
                  <a:srgbClr val="0000FF"/>
                </a:solidFill>
              </a:rPr>
              <a:t>nitriding</a:t>
            </a:r>
            <a:r>
              <a:rPr lang="en-US" dirty="0"/>
              <a:t>”</a:t>
            </a:r>
          </a:p>
          <a:p>
            <a:pPr lvl="2">
              <a:spcBef>
                <a:spcPts val="0"/>
              </a:spcBef>
            </a:pPr>
            <a:r>
              <a:rPr lang="en-US" dirty="0"/>
              <a:t>C</a:t>
            </a:r>
            <a:r>
              <a:rPr lang="en-US" dirty="0" smtClean="0"/>
              <a:t>rankshaft covered in </a:t>
            </a:r>
            <a:r>
              <a:rPr lang="en-US" dirty="0"/>
              <a:t>liquid nitrogen </a:t>
            </a:r>
            <a:endParaRPr lang="en-US" dirty="0" smtClean="0"/>
          </a:p>
          <a:p>
            <a:pPr lvl="1">
              <a:spcBef>
                <a:spcPts val="0"/>
              </a:spcBef>
            </a:pPr>
            <a:r>
              <a:rPr lang="en-US" dirty="0"/>
              <a:t>S</a:t>
            </a:r>
            <a:r>
              <a:rPr lang="en-US" dirty="0" smtClean="0"/>
              <a:t>upported </a:t>
            </a:r>
            <a:r>
              <a:rPr lang="en-US" dirty="0"/>
              <a:t>on </a:t>
            </a:r>
            <a:r>
              <a:rPr lang="en-US" dirty="0" smtClean="0"/>
              <a:t>5 main </a:t>
            </a:r>
            <a:r>
              <a:rPr lang="en-US" dirty="0"/>
              <a:t>bearings using </a:t>
            </a:r>
            <a:r>
              <a:rPr lang="en-US" dirty="0" smtClean="0"/>
              <a:t>4 bolt </a:t>
            </a:r>
            <a:r>
              <a:rPr lang="en-US" dirty="0"/>
              <a:t>main bearing</a:t>
            </a:r>
          </a:p>
          <a:p>
            <a:pPr lvl="2">
              <a:spcBef>
                <a:spcPts val="0"/>
              </a:spcBef>
            </a:pPr>
            <a:r>
              <a:rPr lang="en-US" dirty="0" smtClean="0"/>
              <a:t>Extra </a:t>
            </a:r>
            <a:r>
              <a:rPr lang="en-US" dirty="0"/>
              <a:t>two bolts from </a:t>
            </a:r>
            <a:r>
              <a:rPr lang="en-US" dirty="0" smtClean="0"/>
              <a:t>side </a:t>
            </a:r>
            <a:r>
              <a:rPr lang="en-US" dirty="0"/>
              <a:t>through </a:t>
            </a:r>
            <a:r>
              <a:rPr lang="en-US" dirty="0" smtClean="0"/>
              <a:t>block</a:t>
            </a:r>
          </a:p>
          <a:p>
            <a:pPr lvl="1">
              <a:spcBef>
                <a:spcPts val="0"/>
              </a:spcBef>
            </a:pPr>
            <a:r>
              <a:rPr lang="en-US" dirty="0"/>
              <a:t>E</a:t>
            </a:r>
            <a:r>
              <a:rPr lang="en-US" dirty="0" smtClean="0"/>
              <a:t>ndplay controlled </a:t>
            </a:r>
            <a:r>
              <a:rPr lang="en-US" dirty="0"/>
              <a:t>by </a:t>
            </a:r>
            <a:r>
              <a:rPr lang="en-US" dirty="0" smtClean="0"/>
              <a:t>rear </a:t>
            </a:r>
            <a:r>
              <a:rPr lang="en-US" dirty="0"/>
              <a:t>thrust </a:t>
            </a:r>
            <a:r>
              <a:rPr lang="en-US" dirty="0" smtClean="0"/>
              <a:t>main bearing</a:t>
            </a:r>
          </a:p>
          <a:p>
            <a:pPr lvl="1">
              <a:spcBef>
                <a:spcPts val="0"/>
              </a:spcBef>
            </a:pPr>
            <a:r>
              <a:rPr lang="en-US" dirty="0" smtClean="0"/>
              <a:t>Rods forged &amp; scored and snapped </a:t>
            </a:r>
            <a:r>
              <a:rPr lang="en-US" dirty="0"/>
              <a:t>(broken</a:t>
            </a:r>
            <a:r>
              <a:rPr lang="en-US" dirty="0" smtClean="0"/>
              <a:t>)</a:t>
            </a:r>
          </a:p>
          <a:p>
            <a:pPr lvl="2">
              <a:spcBef>
                <a:spcPts val="0"/>
              </a:spcBef>
            </a:pPr>
            <a:r>
              <a:rPr lang="en-US" dirty="0" smtClean="0"/>
              <a:t>Create rough </a:t>
            </a:r>
            <a:r>
              <a:rPr lang="en-US" dirty="0"/>
              <a:t>mating surface </a:t>
            </a:r>
            <a:r>
              <a:rPr lang="en-US" dirty="0" smtClean="0"/>
              <a:t>between cap &amp; rod</a:t>
            </a:r>
          </a:p>
          <a:p>
            <a:pPr lvl="2">
              <a:spcBef>
                <a:spcPts val="0"/>
              </a:spcBef>
            </a:pPr>
            <a:r>
              <a:rPr lang="en-US" dirty="0" smtClean="0"/>
              <a:t>Rough </a:t>
            </a:r>
            <a:r>
              <a:rPr lang="en-US" dirty="0"/>
              <a:t>surface makes it a perfect match</a:t>
            </a:r>
          </a:p>
        </p:txBody>
      </p:sp>
      <p:pic>
        <p:nvPicPr>
          <p:cNvPr id="9218" name="Picture 2" descr="A photo shows perfectly matched cracked rod mating surfaces of a connecting r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071" y="1951954"/>
            <a:ext cx="2743200" cy="247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77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ENGINE </a:t>
            </a:r>
            <a:r>
              <a:rPr lang="en-US" sz="3600" dirty="0" smtClean="0"/>
              <a:t>MECHANICAL (3 of 5)</a:t>
            </a:r>
            <a:endParaRPr lang="en-US" sz="3600" dirty="0"/>
          </a:p>
        </p:txBody>
      </p:sp>
      <p:sp>
        <p:nvSpPr>
          <p:cNvPr id="3" name="Content Placeholder 2"/>
          <p:cNvSpPr>
            <a:spLocks noGrp="1"/>
          </p:cNvSpPr>
          <p:nvPr>
            <p:ph idx="1"/>
          </p:nvPr>
        </p:nvSpPr>
        <p:spPr>
          <a:xfrm>
            <a:off x="76200" y="1371600"/>
            <a:ext cx="8686800" cy="4525963"/>
          </a:xfrm>
        </p:spPr>
        <p:txBody>
          <a:bodyPr/>
          <a:lstStyle/>
          <a:p>
            <a:r>
              <a:rPr lang="en-US" sz="3200" b="1" dirty="0" smtClean="0">
                <a:solidFill>
                  <a:srgbClr val="0000FF"/>
                </a:solidFill>
              </a:rPr>
              <a:t>Pistons &amp; Rings</a:t>
            </a:r>
          </a:p>
          <a:p>
            <a:pPr lvl="1"/>
            <a:r>
              <a:rPr lang="en-US" b="1" dirty="0" smtClean="0">
                <a:solidFill>
                  <a:srgbClr val="0000FF"/>
                </a:solidFill>
              </a:rPr>
              <a:t>Forged Aluminum Piston With Unique Bowl </a:t>
            </a:r>
          </a:p>
          <a:p>
            <a:pPr lvl="1"/>
            <a:r>
              <a:rPr lang="en-US" sz="2000" dirty="0" smtClean="0"/>
              <a:t>Increase </a:t>
            </a:r>
            <a:r>
              <a:rPr lang="en-US" sz="2000" dirty="0"/>
              <a:t>swirl for </a:t>
            </a:r>
            <a:r>
              <a:rPr lang="en-US" sz="2000" dirty="0" smtClean="0"/>
              <a:t>combustion</a:t>
            </a:r>
          </a:p>
          <a:p>
            <a:pPr lvl="1"/>
            <a:r>
              <a:rPr lang="en-US" sz="2000" dirty="0" smtClean="0"/>
              <a:t>2 compression </a:t>
            </a:r>
            <a:r>
              <a:rPr lang="en-US" sz="2000" dirty="0"/>
              <a:t>rings and </a:t>
            </a:r>
            <a:r>
              <a:rPr lang="en-US" sz="2000" dirty="0" smtClean="0"/>
              <a:t>1 oil </a:t>
            </a:r>
            <a:r>
              <a:rPr lang="en-US" sz="2000" dirty="0"/>
              <a:t>control </a:t>
            </a:r>
            <a:r>
              <a:rPr lang="en-US" sz="2000" dirty="0" smtClean="0"/>
              <a:t>ring</a:t>
            </a:r>
          </a:p>
          <a:p>
            <a:pPr lvl="1"/>
            <a:r>
              <a:rPr lang="en-US" sz="2000" b="1" dirty="0" smtClean="0">
                <a:solidFill>
                  <a:srgbClr val="0000FF"/>
                </a:solidFill>
              </a:rPr>
              <a:t>Ring groove W/NO ring between top &amp; 2</a:t>
            </a:r>
            <a:r>
              <a:rPr lang="en-US" sz="2000" b="1" baseline="30000" dirty="0" smtClean="0">
                <a:solidFill>
                  <a:srgbClr val="0000FF"/>
                </a:solidFill>
              </a:rPr>
              <a:t>ND</a:t>
            </a:r>
            <a:r>
              <a:rPr lang="en-US" sz="2000" b="1" dirty="0" smtClean="0">
                <a:solidFill>
                  <a:srgbClr val="0000FF"/>
                </a:solidFill>
              </a:rPr>
              <a:t> compression ring</a:t>
            </a:r>
          </a:p>
          <a:p>
            <a:pPr lvl="2"/>
            <a:r>
              <a:rPr lang="en-US" sz="1600" dirty="0" smtClean="0"/>
              <a:t>Groove </a:t>
            </a:r>
            <a:r>
              <a:rPr lang="en-US" sz="1600" dirty="0"/>
              <a:t>helps reduce </a:t>
            </a:r>
            <a:r>
              <a:rPr lang="en-US" sz="1600" dirty="0" smtClean="0"/>
              <a:t>blow-by because expanding </a:t>
            </a:r>
            <a:r>
              <a:rPr lang="en-US" sz="1600" dirty="0"/>
              <a:t>gases </a:t>
            </a:r>
            <a:endParaRPr lang="en-US" sz="1600" dirty="0" smtClean="0"/>
          </a:p>
          <a:p>
            <a:pPr lvl="2"/>
            <a:r>
              <a:rPr lang="en-US" sz="1600" dirty="0" smtClean="0"/>
              <a:t>During </a:t>
            </a:r>
            <a:r>
              <a:rPr lang="en-US" sz="1600" dirty="0"/>
              <a:t>combustion can </a:t>
            </a:r>
            <a:r>
              <a:rPr lang="en-US" sz="1600" dirty="0" smtClean="0"/>
              <a:t>expand into void space</a:t>
            </a:r>
          </a:p>
          <a:p>
            <a:pPr lvl="2"/>
            <a:r>
              <a:rPr lang="en-US" sz="1800" b="1" dirty="0" smtClean="0">
                <a:solidFill>
                  <a:srgbClr val="0000FF"/>
                </a:solidFill>
              </a:rPr>
              <a:t>Acts </a:t>
            </a:r>
            <a:r>
              <a:rPr lang="en-US" sz="1800" b="1" dirty="0">
                <a:solidFill>
                  <a:srgbClr val="0000FF"/>
                </a:solidFill>
              </a:rPr>
              <a:t>as </a:t>
            </a:r>
            <a:r>
              <a:rPr lang="en-US" sz="1800" b="1" dirty="0" smtClean="0">
                <a:solidFill>
                  <a:srgbClr val="0000FF"/>
                </a:solidFill>
              </a:rPr>
              <a:t>heat </a:t>
            </a:r>
            <a:r>
              <a:rPr lang="en-US" sz="1800" b="1" dirty="0">
                <a:solidFill>
                  <a:srgbClr val="0000FF"/>
                </a:solidFill>
              </a:rPr>
              <a:t>dam </a:t>
            </a:r>
            <a:r>
              <a:rPr lang="en-US" sz="1600" dirty="0" smtClean="0"/>
              <a:t>to prevent </a:t>
            </a:r>
            <a:r>
              <a:rPr lang="en-US" sz="1600" dirty="0"/>
              <a:t>heat from </a:t>
            </a:r>
            <a:r>
              <a:rPr lang="en-US" sz="1600" dirty="0" smtClean="0"/>
              <a:t>combustion </a:t>
            </a:r>
            <a:r>
              <a:rPr lang="en-US" sz="1600" dirty="0"/>
              <a:t>chamber </a:t>
            </a:r>
            <a:endParaRPr lang="en-US" sz="1600" dirty="0" smtClean="0"/>
          </a:p>
          <a:p>
            <a:pPr lvl="2"/>
            <a:r>
              <a:rPr lang="en-US" sz="1600" dirty="0" smtClean="0"/>
              <a:t>Traveling to lower </a:t>
            </a:r>
            <a:r>
              <a:rPr lang="en-US" sz="1600" dirty="0"/>
              <a:t>part of </a:t>
            </a:r>
            <a:r>
              <a:rPr lang="en-US" sz="1600" dirty="0" smtClean="0"/>
              <a:t>piston</a:t>
            </a:r>
          </a:p>
          <a:p>
            <a:pPr lvl="2"/>
            <a:r>
              <a:rPr lang="en-US" sz="1600" dirty="0" smtClean="0"/>
              <a:t>Called “</a:t>
            </a:r>
            <a:r>
              <a:rPr lang="en-US" sz="1800" b="1" dirty="0">
                <a:solidFill>
                  <a:srgbClr val="0000FF"/>
                </a:solidFill>
              </a:rPr>
              <a:t>empty piston ring groove</a:t>
            </a:r>
            <a:r>
              <a:rPr lang="en-US" sz="1800" b="1" dirty="0" smtClean="0">
                <a:solidFill>
                  <a:srgbClr val="0000FF"/>
                </a:solidFill>
              </a:rPr>
              <a:t>”</a:t>
            </a:r>
            <a:endParaRPr lang="en-US" sz="1800" b="1" dirty="0">
              <a:solidFill>
                <a:srgbClr val="0000FF"/>
              </a:solidFill>
            </a:endParaRPr>
          </a:p>
        </p:txBody>
      </p:sp>
      <p:pic>
        <p:nvPicPr>
          <p:cNvPr id="1026" name="Picture 2" descr="A photo shows the four grooves of a piston.&#10;The photo shows the following grooves from the top to bottom:&#10;• The topmost groove on the piston is labeled top compression ring&#10;• Empty piston ring groove&#10;• Second compression ring&#10;• Oil control 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4522" y="4468586"/>
            <a:ext cx="2139042" cy="193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920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320"/>
            <a:ext cx="8763000" cy="1097280"/>
          </a:xfrm>
        </p:spPr>
        <p:txBody>
          <a:bodyPr/>
          <a:lstStyle/>
          <a:p>
            <a:r>
              <a:rPr lang="en-US" sz="2800" dirty="0"/>
              <a:t>FIGURE 23–3 </a:t>
            </a:r>
            <a:r>
              <a:rPr lang="en-US" sz="2800" dirty="0" smtClean="0"/>
              <a:t>connecting </a:t>
            </a:r>
            <a:r>
              <a:rPr lang="en-US" sz="2800" dirty="0"/>
              <a:t>rods are scored and then broken</a:t>
            </a:r>
            <a:r>
              <a:rPr lang="en-US" sz="2800" dirty="0" smtClean="0"/>
              <a:t>. </a:t>
            </a:r>
            <a:r>
              <a:rPr lang="en-US" sz="2800" dirty="0"/>
              <a:t>C</a:t>
            </a:r>
            <a:r>
              <a:rPr lang="en-US" sz="2800" dirty="0" smtClean="0"/>
              <a:t>ap </a:t>
            </a:r>
            <a:r>
              <a:rPr lang="en-US" sz="2800" dirty="0"/>
              <a:t>stays secure because </a:t>
            </a:r>
            <a:r>
              <a:rPr lang="en-US" sz="2800" dirty="0" smtClean="0"/>
              <a:t>mating </a:t>
            </a:r>
            <a:r>
              <a:rPr lang="en-US" sz="2800" dirty="0"/>
              <a:t>surfaces </a:t>
            </a:r>
            <a:r>
              <a:rPr lang="en-US" sz="2800" dirty="0" smtClean="0"/>
              <a:t>are perfectly </a:t>
            </a:r>
            <a:r>
              <a:rPr lang="en-US" sz="2800" dirty="0"/>
              <a:t>matched.</a:t>
            </a:r>
          </a:p>
        </p:txBody>
      </p:sp>
      <p:pic>
        <p:nvPicPr>
          <p:cNvPr id="6" name="Picture 2" descr="A photo shows perfectly matched cracked rod mating surfaces of a connecting r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21" y="1447800"/>
            <a:ext cx="5486400" cy="495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6459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86800" cy="1097280"/>
          </a:xfrm>
        </p:spPr>
        <p:txBody>
          <a:bodyPr/>
          <a:lstStyle/>
          <a:p>
            <a:r>
              <a:rPr lang="en-US" sz="2400" dirty="0"/>
              <a:t>FIGURE 23–4 </a:t>
            </a:r>
            <a:r>
              <a:rPr lang="en-US" sz="2400" dirty="0" smtClean="0"/>
              <a:t>piston </a:t>
            </a:r>
            <a:r>
              <a:rPr lang="en-US" sz="2400" dirty="0"/>
              <a:t>has </a:t>
            </a:r>
            <a:r>
              <a:rPr lang="en-US" sz="2400" dirty="0" smtClean="0"/>
              <a:t>4 grooves </a:t>
            </a:r>
            <a:r>
              <a:rPr lang="en-US" sz="2400" dirty="0"/>
              <a:t>for </a:t>
            </a:r>
            <a:r>
              <a:rPr lang="en-US" sz="2400" dirty="0" smtClean="0"/>
              <a:t>3 piston rings</a:t>
            </a:r>
            <a:r>
              <a:rPr lang="en-US" sz="2400" dirty="0"/>
              <a:t>, but one of </a:t>
            </a:r>
            <a:r>
              <a:rPr lang="en-US" sz="2400" dirty="0" smtClean="0"/>
              <a:t>3 grooves </a:t>
            </a:r>
            <a:r>
              <a:rPr lang="en-US" sz="2400" dirty="0"/>
              <a:t>is used as </a:t>
            </a:r>
            <a:r>
              <a:rPr lang="en-US" sz="2400" dirty="0" smtClean="0"/>
              <a:t>heat </a:t>
            </a:r>
            <a:r>
              <a:rPr lang="en-US" sz="2400" dirty="0"/>
              <a:t>dam </a:t>
            </a:r>
            <a:r>
              <a:rPr lang="en-US" sz="2400" dirty="0" smtClean="0"/>
              <a:t>&amp; often </a:t>
            </a:r>
            <a:r>
              <a:rPr lang="en-US" sz="2400" dirty="0"/>
              <a:t>referred to as </a:t>
            </a:r>
            <a:r>
              <a:rPr lang="en-US" sz="2400" dirty="0" smtClean="0"/>
              <a:t>“empty </a:t>
            </a:r>
            <a:r>
              <a:rPr lang="en-US" sz="2400" dirty="0"/>
              <a:t>piston ring groove”.</a:t>
            </a:r>
          </a:p>
        </p:txBody>
      </p:sp>
      <p:pic>
        <p:nvPicPr>
          <p:cNvPr id="2050" name="Picture 2" descr="A photo shows the four grooves of a piston.&#10;The photo shows the following grooves from the top to bottom:&#10;• The topmost groove on the piston is labeled top compression ring&#10;• Empty piston ring groove&#10;• Second compression ring&#10;• Oil control 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13114"/>
            <a:ext cx="5285014" cy="480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8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3" name="Content Placeholder 2"/>
          <p:cNvSpPr>
            <a:spLocks noGrp="1"/>
          </p:cNvSpPr>
          <p:nvPr>
            <p:ph idx="1"/>
          </p:nvPr>
        </p:nvSpPr>
        <p:spPr>
          <a:xfrm>
            <a:off x="253313" y="1447800"/>
            <a:ext cx="8637373" cy="4525963"/>
          </a:xfrm>
        </p:spPr>
        <p:txBody>
          <a:bodyPr/>
          <a:lstStyle/>
          <a:p>
            <a:r>
              <a:rPr lang="en-US" sz="3200" b="1" dirty="0"/>
              <a:t>23.5</a:t>
            </a:r>
            <a:r>
              <a:rPr lang="en-US" sz="3200" dirty="0"/>
              <a:t> Explain the location, function, and diagnosis of the low-pressure fuel system. </a:t>
            </a:r>
          </a:p>
          <a:p>
            <a:r>
              <a:rPr lang="en-US" sz="3200" b="1" dirty="0"/>
              <a:t>23.6</a:t>
            </a:r>
            <a:r>
              <a:rPr lang="en-US" sz="3200" dirty="0"/>
              <a:t> Identify the components, location, and function of the high-pressure fuel system. </a:t>
            </a:r>
          </a:p>
          <a:p>
            <a:r>
              <a:rPr lang="en-US" sz="3200" b="1" dirty="0" smtClean="0"/>
              <a:t>23.7</a:t>
            </a:r>
            <a:r>
              <a:rPr lang="en-US" sz="3200" dirty="0" smtClean="0"/>
              <a:t> </a:t>
            </a:r>
            <a:r>
              <a:rPr lang="en-US" sz="3200" dirty="0"/>
              <a:t>Discuss </a:t>
            </a:r>
            <a:r>
              <a:rPr lang="en-US" sz="3200" dirty="0" smtClean="0"/>
              <a:t>messages </a:t>
            </a:r>
            <a:r>
              <a:rPr lang="en-US" sz="3200" dirty="0"/>
              <a:t>associated with </a:t>
            </a:r>
            <a:r>
              <a:rPr lang="en-US" sz="3200" dirty="0" smtClean="0"/>
              <a:t>DEF </a:t>
            </a:r>
            <a:r>
              <a:rPr lang="en-US" sz="3200" dirty="0"/>
              <a:t>system</a:t>
            </a:r>
          </a:p>
          <a:p>
            <a:endParaRPr lang="en-US" sz="3200" dirty="0"/>
          </a:p>
        </p:txBody>
      </p:sp>
    </p:spTree>
    <p:extLst>
      <p:ext uri="{BB962C8B-B14F-4D97-AF65-F5344CB8AC3E}">
        <p14:creationId xmlns:p14="http://schemas.microsoft.com/office/powerpoint/2010/main" val="282798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800" dirty="0"/>
              <a:t>FIGURE 23–5 (a) </a:t>
            </a:r>
            <a:r>
              <a:rPr lang="en-US" sz="2800" dirty="0" smtClean="0"/>
              <a:t>openings </a:t>
            </a:r>
            <a:r>
              <a:rPr lang="en-US" sz="2800" dirty="0"/>
              <a:t>on </a:t>
            </a:r>
            <a:r>
              <a:rPr lang="en-US" sz="2800" dirty="0" smtClean="0"/>
              <a:t>underside </a:t>
            </a:r>
            <a:r>
              <a:rPr lang="en-US" sz="2800" dirty="0"/>
              <a:t>of </a:t>
            </a:r>
            <a:r>
              <a:rPr lang="en-US" sz="2800" dirty="0" smtClean="0"/>
              <a:t>piston </a:t>
            </a:r>
            <a:r>
              <a:rPr lang="en-US" sz="2800" dirty="0"/>
              <a:t>are designed to allow engine oil to flow to </a:t>
            </a:r>
            <a:r>
              <a:rPr lang="en-US" sz="2800" dirty="0" smtClean="0"/>
              <a:t>head </a:t>
            </a:r>
            <a:r>
              <a:rPr lang="en-US" sz="2800" dirty="0"/>
              <a:t>of </a:t>
            </a:r>
            <a:r>
              <a:rPr lang="en-US" sz="2800" dirty="0" smtClean="0"/>
              <a:t>piston. </a:t>
            </a:r>
            <a:endParaRPr lang="en-US" sz="2800" dirty="0"/>
          </a:p>
        </p:txBody>
      </p:sp>
      <p:pic>
        <p:nvPicPr>
          <p:cNvPr id="3074" name="Picture 2" descr="A photo shows a piston and a connecting rod with two oil passages on the underside of the pi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377" y="1524000"/>
            <a:ext cx="41814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37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86800" cy="1097280"/>
          </a:xfrm>
        </p:spPr>
        <p:txBody>
          <a:bodyPr/>
          <a:lstStyle/>
          <a:p>
            <a:r>
              <a:rPr lang="en-US" sz="2000" dirty="0"/>
              <a:t>FIGURE 23–5 </a:t>
            </a:r>
            <a:r>
              <a:rPr lang="en-US" sz="2000" dirty="0" smtClean="0"/>
              <a:t>(</a:t>
            </a:r>
            <a:r>
              <a:rPr lang="en-US" sz="2000" dirty="0"/>
              <a:t>b) </a:t>
            </a:r>
            <a:r>
              <a:rPr lang="en-US" sz="2000" dirty="0" smtClean="0"/>
              <a:t>oil </a:t>
            </a:r>
            <a:r>
              <a:rPr lang="en-US" sz="2000" dirty="0"/>
              <a:t>squirters are used to keep </a:t>
            </a:r>
            <a:r>
              <a:rPr lang="en-US" sz="2000" dirty="0" smtClean="0"/>
              <a:t>head </a:t>
            </a:r>
            <a:r>
              <a:rPr lang="en-US" sz="2000" dirty="0"/>
              <a:t>of </a:t>
            </a:r>
            <a:r>
              <a:rPr lang="en-US" sz="2000" dirty="0" smtClean="0"/>
              <a:t>pistons </a:t>
            </a:r>
            <a:r>
              <a:rPr lang="en-US" sz="2000" dirty="0"/>
              <a:t>cooled because most of </a:t>
            </a:r>
            <a:r>
              <a:rPr lang="en-US" sz="2000" dirty="0" smtClean="0"/>
              <a:t>heat </a:t>
            </a:r>
            <a:r>
              <a:rPr lang="en-US" sz="2000" dirty="0"/>
              <a:t>generated in </a:t>
            </a:r>
            <a:r>
              <a:rPr lang="en-US" sz="2000" dirty="0" smtClean="0"/>
              <a:t>engine </a:t>
            </a:r>
            <a:r>
              <a:rPr lang="en-US" sz="2000" dirty="0"/>
              <a:t>is in </a:t>
            </a:r>
            <a:r>
              <a:rPr lang="en-US" sz="2000" dirty="0" smtClean="0"/>
              <a:t>combustion </a:t>
            </a:r>
            <a:r>
              <a:rPr lang="en-US" sz="2000" dirty="0"/>
              <a:t>chamber. This heat needs to be transferred to the engine oil where it can be cooled by </a:t>
            </a:r>
            <a:r>
              <a:rPr lang="en-US" sz="2000" dirty="0" smtClean="0"/>
              <a:t>engine </a:t>
            </a:r>
            <a:r>
              <a:rPr lang="en-US" sz="2000" dirty="0"/>
              <a:t>oil cooler.</a:t>
            </a:r>
          </a:p>
        </p:txBody>
      </p:sp>
      <p:pic>
        <p:nvPicPr>
          <p:cNvPr id="4098" name="Picture 2" descr="A figure shows oil spray piston cooling.&#10;The figure shows the following:&#10;• A piston with two oil passages on the underside is connected to an oil gallery.&#10;• The head of the piston is cooled using a stream of engine oil from the oil gallery through the oil passage.&#10;• The heated oil flows back into the oil pan through a drain hole on the other side of the piston during the top str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53243"/>
            <a:ext cx="4901294" cy="490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672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p:cNvSpPr>
            <a:spLocks noGrp="1" noChangeArrowheads="1"/>
          </p:cNvSpPr>
          <p:nvPr>
            <p:ph type="title"/>
          </p:nvPr>
        </p:nvSpPr>
        <p:spPr>
          <a:xfrm>
            <a:off x="304800" y="228600"/>
            <a:ext cx="8839200" cy="1059679"/>
          </a:xfrm>
          <a:noFill/>
        </p:spPr>
        <p:txBody>
          <a:bodyPr/>
          <a:lstStyle/>
          <a:p>
            <a:r>
              <a:rPr lang="en-US" altLang="en-US" b="0" dirty="0">
                <a:latin typeface="Arial Black" panose="020B0A04020102020204" pitchFamily="34" charset="0"/>
              </a:rPr>
              <a:t>What is a “Remelted Piston”?</a:t>
            </a:r>
            <a:endParaRPr lang="en-US" altLang="en-US" b="0" dirty="0" smtClean="0">
              <a:latin typeface="Arial Black" panose="020B0A04020102020204" pitchFamily="34" charset="0"/>
            </a:endParaRPr>
          </a:p>
        </p:txBody>
      </p:sp>
      <p:pic>
        <p:nvPicPr>
          <p:cNvPr id="21507" name="Picture 3" descr="F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body" idx="1"/>
          </p:nvPr>
        </p:nvSpPr>
        <p:spPr>
          <a:xfrm>
            <a:off x="327454" y="2133600"/>
            <a:ext cx="8587946" cy="3886200"/>
          </a:xfrm>
          <a:noFill/>
        </p:spPr>
        <p:txBody>
          <a:bodyPr/>
          <a:lstStyle/>
          <a:p>
            <a:pPr marL="0" indent="0">
              <a:spcBef>
                <a:spcPts val="0"/>
              </a:spcBef>
              <a:buNone/>
            </a:pPr>
            <a:r>
              <a:rPr lang="en-US" altLang="en-US" sz="3600" b="1" dirty="0">
                <a:solidFill>
                  <a:srgbClr val="0000FF"/>
                </a:solidFill>
              </a:rPr>
              <a:t>The L5P Duramax diesel engine features cast </a:t>
            </a:r>
            <a:r>
              <a:rPr lang="en-US" altLang="en-US" sz="3600" b="1" dirty="0" smtClean="0">
                <a:solidFill>
                  <a:srgbClr val="0000FF"/>
                </a:solidFill>
              </a:rPr>
              <a:t>aluminum pistons </a:t>
            </a:r>
            <a:r>
              <a:rPr lang="en-US" altLang="en-US" sz="3600" b="1" dirty="0">
                <a:solidFill>
                  <a:srgbClr val="0000FF"/>
                </a:solidFill>
              </a:rPr>
              <a:t>that have </a:t>
            </a:r>
            <a:r>
              <a:rPr lang="en-US" altLang="en-US" sz="3600" b="1" dirty="0" smtClean="0">
                <a:solidFill>
                  <a:srgbClr val="0000FF"/>
                </a:solidFill>
              </a:rPr>
              <a:t>bowl </a:t>
            </a:r>
            <a:r>
              <a:rPr lang="en-US" altLang="en-US" sz="3600" b="1" dirty="0">
                <a:solidFill>
                  <a:srgbClr val="0000FF"/>
                </a:solidFill>
              </a:rPr>
              <a:t>rim of </a:t>
            </a:r>
            <a:r>
              <a:rPr lang="en-US" altLang="en-US" sz="3600" b="1" dirty="0" smtClean="0">
                <a:solidFill>
                  <a:srgbClr val="0000FF"/>
                </a:solidFill>
              </a:rPr>
              <a:t>remelted piston </a:t>
            </a:r>
            <a:r>
              <a:rPr lang="en-US" altLang="en-US" sz="3600" b="1" dirty="0">
                <a:solidFill>
                  <a:srgbClr val="0000FF"/>
                </a:solidFill>
              </a:rPr>
              <a:t>used to reduce </a:t>
            </a:r>
            <a:r>
              <a:rPr lang="en-US" altLang="en-US" sz="3600" b="1" dirty="0" smtClean="0">
                <a:solidFill>
                  <a:srgbClr val="0000FF"/>
                </a:solidFill>
              </a:rPr>
              <a:t>grain </a:t>
            </a:r>
            <a:r>
              <a:rPr lang="en-US" altLang="en-US" sz="3600" b="1" dirty="0">
                <a:solidFill>
                  <a:srgbClr val="0000FF"/>
                </a:solidFill>
              </a:rPr>
              <a:t>size of the </a:t>
            </a:r>
            <a:r>
              <a:rPr lang="en-US" altLang="en-US" sz="3600" b="1" dirty="0" smtClean="0">
                <a:solidFill>
                  <a:srgbClr val="0000FF"/>
                </a:solidFill>
              </a:rPr>
              <a:t>aluminum and </a:t>
            </a:r>
            <a:r>
              <a:rPr lang="en-US" altLang="en-US" sz="3600" b="1" dirty="0">
                <a:solidFill>
                  <a:srgbClr val="0000FF"/>
                </a:solidFill>
              </a:rPr>
              <a:t>to create a more consistent grain structure </a:t>
            </a:r>
            <a:r>
              <a:rPr lang="en-US" altLang="en-US" sz="3600" b="1" dirty="0" smtClean="0">
                <a:solidFill>
                  <a:srgbClr val="0000FF"/>
                </a:solidFill>
              </a:rPr>
              <a:t>for greater strength</a:t>
            </a:r>
            <a:r>
              <a:rPr lang="en-US" altLang="en-US" sz="3600" b="1" dirty="0">
                <a:solidFill>
                  <a:srgbClr val="0000FF"/>
                </a:solidFill>
              </a:rPr>
              <a:t>.</a:t>
            </a:r>
            <a:endParaRPr lang="en-US" altLang="en-US" b="1" dirty="0" smtClean="0">
              <a:solidFill>
                <a:srgbClr val="0000FF"/>
              </a:solidFill>
            </a:endParaRPr>
          </a:p>
        </p:txBody>
      </p:sp>
    </p:spTree>
    <p:extLst>
      <p:ext uri="{BB962C8B-B14F-4D97-AF65-F5344CB8AC3E}">
        <p14:creationId xmlns:p14="http://schemas.microsoft.com/office/powerpoint/2010/main" val="37133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xfrm>
            <a:off x="457200" y="215372"/>
            <a:ext cx="8458200" cy="1097280"/>
          </a:xfrm>
          <a:noFill/>
          <a:ln/>
        </p:spPr>
        <p:txBody>
          <a:bodyPr/>
          <a:lstStyle/>
          <a:p>
            <a:r>
              <a:rPr lang="en-US" altLang="en-US" dirty="0"/>
              <a:t>Case of the Tuner Program Gone </a:t>
            </a:r>
            <a:r>
              <a:rPr lang="en-US" altLang="en-US" dirty="0" smtClean="0"/>
              <a:t>Bad (</a:t>
            </a:r>
            <a:r>
              <a:rPr lang="en-US" altLang="en-US" dirty="0"/>
              <a:t>1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100" dirty="0" smtClean="0"/>
              <a:t>2-year-old </a:t>
            </a:r>
            <a:r>
              <a:rPr lang="en-US" altLang="en-US" sz="2100" dirty="0"/>
              <a:t>Duramax </a:t>
            </a:r>
            <a:r>
              <a:rPr lang="en-US" altLang="en-US" sz="2100" dirty="0" smtClean="0"/>
              <a:t>engine was </a:t>
            </a:r>
            <a:r>
              <a:rPr lang="en-US" altLang="en-US" sz="2100" dirty="0"/>
              <a:t>not running smoothly and had </a:t>
            </a:r>
            <a:r>
              <a:rPr lang="en-US" altLang="en-US" sz="2100" dirty="0" smtClean="0"/>
              <a:t>MIL on</a:t>
            </a:r>
            <a:r>
              <a:rPr lang="en-US" altLang="en-US" sz="2100" dirty="0"/>
              <a:t>. A </a:t>
            </a:r>
            <a:r>
              <a:rPr lang="en-US" altLang="en-US" sz="2100" dirty="0" smtClean="0"/>
              <a:t>DTC check indicated stored </a:t>
            </a:r>
            <a:r>
              <a:rPr lang="en-US" altLang="en-US" sz="2100" dirty="0"/>
              <a:t>P0300 (random misfire code) DTC </a:t>
            </a:r>
            <a:r>
              <a:rPr lang="en-US" altLang="en-US" sz="2100" dirty="0" smtClean="0"/>
              <a:t>. Technician </a:t>
            </a:r>
            <a:r>
              <a:rPr lang="en-US" altLang="en-US" sz="2100" dirty="0"/>
              <a:t>verified that </a:t>
            </a:r>
            <a:r>
              <a:rPr lang="en-US" altLang="en-US" sz="2100" dirty="0" smtClean="0"/>
              <a:t>engine had noticeable </a:t>
            </a:r>
            <a:r>
              <a:rPr lang="en-US" altLang="en-US" sz="2100" dirty="0"/>
              <a:t>misfire, plus noticed some engine noise</a:t>
            </a:r>
            <a:r>
              <a:rPr lang="en-US" altLang="en-US" sz="2100" dirty="0" smtClean="0"/>
              <a:t>.  When </a:t>
            </a:r>
            <a:r>
              <a:rPr lang="en-US" altLang="en-US" sz="2100" dirty="0"/>
              <a:t>one of the valve covers was removed to </a:t>
            </a:r>
            <a:r>
              <a:rPr lang="en-US" altLang="en-US" sz="2100" dirty="0" smtClean="0"/>
              <a:t>check for </a:t>
            </a:r>
            <a:r>
              <a:rPr lang="en-US" altLang="en-US" sz="2100" dirty="0"/>
              <a:t>possible valve train-related issues, several </a:t>
            </a:r>
            <a:r>
              <a:rPr lang="en-US" altLang="en-US" sz="2100" dirty="0" smtClean="0"/>
              <a:t>bent pushrods </a:t>
            </a:r>
            <a:r>
              <a:rPr lang="en-US" altLang="en-US" sz="2100" dirty="0"/>
              <a:t>were discovered. </a:t>
            </a:r>
            <a:r>
              <a:rPr lang="en-US" altLang="en-US" sz="2100" dirty="0" smtClean="0"/>
              <a:t>DSM discovered following: PCM </a:t>
            </a:r>
            <a:r>
              <a:rPr lang="en-US" altLang="en-US" sz="2100" dirty="0"/>
              <a:t>had been reflashed 5 times, yet the </a:t>
            </a:r>
            <a:r>
              <a:rPr lang="en-US" altLang="en-US" sz="2100" dirty="0" smtClean="0"/>
              <a:t>factory program </a:t>
            </a:r>
            <a:r>
              <a:rPr lang="en-US" altLang="en-US" sz="2100" dirty="0"/>
              <a:t>was currently installed</a:t>
            </a:r>
            <a:r>
              <a:rPr lang="en-US" altLang="en-US" sz="2100" dirty="0" smtClean="0"/>
              <a:t>.  Engine </a:t>
            </a:r>
            <a:r>
              <a:rPr lang="en-US" altLang="en-US" sz="2100" dirty="0"/>
              <a:t>had been operated up to 5,500 RPM</a:t>
            </a:r>
            <a:r>
              <a:rPr lang="en-US" altLang="en-US" sz="2100" dirty="0" smtClean="0"/>
              <a:t>, which </a:t>
            </a:r>
            <a:r>
              <a:rPr lang="en-US" altLang="en-US" sz="2100" dirty="0"/>
              <a:t>is much higher than </a:t>
            </a:r>
            <a:r>
              <a:rPr lang="en-US" altLang="en-US" sz="2100" dirty="0" smtClean="0"/>
              <a:t>factory programming </a:t>
            </a:r>
            <a:r>
              <a:rPr lang="en-US" altLang="en-US" sz="2100" dirty="0"/>
              <a:t>allowed. Based on these findings, the warranty was </a:t>
            </a:r>
            <a:r>
              <a:rPr lang="en-US" altLang="en-US" sz="2100" dirty="0" smtClean="0"/>
              <a:t>canceled. </a:t>
            </a:r>
            <a:r>
              <a:rPr lang="en-US" altLang="en-US" sz="2100" dirty="0"/>
              <a:t>The customer was notified </a:t>
            </a:r>
            <a:r>
              <a:rPr lang="en-US" altLang="en-US" sz="2100" dirty="0" smtClean="0"/>
              <a:t>that while </a:t>
            </a:r>
            <a:r>
              <a:rPr lang="en-US" altLang="en-US" sz="2100" dirty="0"/>
              <a:t>a hand-held tuner can be used to recalibrate </a:t>
            </a:r>
            <a:r>
              <a:rPr lang="en-US" altLang="en-US" sz="2100" dirty="0" smtClean="0"/>
              <a:t>the PCM </a:t>
            </a:r>
            <a:r>
              <a:rPr lang="en-US" altLang="en-US" sz="2100" dirty="0"/>
              <a:t>to increase engine power, it does so by “</a:t>
            </a:r>
            <a:r>
              <a:rPr lang="en-US" altLang="en-US" sz="2100" dirty="0" smtClean="0"/>
              <a:t>taking emissions </a:t>
            </a:r>
            <a:r>
              <a:rPr lang="en-US" altLang="en-US" sz="2100" dirty="0"/>
              <a:t>out of compliance” and can often </a:t>
            </a:r>
            <a:r>
              <a:rPr lang="en-US" altLang="en-US" sz="2100" dirty="0" smtClean="0"/>
              <a:t>cause engine </a:t>
            </a:r>
            <a:r>
              <a:rPr lang="en-US" altLang="en-US" sz="2100" dirty="0"/>
              <a:t>damage as in this case. The owner decided </a:t>
            </a:r>
            <a:r>
              <a:rPr lang="en-US" altLang="en-US" sz="2100" dirty="0" smtClean="0"/>
              <a:t>to have engine </a:t>
            </a:r>
            <a:r>
              <a:rPr lang="en-US" altLang="en-US" sz="2100" dirty="0"/>
              <a:t>repaired and left </a:t>
            </a:r>
            <a:r>
              <a:rPr lang="en-US" altLang="en-US" sz="2100" dirty="0" smtClean="0"/>
              <a:t>programming of PCM </a:t>
            </a:r>
            <a:r>
              <a:rPr lang="en-US" altLang="en-US" sz="2100" dirty="0"/>
              <a:t>the same as when it left </a:t>
            </a:r>
            <a:r>
              <a:rPr lang="en-US" altLang="en-US" sz="2100" dirty="0" smtClean="0"/>
              <a:t>factory</a:t>
            </a:r>
            <a:r>
              <a:rPr lang="en-US" altLang="en-US" sz="1800" dirty="0"/>
              <a:t>.</a:t>
            </a:r>
          </a:p>
        </p:txBody>
      </p:sp>
    </p:spTree>
    <p:extLst>
      <p:ext uri="{BB962C8B-B14F-4D97-AF65-F5344CB8AC3E}">
        <p14:creationId xmlns:p14="http://schemas.microsoft.com/office/powerpoint/2010/main" val="9979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xfrm>
            <a:off x="457200" y="215372"/>
            <a:ext cx="8458200" cy="1097280"/>
          </a:xfrm>
          <a:noFill/>
          <a:ln/>
        </p:spPr>
        <p:txBody>
          <a:bodyPr/>
          <a:lstStyle/>
          <a:p>
            <a:r>
              <a:rPr lang="en-US" altLang="en-US" dirty="0"/>
              <a:t>Case of the Tuner Program Gone </a:t>
            </a:r>
            <a:r>
              <a:rPr lang="en-US" altLang="en-US" dirty="0" smtClean="0"/>
              <a:t>Bad (</a:t>
            </a:r>
            <a:r>
              <a:rPr lang="en-US" altLang="en-US" dirty="0"/>
              <a:t>2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r>
              <a:rPr lang="en-US" b="1" dirty="0">
                <a:solidFill>
                  <a:srgbClr val="0000FF"/>
                </a:solidFill>
              </a:rPr>
              <a:t>Summary:</a:t>
            </a:r>
          </a:p>
          <a:p>
            <a:r>
              <a:rPr lang="en-US" sz="2400" b="1" dirty="0" smtClean="0"/>
              <a:t>Complaint</a:t>
            </a:r>
            <a:r>
              <a:rPr lang="en-US" sz="2400" dirty="0"/>
              <a:t>—owner complained of a </a:t>
            </a:r>
            <a:r>
              <a:rPr lang="en-US" sz="2400" dirty="0" smtClean="0"/>
              <a:t>rough running </a:t>
            </a:r>
            <a:r>
              <a:rPr lang="en-US" sz="2400" dirty="0"/>
              <a:t>engine and the check engine light was on.</a:t>
            </a:r>
          </a:p>
          <a:p>
            <a:r>
              <a:rPr lang="en-US" sz="2400" b="1" dirty="0" smtClean="0"/>
              <a:t>Cause</a:t>
            </a:r>
            <a:r>
              <a:rPr lang="en-US" sz="2400" dirty="0"/>
              <a:t>—engine had been operated at a </a:t>
            </a:r>
            <a:r>
              <a:rPr lang="en-US" sz="2400" dirty="0" smtClean="0"/>
              <a:t>speed that </a:t>
            </a:r>
            <a:r>
              <a:rPr lang="en-US" sz="2400" dirty="0"/>
              <a:t>was higher than it was designed to operate,</a:t>
            </a:r>
          </a:p>
          <a:p>
            <a:r>
              <a:rPr lang="en-US" sz="2400" b="1" dirty="0" smtClean="0"/>
              <a:t>Correction</a:t>
            </a:r>
            <a:r>
              <a:rPr lang="en-US" sz="2400" dirty="0"/>
              <a:t>—bent pushrods were replaced</a:t>
            </a:r>
            <a:r>
              <a:rPr lang="en-US" sz="2400" dirty="0" smtClean="0"/>
              <a:t>, at </a:t>
            </a:r>
            <a:r>
              <a:rPr lang="en-US" sz="2400" dirty="0"/>
              <a:t>the customer’s expense, which corrected </a:t>
            </a:r>
            <a:r>
              <a:rPr lang="en-US" sz="2400" dirty="0" smtClean="0"/>
              <a:t>the rough </a:t>
            </a:r>
            <a:r>
              <a:rPr lang="en-US" sz="2400" dirty="0"/>
              <a:t>running engine concern</a:t>
            </a:r>
            <a:endParaRPr lang="en-US" altLang="en-US" sz="2400" dirty="0"/>
          </a:p>
        </p:txBody>
      </p:sp>
    </p:spTree>
    <p:extLst>
      <p:ext uri="{BB962C8B-B14F-4D97-AF65-F5344CB8AC3E}">
        <p14:creationId xmlns:p14="http://schemas.microsoft.com/office/powerpoint/2010/main" val="1939901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ENGINE </a:t>
            </a:r>
            <a:r>
              <a:rPr lang="en-US" sz="3600" dirty="0" smtClean="0"/>
              <a:t>MECHANICAL (4 of 5)</a:t>
            </a:r>
            <a:endParaRPr lang="en-US" sz="3600" dirty="0"/>
          </a:p>
        </p:txBody>
      </p:sp>
      <p:sp>
        <p:nvSpPr>
          <p:cNvPr id="3" name="Content Placeholder 2"/>
          <p:cNvSpPr>
            <a:spLocks noGrp="1"/>
          </p:cNvSpPr>
          <p:nvPr>
            <p:ph idx="1"/>
          </p:nvPr>
        </p:nvSpPr>
        <p:spPr>
          <a:xfrm>
            <a:off x="76200" y="1371600"/>
            <a:ext cx="6135980" cy="5029200"/>
          </a:xfrm>
        </p:spPr>
        <p:txBody>
          <a:bodyPr/>
          <a:lstStyle/>
          <a:p>
            <a:pPr>
              <a:spcBef>
                <a:spcPts val="0"/>
              </a:spcBef>
            </a:pPr>
            <a:r>
              <a:rPr lang="en-US" sz="3200" b="1" dirty="0" smtClean="0">
                <a:solidFill>
                  <a:srgbClr val="0000FF"/>
                </a:solidFill>
              </a:rPr>
              <a:t>Valve Train</a:t>
            </a:r>
          </a:p>
          <a:p>
            <a:pPr lvl="1">
              <a:spcBef>
                <a:spcPts val="0"/>
              </a:spcBef>
            </a:pPr>
            <a:r>
              <a:rPr lang="en-US" dirty="0" smtClean="0"/>
              <a:t>Camshaft driven by a helical cut gear off crankshaft</a:t>
            </a:r>
          </a:p>
          <a:p>
            <a:pPr lvl="1">
              <a:spcBef>
                <a:spcPts val="0"/>
              </a:spcBef>
            </a:pPr>
            <a:r>
              <a:rPr lang="en-US" dirty="0" smtClean="0"/>
              <a:t>Roller </a:t>
            </a:r>
            <a:r>
              <a:rPr lang="en-US" b="1" dirty="0" smtClean="0">
                <a:solidFill>
                  <a:srgbClr val="0000FF"/>
                </a:solidFill>
              </a:rPr>
              <a:t>solid</a:t>
            </a:r>
            <a:r>
              <a:rPr lang="en-US" dirty="0" smtClean="0">
                <a:solidFill>
                  <a:srgbClr val="0000FF"/>
                </a:solidFill>
              </a:rPr>
              <a:t> </a:t>
            </a:r>
            <a:r>
              <a:rPr lang="en-US" dirty="0" smtClean="0"/>
              <a:t>lifters </a:t>
            </a:r>
          </a:p>
          <a:p>
            <a:pPr lvl="1">
              <a:spcBef>
                <a:spcPts val="0"/>
              </a:spcBef>
            </a:pPr>
            <a:r>
              <a:rPr lang="en-US" dirty="0" smtClean="0"/>
              <a:t>With anti-rotation clips</a:t>
            </a:r>
          </a:p>
          <a:p>
            <a:pPr>
              <a:spcBef>
                <a:spcPts val="0"/>
              </a:spcBef>
            </a:pPr>
            <a:r>
              <a:rPr lang="en-US" sz="3200" b="1" dirty="0" smtClean="0">
                <a:solidFill>
                  <a:srgbClr val="0000FF"/>
                </a:solidFill>
              </a:rPr>
              <a:t>Oil Pan </a:t>
            </a:r>
          </a:p>
          <a:p>
            <a:pPr lvl="1">
              <a:spcBef>
                <a:spcPts val="0"/>
              </a:spcBef>
            </a:pPr>
            <a:r>
              <a:rPr lang="en-US" dirty="0" smtClean="0"/>
              <a:t>Upper pan cast aluminum </a:t>
            </a:r>
          </a:p>
          <a:p>
            <a:pPr lvl="1">
              <a:spcBef>
                <a:spcPts val="0"/>
              </a:spcBef>
            </a:pPr>
            <a:r>
              <a:rPr lang="en-US" dirty="0" smtClean="0"/>
              <a:t>Lower pan laminated steel</a:t>
            </a:r>
          </a:p>
          <a:p>
            <a:pPr lvl="2">
              <a:spcBef>
                <a:spcPts val="0"/>
              </a:spcBef>
            </a:pPr>
            <a:r>
              <a:rPr lang="en-US" dirty="0" smtClean="0"/>
              <a:t>Noise suppressant </a:t>
            </a:r>
          </a:p>
          <a:p>
            <a:pPr lvl="2">
              <a:spcBef>
                <a:spcPts val="0"/>
              </a:spcBef>
            </a:pPr>
            <a:r>
              <a:rPr lang="en-US" dirty="0" smtClean="0"/>
              <a:t>Oil level sensor</a:t>
            </a:r>
          </a:p>
          <a:p>
            <a:pPr lvl="1">
              <a:spcBef>
                <a:spcPts val="0"/>
              </a:spcBef>
            </a:pPr>
            <a:endParaRPr lang="en-US" sz="1800" b="1" dirty="0">
              <a:solidFill>
                <a:srgbClr val="0000FF"/>
              </a:solidFill>
            </a:endParaRPr>
          </a:p>
        </p:txBody>
      </p:sp>
      <p:pic>
        <p:nvPicPr>
          <p:cNvPr id="2" name="Picture 1" descr="A photo shows a large diameter roller solid (non-hydraulic) valve lifter of a Duramax diesel engine."/>
          <p:cNvPicPr>
            <a:picLocks noChangeAspect="1"/>
          </p:cNvPicPr>
          <p:nvPr/>
        </p:nvPicPr>
        <p:blipFill>
          <a:blip r:embed="rId2"/>
          <a:stretch>
            <a:fillRect/>
          </a:stretch>
        </p:blipFill>
        <p:spPr>
          <a:xfrm>
            <a:off x="6191585" y="1468719"/>
            <a:ext cx="2931820" cy="2200873"/>
          </a:xfrm>
          <a:prstGeom prst="rect">
            <a:avLst/>
          </a:prstGeom>
        </p:spPr>
      </p:pic>
      <p:pic>
        <p:nvPicPr>
          <p:cNvPr id="5122" name="Picture 2" descr="A photo shows a Duramax diesel engine anti-rotation clip held with the help of a magnetic pickup tool. The anti-rotation clip resembles the number eight and prevents lifter rotation and ensures that the roller is kept in line with the c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913" y="3672769"/>
            <a:ext cx="2944492" cy="220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A photo shows a stamped steel lower oil pan bolted on top of a cast aluminum upper oil p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5750" y="4519612"/>
            <a:ext cx="2457450" cy="184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38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23–6 (a) </a:t>
            </a:r>
            <a:r>
              <a:rPr lang="en-US" sz="2800" dirty="0" smtClean="0"/>
              <a:t>Duramax </a:t>
            </a:r>
            <a:r>
              <a:rPr lang="en-US" sz="2800" dirty="0"/>
              <a:t>diesel engine uses </a:t>
            </a:r>
            <a:r>
              <a:rPr lang="en-US" sz="2800" dirty="0" smtClean="0"/>
              <a:t>large diameter </a:t>
            </a:r>
            <a:r>
              <a:rPr lang="en-US" sz="2800" dirty="0"/>
              <a:t>roller solid (non-hydraulic) valve </a:t>
            </a:r>
            <a:r>
              <a:rPr lang="en-US" sz="2800" dirty="0" smtClean="0"/>
              <a:t>lifters.</a:t>
            </a:r>
            <a:endParaRPr lang="en-US" sz="2800" dirty="0"/>
          </a:p>
        </p:txBody>
      </p:sp>
      <p:pic>
        <p:nvPicPr>
          <p:cNvPr id="4" name="Picture 3" descr="A photo shows a large diameter roller solid (non-hydraulic) valve lifter of a Duramax diesel engine."/>
          <p:cNvPicPr>
            <a:picLocks noChangeAspect="1"/>
          </p:cNvPicPr>
          <p:nvPr/>
        </p:nvPicPr>
        <p:blipFill>
          <a:blip r:embed="rId2"/>
          <a:stretch>
            <a:fillRect/>
          </a:stretch>
        </p:blipFill>
        <p:spPr>
          <a:xfrm>
            <a:off x="990600" y="1371599"/>
            <a:ext cx="6677987" cy="5010673"/>
          </a:xfrm>
          <a:prstGeom prst="rect">
            <a:avLst/>
          </a:prstGeom>
        </p:spPr>
      </p:pic>
    </p:spTree>
    <p:extLst>
      <p:ext uri="{BB962C8B-B14F-4D97-AF65-F5344CB8AC3E}">
        <p14:creationId xmlns:p14="http://schemas.microsoft.com/office/powerpoint/2010/main" val="170379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23–6 </a:t>
            </a:r>
            <a:r>
              <a:rPr lang="en-US" sz="2400" dirty="0" smtClean="0"/>
              <a:t>(</a:t>
            </a:r>
            <a:r>
              <a:rPr lang="en-US" sz="2400" dirty="0"/>
              <a:t>b) To </a:t>
            </a:r>
            <a:r>
              <a:rPr lang="en-US" sz="2400" dirty="0" smtClean="0"/>
              <a:t>keep valve </a:t>
            </a:r>
            <a:r>
              <a:rPr lang="en-US" sz="2400" dirty="0"/>
              <a:t>lifters from rotating in their bores, an </a:t>
            </a:r>
            <a:r>
              <a:rPr lang="en-US" sz="2400" dirty="0" smtClean="0"/>
              <a:t>anti-rotation clip </a:t>
            </a:r>
            <a:r>
              <a:rPr lang="en-US" sz="2400" dirty="0"/>
              <a:t>is used that allows </a:t>
            </a:r>
            <a:r>
              <a:rPr lang="en-US" sz="2400" dirty="0" smtClean="0"/>
              <a:t>lifters </a:t>
            </a:r>
            <a:r>
              <a:rPr lang="en-US" sz="2400" dirty="0"/>
              <a:t>to move up and down freely.</a:t>
            </a:r>
          </a:p>
        </p:txBody>
      </p:sp>
      <p:pic>
        <p:nvPicPr>
          <p:cNvPr id="6146" name="Picture 2" descr="A photo shows a Duramax diesel engine anti-rotation clip held with the help of a magnetic pickup tool. The anti-rotation clip resembles the number eight and prevents lifter rotation and ensures that the roller is kept in line with the c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6422516"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748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dirty="0"/>
              <a:t>FIGURE 23–7 </a:t>
            </a:r>
            <a:r>
              <a:rPr lang="en-US" dirty="0" smtClean="0"/>
              <a:t>lower </a:t>
            </a:r>
            <a:r>
              <a:rPr lang="en-US" dirty="0"/>
              <a:t>oil pan is stamped </a:t>
            </a:r>
            <a:r>
              <a:rPr lang="en-US" dirty="0" smtClean="0"/>
              <a:t>steel</a:t>
            </a:r>
            <a:endParaRPr lang="en-US" dirty="0"/>
          </a:p>
        </p:txBody>
      </p:sp>
      <p:pic>
        <p:nvPicPr>
          <p:cNvPr id="7171" name="Picture 3" descr="A photo shows a stamped steel lower oil pan bolted on top of a cast aluminum upper oil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16225"/>
            <a:ext cx="6438900" cy="485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ENGINE </a:t>
            </a:r>
            <a:r>
              <a:rPr lang="en-US" sz="3600" dirty="0" smtClean="0"/>
              <a:t>MECHANICAL (5 of 5)</a:t>
            </a:r>
            <a:endParaRPr lang="en-US" sz="3600" dirty="0"/>
          </a:p>
        </p:txBody>
      </p:sp>
      <p:sp>
        <p:nvSpPr>
          <p:cNvPr id="3" name="Content Placeholder 2"/>
          <p:cNvSpPr>
            <a:spLocks noGrp="1"/>
          </p:cNvSpPr>
          <p:nvPr>
            <p:ph idx="1"/>
          </p:nvPr>
        </p:nvSpPr>
        <p:spPr>
          <a:xfrm>
            <a:off x="76200" y="1371600"/>
            <a:ext cx="4343400" cy="5029200"/>
          </a:xfrm>
        </p:spPr>
        <p:txBody>
          <a:bodyPr/>
          <a:lstStyle/>
          <a:p>
            <a:pPr>
              <a:spcBef>
                <a:spcPts val="0"/>
              </a:spcBef>
            </a:pPr>
            <a:r>
              <a:rPr lang="en-US" sz="3200" b="1" dirty="0" smtClean="0">
                <a:solidFill>
                  <a:srgbClr val="0000FF"/>
                </a:solidFill>
              </a:rPr>
              <a:t>Oil Pump/Cooler</a:t>
            </a:r>
          </a:p>
          <a:p>
            <a:pPr lvl="1">
              <a:spcBef>
                <a:spcPts val="0"/>
              </a:spcBef>
            </a:pPr>
            <a:r>
              <a:rPr lang="en-US" dirty="0" smtClean="0"/>
              <a:t>Oil </a:t>
            </a:r>
            <a:r>
              <a:rPr lang="en-US" dirty="0"/>
              <a:t>pump </a:t>
            </a:r>
            <a:r>
              <a:rPr lang="en-US" dirty="0" smtClean="0"/>
              <a:t>driven </a:t>
            </a:r>
            <a:r>
              <a:rPr lang="en-US" dirty="0"/>
              <a:t>off </a:t>
            </a:r>
            <a:r>
              <a:rPr lang="en-US" dirty="0" smtClean="0"/>
              <a:t>crankshaft </a:t>
            </a:r>
          </a:p>
          <a:p>
            <a:pPr lvl="1">
              <a:spcBef>
                <a:spcPts val="0"/>
              </a:spcBef>
            </a:pPr>
            <a:r>
              <a:rPr lang="en-US" dirty="0"/>
              <a:t>R</a:t>
            </a:r>
            <a:r>
              <a:rPr lang="en-US" dirty="0" smtClean="0"/>
              <a:t>egulator located </a:t>
            </a:r>
            <a:r>
              <a:rPr lang="en-US" dirty="0"/>
              <a:t>on </a:t>
            </a:r>
            <a:r>
              <a:rPr lang="en-US" dirty="0" smtClean="0"/>
              <a:t>high pressure side </a:t>
            </a:r>
            <a:r>
              <a:rPr lang="en-US" dirty="0"/>
              <a:t>of </a:t>
            </a:r>
            <a:r>
              <a:rPr lang="en-US" dirty="0" smtClean="0"/>
              <a:t>pump</a:t>
            </a:r>
          </a:p>
          <a:p>
            <a:pPr lvl="1">
              <a:spcBef>
                <a:spcPts val="0"/>
              </a:spcBef>
            </a:pPr>
            <a:r>
              <a:rPr lang="en-US" dirty="0" smtClean="0"/>
              <a:t>Reaches pressure </a:t>
            </a:r>
            <a:r>
              <a:rPr lang="en-US" dirty="0"/>
              <a:t>piston </a:t>
            </a:r>
            <a:r>
              <a:rPr lang="en-US" dirty="0" smtClean="0"/>
              <a:t>moves uncovers </a:t>
            </a:r>
            <a:r>
              <a:rPr lang="en-US" dirty="0"/>
              <a:t>bleed </a:t>
            </a:r>
            <a:r>
              <a:rPr lang="en-US" dirty="0" smtClean="0"/>
              <a:t>ports</a:t>
            </a:r>
          </a:p>
          <a:p>
            <a:pPr lvl="1">
              <a:spcBef>
                <a:spcPts val="0"/>
              </a:spcBef>
            </a:pPr>
            <a:r>
              <a:rPr lang="en-US" dirty="0" smtClean="0"/>
              <a:t>Oil pressure:</a:t>
            </a:r>
            <a:endParaRPr lang="en-US" dirty="0"/>
          </a:p>
          <a:p>
            <a:pPr lvl="2">
              <a:spcBef>
                <a:spcPts val="0"/>
              </a:spcBef>
            </a:pPr>
            <a:r>
              <a:rPr lang="en-US" sz="1800" dirty="0" smtClean="0"/>
              <a:t>1,000 </a:t>
            </a:r>
            <a:r>
              <a:rPr lang="en-US" sz="1800" dirty="0"/>
              <a:t>RPM – 6 PSI (42 kPa) minimum</a:t>
            </a:r>
          </a:p>
          <a:p>
            <a:pPr lvl="2">
              <a:spcBef>
                <a:spcPts val="0"/>
              </a:spcBef>
            </a:pPr>
            <a:r>
              <a:rPr lang="en-US" sz="1800" dirty="0" smtClean="0"/>
              <a:t>2,000 </a:t>
            </a:r>
            <a:r>
              <a:rPr lang="en-US" sz="1800" dirty="0"/>
              <a:t>RPM – 18 PSI (125 kPa) minimum</a:t>
            </a:r>
          </a:p>
          <a:p>
            <a:pPr lvl="2">
              <a:spcBef>
                <a:spcPts val="0"/>
              </a:spcBef>
            </a:pPr>
            <a:r>
              <a:rPr lang="en-US" sz="1800" dirty="0" smtClean="0"/>
              <a:t>4,000 </a:t>
            </a:r>
            <a:r>
              <a:rPr lang="en-US" sz="1800" dirty="0"/>
              <a:t>RPM – 24 PSI (166 kPa) minimum</a:t>
            </a:r>
          </a:p>
        </p:txBody>
      </p:sp>
      <p:pic>
        <p:nvPicPr>
          <p:cNvPr id="8194" name="Picture 2" descr="A photo shows an oil cooler. The oil cooler assembly houses a circular oil filter housing assembly to the right and various tubes through which oil flow is installed at the left of the oil cooler assemb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1735066"/>
            <a:ext cx="4533900" cy="371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442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(1 of 9)</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Duramax GM Diesel</a:t>
            </a:r>
          </a:p>
          <a:p>
            <a:pPr lvl="1"/>
            <a:r>
              <a:rPr lang="en-US" dirty="0"/>
              <a:t>L</a:t>
            </a:r>
            <a:r>
              <a:rPr lang="en-US" dirty="0" smtClean="0"/>
              <a:t>ight- </a:t>
            </a:r>
            <a:r>
              <a:rPr lang="en-US" dirty="0"/>
              <a:t>to medium-duty </a:t>
            </a:r>
            <a:r>
              <a:rPr lang="en-US" dirty="0" smtClean="0"/>
              <a:t>trucks</a:t>
            </a:r>
          </a:p>
          <a:p>
            <a:pPr lvl="1"/>
            <a:r>
              <a:rPr lang="en-US" dirty="0" smtClean="0"/>
              <a:t>Block &amp; heads cast </a:t>
            </a:r>
            <a:r>
              <a:rPr lang="en-US" dirty="0"/>
              <a:t>at </a:t>
            </a:r>
            <a:r>
              <a:rPr lang="en-US" dirty="0" smtClean="0"/>
              <a:t>GM </a:t>
            </a:r>
            <a:r>
              <a:rPr lang="en-US" dirty="0"/>
              <a:t>Powertrain </a:t>
            </a:r>
            <a:r>
              <a:rPr lang="en-US" dirty="0" smtClean="0"/>
              <a:t>foundry</a:t>
            </a:r>
          </a:p>
          <a:p>
            <a:pPr lvl="1"/>
            <a:r>
              <a:rPr lang="en-US" dirty="0"/>
              <a:t>B</a:t>
            </a:r>
            <a:r>
              <a:rPr lang="en-US" dirty="0" smtClean="0"/>
              <a:t>uilt </a:t>
            </a:r>
            <a:r>
              <a:rPr lang="en-US" dirty="0"/>
              <a:t>by </a:t>
            </a:r>
            <a:r>
              <a:rPr lang="en-US" dirty="0" smtClean="0"/>
              <a:t>GM &amp; Isuzu called DMAX</a:t>
            </a:r>
          </a:p>
          <a:p>
            <a:pPr lvl="1"/>
            <a:r>
              <a:rPr lang="en-US" dirty="0" smtClean="0"/>
              <a:t>Joint </a:t>
            </a:r>
            <a:r>
              <a:rPr lang="en-US" dirty="0"/>
              <a:t>venture in </a:t>
            </a:r>
            <a:r>
              <a:rPr lang="en-US" dirty="0" smtClean="0"/>
              <a:t>Moraine, Ohio</a:t>
            </a:r>
            <a:endParaRPr lang="en-US" dirty="0"/>
          </a:p>
        </p:txBody>
      </p:sp>
      <p:pic>
        <p:nvPicPr>
          <p:cNvPr id="4" name="Picture 3" descr="A photo shows the DMAX plant in Defiance, Ohio. The plant is located near I-75, and railroad access makes the transport of materials and finished engines easy from the Ohio plant."/>
          <p:cNvPicPr>
            <a:picLocks noChangeAspect="1"/>
          </p:cNvPicPr>
          <p:nvPr/>
        </p:nvPicPr>
        <p:blipFill>
          <a:blip r:embed="rId2"/>
          <a:stretch>
            <a:fillRect/>
          </a:stretch>
        </p:blipFill>
        <p:spPr>
          <a:xfrm>
            <a:off x="5486400" y="3657600"/>
            <a:ext cx="3530644" cy="2644773"/>
          </a:xfrm>
          <a:prstGeom prst="rect">
            <a:avLst/>
          </a:prstGeom>
        </p:spPr>
      </p:pic>
    </p:spTree>
    <p:extLst>
      <p:ext uri="{BB962C8B-B14F-4D97-AF65-F5344CB8AC3E}">
        <p14:creationId xmlns:p14="http://schemas.microsoft.com/office/powerpoint/2010/main" val="2696624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763000" cy="1097280"/>
          </a:xfrm>
        </p:spPr>
        <p:txBody>
          <a:bodyPr/>
          <a:lstStyle/>
          <a:p>
            <a:r>
              <a:rPr lang="en-US" dirty="0"/>
              <a:t>FIGURE 23–8 Oil cooler </a:t>
            </a:r>
            <a:r>
              <a:rPr lang="en-US" dirty="0" smtClean="0"/>
              <a:t>showing construction</a:t>
            </a:r>
            <a:endParaRPr lang="en-US" dirty="0"/>
          </a:p>
        </p:txBody>
      </p:sp>
      <p:pic>
        <p:nvPicPr>
          <p:cNvPr id="9218" name="Picture 2" descr="A photo shows an oil cooler. The oil cooler assembly houses a circular oil filter housing assembly to the right and various tubes through which oil flow is installed at the left of the oil cooler assemb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5668058"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87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COOLING </a:t>
            </a:r>
            <a:r>
              <a:rPr lang="en-US" sz="3600" dirty="0" smtClean="0"/>
              <a:t>SYSTEM (1 of 3)</a:t>
            </a:r>
            <a:endParaRPr lang="en-US" sz="3600" dirty="0"/>
          </a:p>
        </p:txBody>
      </p:sp>
      <p:sp>
        <p:nvSpPr>
          <p:cNvPr id="3" name="Content Placeholder 2"/>
          <p:cNvSpPr>
            <a:spLocks noGrp="1"/>
          </p:cNvSpPr>
          <p:nvPr>
            <p:ph idx="1"/>
          </p:nvPr>
        </p:nvSpPr>
        <p:spPr>
          <a:xfrm>
            <a:off x="0" y="1447800"/>
            <a:ext cx="8915400" cy="4525963"/>
          </a:xfrm>
        </p:spPr>
        <p:txBody>
          <a:bodyPr/>
          <a:lstStyle/>
          <a:p>
            <a:pPr>
              <a:spcBef>
                <a:spcPts val="0"/>
              </a:spcBef>
            </a:pPr>
            <a:r>
              <a:rPr lang="en-US" sz="3200" b="1" dirty="0" smtClean="0">
                <a:solidFill>
                  <a:srgbClr val="0000FF"/>
                </a:solidFill>
              </a:rPr>
              <a:t>Gear Driven Water Pump</a:t>
            </a:r>
          </a:p>
          <a:p>
            <a:pPr lvl="1">
              <a:spcBef>
                <a:spcPts val="0"/>
              </a:spcBef>
            </a:pPr>
            <a:r>
              <a:rPr lang="en-US" dirty="0" smtClean="0"/>
              <a:t>Mounted on left </a:t>
            </a:r>
            <a:r>
              <a:rPr lang="en-US" dirty="0"/>
              <a:t>side of </a:t>
            </a:r>
            <a:r>
              <a:rPr lang="en-US" dirty="0" smtClean="0"/>
              <a:t>engine</a:t>
            </a:r>
          </a:p>
          <a:p>
            <a:pPr lvl="1">
              <a:spcBef>
                <a:spcPts val="0"/>
              </a:spcBef>
            </a:pPr>
            <a:r>
              <a:rPr lang="en-US" dirty="0" smtClean="0"/>
              <a:t>Driven </a:t>
            </a:r>
            <a:r>
              <a:rPr lang="en-US" dirty="0"/>
              <a:t>by </a:t>
            </a:r>
            <a:r>
              <a:rPr lang="en-US" dirty="0" smtClean="0"/>
              <a:t>camshaft</a:t>
            </a:r>
          </a:p>
          <a:p>
            <a:pPr lvl="2">
              <a:spcBef>
                <a:spcPts val="0"/>
              </a:spcBef>
            </a:pPr>
            <a:r>
              <a:rPr lang="en-US" sz="2400" b="1" dirty="0" smtClean="0">
                <a:solidFill>
                  <a:srgbClr val="0000FF"/>
                </a:solidFill>
              </a:rPr>
              <a:t>Uses Two Thermostats</a:t>
            </a:r>
          </a:p>
          <a:p>
            <a:pPr lvl="2">
              <a:spcBef>
                <a:spcPts val="0"/>
              </a:spcBef>
            </a:pPr>
            <a:r>
              <a:rPr lang="en-US" sz="2400" b="1" dirty="0" smtClean="0">
                <a:solidFill>
                  <a:srgbClr val="0000FF"/>
                </a:solidFill>
              </a:rPr>
              <a:t>Primary &amp; Secondary</a:t>
            </a:r>
          </a:p>
          <a:p>
            <a:pPr lvl="1">
              <a:spcBef>
                <a:spcPts val="0"/>
              </a:spcBef>
            </a:pPr>
            <a:r>
              <a:rPr lang="en-US" b="1" dirty="0" smtClean="0">
                <a:solidFill>
                  <a:srgbClr val="0000FF"/>
                </a:solidFill>
              </a:rPr>
              <a:t>Primary Thermostat </a:t>
            </a:r>
            <a:r>
              <a:rPr lang="en-US" dirty="0" smtClean="0"/>
              <a:t>controls </a:t>
            </a:r>
            <a:r>
              <a:rPr lang="en-US" dirty="0"/>
              <a:t>both </a:t>
            </a:r>
            <a:r>
              <a:rPr lang="en-US" b="1" dirty="0" smtClean="0">
                <a:solidFill>
                  <a:srgbClr val="0000FF"/>
                </a:solidFill>
              </a:rPr>
              <a:t>bypass</a:t>
            </a:r>
            <a:r>
              <a:rPr lang="en-US" dirty="0" smtClean="0">
                <a:solidFill>
                  <a:srgbClr val="0000FF"/>
                </a:solidFill>
              </a:rPr>
              <a:t> </a:t>
            </a:r>
            <a:r>
              <a:rPr lang="en-US" dirty="0"/>
              <a:t>coolant </a:t>
            </a:r>
            <a:r>
              <a:rPr lang="en-US" dirty="0" smtClean="0"/>
              <a:t>flow </a:t>
            </a:r>
          </a:p>
          <a:p>
            <a:pPr lvl="1">
              <a:spcBef>
                <a:spcPts val="0"/>
              </a:spcBef>
            </a:pPr>
            <a:r>
              <a:rPr lang="en-US" dirty="0" smtClean="0"/>
              <a:t>Engine cold &amp; flow </a:t>
            </a:r>
            <a:r>
              <a:rPr lang="en-US" dirty="0"/>
              <a:t>though </a:t>
            </a:r>
            <a:r>
              <a:rPr lang="en-US" dirty="0" smtClean="0"/>
              <a:t>radiator when hot</a:t>
            </a:r>
          </a:p>
          <a:p>
            <a:pPr lvl="1">
              <a:spcBef>
                <a:spcPts val="0"/>
              </a:spcBef>
            </a:pPr>
            <a:r>
              <a:rPr lang="en-US" dirty="0" smtClean="0"/>
              <a:t>Primary starts to </a:t>
            </a:r>
            <a:r>
              <a:rPr lang="en-US" dirty="0"/>
              <a:t>open at 180°F (</a:t>
            </a:r>
            <a:r>
              <a:rPr lang="en-US" dirty="0" smtClean="0"/>
              <a:t>82°C)</a:t>
            </a:r>
          </a:p>
          <a:p>
            <a:pPr lvl="1">
              <a:spcBef>
                <a:spcPts val="0"/>
              </a:spcBef>
            </a:pPr>
            <a:r>
              <a:rPr lang="en-US" dirty="0"/>
              <a:t>B</a:t>
            </a:r>
            <a:r>
              <a:rPr lang="en-US" dirty="0" smtClean="0"/>
              <a:t>ypass </a:t>
            </a:r>
            <a:r>
              <a:rPr lang="en-US" dirty="0"/>
              <a:t>is still open so flow </a:t>
            </a:r>
            <a:r>
              <a:rPr lang="en-US" dirty="0" smtClean="0"/>
              <a:t>split between</a:t>
            </a:r>
          </a:p>
          <a:p>
            <a:pPr lvl="1">
              <a:spcBef>
                <a:spcPts val="0"/>
              </a:spcBef>
            </a:pPr>
            <a:r>
              <a:rPr lang="en-US" dirty="0" smtClean="0"/>
              <a:t>Recirculated </a:t>
            </a:r>
            <a:r>
              <a:rPr lang="en-US" dirty="0"/>
              <a:t>through </a:t>
            </a:r>
            <a:r>
              <a:rPr lang="en-US" dirty="0" smtClean="0"/>
              <a:t>engine &amp; to radiator</a:t>
            </a:r>
          </a:p>
          <a:p>
            <a:pPr lvl="1">
              <a:spcBef>
                <a:spcPts val="0"/>
              </a:spcBef>
            </a:pPr>
            <a:r>
              <a:rPr lang="en-US" dirty="0" smtClean="0"/>
              <a:t>At </a:t>
            </a:r>
            <a:r>
              <a:rPr lang="en-US" dirty="0"/>
              <a:t>185°F (85°C), </a:t>
            </a:r>
            <a:r>
              <a:rPr lang="en-US" dirty="0" smtClean="0"/>
              <a:t>primary </a:t>
            </a:r>
            <a:r>
              <a:rPr lang="en-US" dirty="0"/>
              <a:t>thermostat </a:t>
            </a:r>
            <a:r>
              <a:rPr lang="en-US" b="1" dirty="0" smtClean="0">
                <a:solidFill>
                  <a:srgbClr val="0000FF"/>
                </a:solidFill>
              </a:rPr>
              <a:t>blocks</a:t>
            </a:r>
          </a:p>
          <a:p>
            <a:pPr lvl="1">
              <a:spcBef>
                <a:spcPts val="0"/>
              </a:spcBef>
            </a:pPr>
            <a:r>
              <a:rPr lang="en-US" dirty="0" smtClean="0"/>
              <a:t>Fully </a:t>
            </a:r>
            <a:r>
              <a:rPr lang="en-US" dirty="0"/>
              <a:t>open at 203°F (95°C).</a:t>
            </a:r>
          </a:p>
        </p:txBody>
      </p:sp>
    </p:spTree>
    <p:extLst>
      <p:ext uri="{BB962C8B-B14F-4D97-AF65-F5344CB8AC3E}">
        <p14:creationId xmlns:p14="http://schemas.microsoft.com/office/powerpoint/2010/main" val="160696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382000" cy="1097280"/>
          </a:xfrm>
        </p:spPr>
        <p:txBody>
          <a:bodyPr/>
          <a:lstStyle/>
          <a:p>
            <a:r>
              <a:rPr lang="en-US" sz="3200" dirty="0"/>
              <a:t>FIGURE 23–9 </a:t>
            </a:r>
            <a:r>
              <a:rPr lang="en-US" sz="3200" dirty="0" smtClean="0"/>
              <a:t>water </a:t>
            </a:r>
            <a:r>
              <a:rPr lang="en-US" sz="3200" dirty="0"/>
              <a:t>pump </a:t>
            </a:r>
            <a:r>
              <a:rPr lang="en-US" sz="3200" dirty="0" smtClean="0"/>
              <a:t>gear </a:t>
            </a:r>
            <a:r>
              <a:rPr lang="en-US" sz="3200" dirty="0"/>
              <a:t>driven by </a:t>
            </a:r>
            <a:r>
              <a:rPr lang="en-US" sz="3200" dirty="0" smtClean="0"/>
              <a:t>camshaft gear</a:t>
            </a:r>
            <a:endParaRPr lang="en-US" sz="3200" dirty="0"/>
          </a:p>
        </p:txBody>
      </p:sp>
      <p:pic>
        <p:nvPicPr>
          <p:cNvPr id="10242" name="Picture 2" descr="A figure shows a camshaft driven water pump mounted on the left side of an engine. The water pump is connected to the camshaft through a gear and is bolted through gask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720" y="1524000"/>
            <a:ext cx="6853836" cy="463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71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FIGURE 23–10 (a) </a:t>
            </a:r>
            <a:r>
              <a:rPr lang="en-US" sz="3200" dirty="0" smtClean="0"/>
              <a:t>water </a:t>
            </a:r>
            <a:r>
              <a:rPr lang="en-US" sz="3200" dirty="0"/>
              <a:t>pump assembly as it looks after removal from </a:t>
            </a:r>
            <a:r>
              <a:rPr lang="en-US" sz="3200" dirty="0" smtClean="0"/>
              <a:t>engine</a:t>
            </a:r>
            <a:r>
              <a:rPr lang="en-US" sz="3200" dirty="0"/>
              <a:t>. </a:t>
            </a:r>
          </a:p>
        </p:txBody>
      </p:sp>
      <p:pic>
        <p:nvPicPr>
          <p:cNvPr id="4" name="Picture 3" descr="A photo shows a water pump assembly after removal from the engine. The photo shows the outer assembly of the pump connected to a gear."/>
          <p:cNvPicPr>
            <a:picLocks noChangeAspect="1"/>
          </p:cNvPicPr>
          <p:nvPr/>
        </p:nvPicPr>
        <p:blipFill>
          <a:blip r:embed="rId2"/>
          <a:stretch>
            <a:fillRect/>
          </a:stretch>
        </p:blipFill>
        <p:spPr>
          <a:xfrm>
            <a:off x="838200" y="1371599"/>
            <a:ext cx="6705600" cy="5025015"/>
          </a:xfrm>
          <a:prstGeom prst="rect">
            <a:avLst/>
          </a:prstGeom>
        </p:spPr>
      </p:pic>
    </p:spTree>
    <p:extLst>
      <p:ext uri="{BB962C8B-B14F-4D97-AF65-F5344CB8AC3E}">
        <p14:creationId xmlns:p14="http://schemas.microsoft.com/office/powerpoint/2010/main" val="1601722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23–10 </a:t>
            </a:r>
            <a:r>
              <a:rPr lang="en-US" sz="2800" dirty="0" smtClean="0"/>
              <a:t>(</a:t>
            </a:r>
            <a:r>
              <a:rPr lang="en-US" sz="2800" dirty="0"/>
              <a:t>b) </a:t>
            </a:r>
            <a:r>
              <a:rPr lang="en-US" sz="2800" dirty="0" smtClean="0"/>
              <a:t>impeller &amp; bearing </a:t>
            </a:r>
            <a:r>
              <a:rPr lang="en-US" sz="2800" dirty="0"/>
              <a:t>assembly </a:t>
            </a:r>
            <a:r>
              <a:rPr lang="en-US" sz="2800" dirty="0" smtClean="0"/>
              <a:t>as it </a:t>
            </a:r>
            <a:r>
              <a:rPr lang="en-US" sz="2800" dirty="0"/>
              <a:t>is being removed from </a:t>
            </a:r>
            <a:r>
              <a:rPr lang="en-US" sz="2800" dirty="0" smtClean="0"/>
              <a:t>housing</a:t>
            </a:r>
            <a:endParaRPr lang="en-US" sz="2800" dirty="0"/>
          </a:p>
        </p:txBody>
      </p:sp>
      <p:pic>
        <p:nvPicPr>
          <p:cNvPr id="4" name="Picture 3" descr="A photo shows a water pump assembly after removal from the engine. The photo shows the impeller and bearing assembly once the outer assembly is removed."/>
          <p:cNvPicPr>
            <a:picLocks noChangeAspect="1"/>
          </p:cNvPicPr>
          <p:nvPr/>
        </p:nvPicPr>
        <p:blipFill>
          <a:blip r:embed="rId2"/>
          <a:stretch>
            <a:fillRect/>
          </a:stretch>
        </p:blipFill>
        <p:spPr>
          <a:xfrm>
            <a:off x="1219200" y="1371600"/>
            <a:ext cx="6705600" cy="5009890"/>
          </a:xfrm>
          <a:prstGeom prst="rect">
            <a:avLst/>
          </a:prstGeom>
        </p:spPr>
      </p:pic>
    </p:spTree>
    <p:extLst>
      <p:ext uri="{BB962C8B-B14F-4D97-AF65-F5344CB8AC3E}">
        <p14:creationId xmlns:p14="http://schemas.microsoft.com/office/powerpoint/2010/main" val="376307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COOLING </a:t>
            </a:r>
            <a:r>
              <a:rPr lang="en-US" sz="3600" dirty="0" smtClean="0"/>
              <a:t>SYSTEM (2 of 3)</a:t>
            </a:r>
            <a:endParaRPr lang="en-US" sz="3600" dirty="0"/>
          </a:p>
        </p:txBody>
      </p:sp>
      <p:sp>
        <p:nvSpPr>
          <p:cNvPr id="3" name="Content Placeholder 2"/>
          <p:cNvSpPr>
            <a:spLocks noGrp="1"/>
          </p:cNvSpPr>
          <p:nvPr>
            <p:ph idx="1"/>
          </p:nvPr>
        </p:nvSpPr>
        <p:spPr>
          <a:xfrm>
            <a:off x="0" y="1447800"/>
            <a:ext cx="8915400" cy="4525963"/>
          </a:xfrm>
        </p:spPr>
        <p:txBody>
          <a:bodyPr/>
          <a:lstStyle/>
          <a:p>
            <a:pPr>
              <a:spcBef>
                <a:spcPts val="0"/>
              </a:spcBef>
            </a:pPr>
            <a:r>
              <a:rPr lang="en-US" sz="3200" b="1" dirty="0" smtClean="0">
                <a:solidFill>
                  <a:srgbClr val="0000FF"/>
                </a:solidFill>
              </a:rPr>
              <a:t>Secondary Thermostat</a:t>
            </a:r>
          </a:p>
          <a:p>
            <a:pPr lvl="1">
              <a:spcBef>
                <a:spcPts val="0"/>
              </a:spcBef>
            </a:pPr>
            <a:r>
              <a:rPr lang="en-US" dirty="0" smtClean="0"/>
              <a:t>Used to restrict flow of coolant through radiator</a:t>
            </a:r>
          </a:p>
          <a:p>
            <a:pPr lvl="1">
              <a:spcBef>
                <a:spcPts val="0"/>
              </a:spcBef>
            </a:pPr>
            <a:r>
              <a:rPr lang="en-US" dirty="0" smtClean="0"/>
              <a:t>When closed</a:t>
            </a:r>
          </a:p>
          <a:p>
            <a:pPr lvl="1">
              <a:spcBef>
                <a:spcPts val="0"/>
              </a:spcBef>
            </a:pPr>
            <a:r>
              <a:rPr lang="en-US" dirty="0" smtClean="0"/>
              <a:t>Starts to open at 185°F (85°C) </a:t>
            </a:r>
          </a:p>
          <a:p>
            <a:pPr lvl="1">
              <a:spcBef>
                <a:spcPts val="0"/>
              </a:spcBef>
            </a:pPr>
            <a:r>
              <a:rPr lang="en-US" dirty="0" smtClean="0"/>
              <a:t>Fully open at 212°F (100°C).</a:t>
            </a:r>
          </a:p>
          <a:p>
            <a:pPr lvl="1">
              <a:spcBef>
                <a:spcPts val="0"/>
              </a:spcBef>
            </a:pPr>
            <a:r>
              <a:rPr lang="en-US" dirty="0" smtClean="0"/>
              <a:t>2 bleed holes must be correctly positioned</a:t>
            </a:r>
          </a:p>
          <a:p>
            <a:pPr lvl="1">
              <a:spcBef>
                <a:spcPts val="0"/>
              </a:spcBef>
            </a:pPr>
            <a:r>
              <a:rPr lang="en-US" dirty="0" smtClean="0"/>
              <a:t>For proper operation of cooling system</a:t>
            </a:r>
            <a:endParaRPr lang="en-US" dirty="0"/>
          </a:p>
        </p:txBody>
      </p:sp>
    </p:spTree>
    <p:extLst>
      <p:ext uri="{BB962C8B-B14F-4D97-AF65-F5344CB8AC3E}">
        <p14:creationId xmlns:p14="http://schemas.microsoft.com/office/powerpoint/2010/main" val="169789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305800" cy="1097280"/>
          </a:xfrm>
        </p:spPr>
        <p:txBody>
          <a:bodyPr/>
          <a:lstStyle/>
          <a:p>
            <a:r>
              <a:rPr lang="en-US" sz="2800" dirty="0"/>
              <a:t>FIGURE 23–11 Duramax diesel engines use two thermostats, a primary and a </a:t>
            </a:r>
            <a:r>
              <a:rPr lang="en-US" sz="2800" dirty="0" smtClean="0"/>
              <a:t>secondary to </a:t>
            </a:r>
            <a:r>
              <a:rPr lang="en-US" sz="2800" dirty="0"/>
              <a:t>precisely control engine temperature.</a:t>
            </a:r>
          </a:p>
        </p:txBody>
      </p:sp>
      <p:pic>
        <p:nvPicPr>
          <p:cNvPr id="11266" name="Picture 2" descr="A figure shows the primary and secondary thermostats of a Duramax diesel engine.&#10;The figure shows the cooling system of the engine with the thermostats on the top. A zoomed-in view of the thermostat shows the following:&#10;• The secondary and primary thermostat are at an offset from each other.&#10;• The secondary thermostat has two bleed holes on its top 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600200"/>
            <a:ext cx="4514850" cy="454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730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CYLINDER HEADS</a:t>
            </a:r>
          </a:p>
        </p:txBody>
      </p:sp>
      <p:sp>
        <p:nvSpPr>
          <p:cNvPr id="3" name="Content Placeholder 2"/>
          <p:cNvSpPr>
            <a:spLocks noGrp="1"/>
          </p:cNvSpPr>
          <p:nvPr>
            <p:ph idx="1"/>
          </p:nvPr>
        </p:nvSpPr>
        <p:spPr>
          <a:xfrm>
            <a:off x="152400" y="1447800"/>
            <a:ext cx="4876800" cy="4525963"/>
          </a:xfrm>
        </p:spPr>
        <p:txBody>
          <a:bodyPr/>
          <a:lstStyle/>
          <a:p>
            <a:r>
              <a:rPr lang="en-US" sz="3200" b="1" dirty="0" smtClean="0">
                <a:solidFill>
                  <a:srgbClr val="0000FF"/>
                </a:solidFill>
              </a:rPr>
              <a:t>Aluminum Cylinder Heads </a:t>
            </a:r>
          </a:p>
          <a:p>
            <a:pPr lvl="1"/>
            <a:r>
              <a:rPr lang="en-US" dirty="0" smtClean="0"/>
              <a:t>4 </a:t>
            </a:r>
            <a:r>
              <a:rPr lang="en-US" dirty="0"/>
              <a:t>valves to cause </a:t>
            </a:r>
            <a:r>
              <a:rPr lang="en-US" dirty="0" smtClean="0"/>
              <a:t>swirl </a:t>
            </a:r>
            <a:r>
              <a:rPr lang="en-US" dirty="0"/>
              <a:t>effect</a:t>
            </a:r>
          </a:p>
          <a:p>
            <a:pPr lvl="1"/>
            <a:r>
              <a:rPr lang="en-US" dirty="0" smtClean="0"/>
              <a:t>2 intake &amp; 2 exhaust valves </a:t>
            </a:r>
          </a:p>
          <a:p>
            <a:pPr lvl="1"/>
            <a:r>
              <a:rPr lang="en-US" dirty="0" smtClean="0"/>
              <a:t>Operated </a:t>
            </a:r>
            <a:r>
              <a:rPr lang="en-US" dirty="0"/>
              <a:t>by </a:t>
            </a:r>
            <a:r>
              <a:rPr lang="en-US" dirty="0" smtClean="0"/>
              <a:t>bridge </a:t>
            </a:r>
            <a:r>
              <a:rPr lang="en-US" dirty="0"/>
              <a:t>(crosshead</a:t>
            </a:r>
            <a:r>
              <a:rPr lang="en-US" dirty="0" smtClean="0"/>
              <a:t>)</a:t>
            </a:r>
          </a:p>
          <a:p>
            <a:pPr lvl="1"/>
            <a:r>
              <a:rPr lang="en-US" dirty="0" smtClean="0"/>
              <a:t>Connects 1 rocker arm</a:t>
            </a:r>
          </a:p>
          <a:p>
            <a:pPr lvl="1"/>
            <a:r>
              <a:rPr lang="en-US" dirty="0" smtClean="0"/>
              <a:t>Open </a:t>
            </a:r>
            <a:r>
              <a:rPr lang="en-US" dirty="0"/>
              <a:t>both valves </a:t>
            </a:r>
            <a:r>
              <a:rPr lang="en-US" dirty="0" smtClean="0"/>
              <a:t>same time</a:t>
            </a:r>
          </a:p>
          <a:p>
            <a:pPr lvl="1"/>
            <a:r>
              <a:rPr lang="en-US" sz="2800" b="1" dirty="0" smtClean="0">
                <a:solidFill>
                  <a:srgbClr val="0000FF"/>
                </a:solidFill>
              </a:rPr>
              <a:t>Head Gaskets</a:t>
            </a:r>
            <a:r>
              <a:rPr lang="en-US" dirty="0" smtClean="0"/>
              <a:t>: Multilayered </a:t>
            </a:r>
            <a:r>
              <a:rPr lang="en-US" dirty="0"/>
              <a:t>steel (MLS) gaskets</a:t>
            </a:r>
          </a:p>
        </p:txBody>
      </p:sp>
      <p:pic>
        <p:nvPicPr>
          <p:cNvPr id="12290" name="Picture 2" descr="A photo shows a bridge used along with a rocker arm on an engine. The bridge resemble a wide inverted V shaped component and is connected to the rocker arm. The two ends of the bridge connect to two valves such that it can open both valves at the same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0"/>
            <a:ext cx="369570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90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23–12 </a:t>
            </a:r>
            <a:r>
              <a:rPr lang="en-US" sz="2800" dirty="0" smtClean="0"/>
              <a:t>Rocker </a:t>
            </a:r>
            <a:r>
              <a:rPr lang="en-US" sz="2800" dirty="0"/>
              <a:t>arms depress </a:t>
            </a:r>
            <a:r>
              <a:rPr lang="en-US" sz="2800" dirty="0" smtClean="0"/>
              <a:t>valve bridges which </a:t>
            </a:r>
            <a:r>
              <a:rPr lang="en-US" sz="2800" dirty="0"/>
              <a:t>then open </a:t>
            </a:r>
            <a:r>
              <a:rPr lang="en-US" sz="2800" dirty="0" smtClean="0"/>
              <a:t>2 valves </a:t>
            </a:r>
            <a:r>
              <a:rPr lang="en-US" sz="2800" dirty="0"/>
              <a:t>at </a:t>
            </a:r>
            <a:r>
              <a:rPr lang="en-US" sz="2800" dirty="0" smtClean="0"/>
              <a:t>same </a:t>
            </a:r>
            <a:r>
              <a:rPr lang="en-US" sz="2800" dirty="0"/>
              <a:t>time.</a:t>
            </a:r>
          </a:p>
        </p:txBody>
      </p:sp>
      <p:pic>
        <p:nvPicPr>
          <p:cNvPr id="13314" name="Picture 2" descr="A photo shows a bridge used along with a rocker arm on an engine. The bridge resemble a wide inverted V shaped component and is connected to the rocker arm. The two ends of the bridge connect to two valves such that it can open both valves at the same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537" y="1466850"/>
            <a:ext cx="6401326" cy="478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889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372"/>
            <a:ext cx="8763000" cy="1097280"/>
          </a:xfrm>
        </p:spPr>
        <p:txBody>
          <a:bodyPr/>
          <a:lstStyle/>
          <a:p>
            <a:r>
              <a:rPr lang="en-US" sz="2000" dirty="0"/>
              <a:t>FIGURE 23–13 </a:t>
            </a:r>
            <a:r>
              <a:rPr lang="en-US" sz="2000" dirty="0" smtClean="0"/>
              <a:t>markings </a:t>
            </a:r>
            <a:r>
              <a:rPr lang="en-US" sz="2000" dirty="0"/>
              <a:t>on </a:t>
            </a:r>
            <a:r>
              <a:rPr lang="en-US" sz="2000" dirty="0" smtClean="0"/>
              <a:t>head </a:t>
            </a:r>
            <a:r>
              <a:rPr lang="en-US" sz="2000" dirty="0"/>
              <a:t>gasket include </a:t>
            </a:r>
            <a:r>
              <a:rPr lang="en-US" sz="2000" dirty="0" smtClean="0"/>
              <a:t>left (</a:t>
            </a:r>
            <a:r>
              <a:rPr lang="en-US" sz="2000" dirty="0"/>
              <a:t>L) and right (R) heads, as well as </a:t>
            </a:r>
            <a:r>
              <a:rPr lang="en-US" sz="2000" dirty="0" smtClean="0"/>
              <a:t>thickness </a:t>
            </a:r>
            <a:r>
              <a:rPr lang="en-US" sz="2000" dirty="0"/>
              <a:t>for </a:t>
            </a:r>
            <a:r>
              <a:rPr lang="en-US" sz="2000" dirty="0" smtClean="0"/>
              <a:t>LMM, LML </a:t>
            </a:r>
            <a:r>
              <a:rPr lang="en-US" sz="2000" dirty="0"/>
              <a:t>and LGH Duramax diesel engines with </a:t>
            </a:r>
            <a:r>
              <a:rPr lang="en-US" sz="2000" dirty="0" smtClean="0"/>
              <a:t>location </a:t>
            </a:r>
            <a:r>
              <a:rPr lang="en-US" sz="2000" dirty="0"/>
              <a:t>of </a:t>
            </a:r>
            <a:r>
              <a:rPr lang="en-US" sz="2000" dirty="0" smtClean="0"/>
              <a:t>a hole </a:t>
            </a:r>
            <a:r>
              <a:rPr lang="en-US" sz="2000" dirty="0"/>
              <a:t>within an oval. Check service information for </a:t>
            </a:r>
            <a:r>
              <a:rPr lang="en-US" sz="2000" dirty="0" smtClean="0"/>
              <a:t>exact marking </a:t>
            </a:r>
            <a:r>
              <a:rPr lang="en-US" sz="2000" dirty="0"/>
              <a:t>and specifications for </a:t>
            </a:r>
            <a:r>
              <a:rPr lang="en-US" sz="2000" dirty="0" smtClean="0"/>
              <a:t>engine </a:t>
            </a:r>
            <a:r>
              <a:rPr lang="en-US" sz="2000" dirty="0"/>
              <a:t>being serviced.</a:t>
            </a:r>
          </a:p>
        </p:txBody>
      </p:sp>
      <p:pic>
        <p:nvPicPr>
          <p:cNvPr id="14338" name="Picture 2" descr="A figure shows the markings on a head gasket.&#10;The figure shows the head gasket markings inside an oval as follows:&#10;• A marking on the left side surface shows the gasket marking. A hole at the top within the oval the filleted rectangle denotes grade A, a hole at the middle of the oval denotes grade B, and a hole at the bottom of the oval denotes grade C.&#10;• A marking on the left side surface shows whether the gasket is left or right head. A right head has a hole at the top of the oval, while a left head has a hole at the bottom of the oval.&#10;• A marking on the right side of the gasket shows different not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55" y="1600200"/>
            <a:ext cx="4829142" cy="4599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0577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382000" cy="1097280"/>
          </a:xfrm>
        </p:spPr>
        <p:txBody>
          <a:bodyPr/>
          <a:lstStyle/>
          <a:p>
            <a:r>
              <a:rPr lang="en-US" sz="2400" dirty="0"/>
              <a:t>FIGURE 23–1 </a:t>
            </a:r>
            <a:r>
              <a:rPr lang="en-US" sz="2400" dirty="0" smtClean="0"/>
              <a:t>DMAX </a:t>
            </a:r>
            <a:r>
              <a:rPr lang="en-US" sz="2400" dirty="0"/>
              <a:t>plant is located near I-75, </a:t>
            </a:r>
            <a:r>
              <a:rPr lang="en-US" sz="2400" dirty="0" smtClean="0"/>
              <a:t>and railroad </a:t>
            </a:r>
            <a:r>
              <a:rPr lang="en-US" sz="2400" dirty="0"/>
              <a:t>access makes </a:t>
            </a:r>
            <a:r>
              <a:rPr lang="en-US" sz="2400" dirty="0" smtClean="0"/>
              <a:t>transport </a:t>
            </a:r>
            <a:r>
              <a:rPr lang="en-US" sz="2400" dirty="0"/>
              <a:t>of materials and finished</a:t>
            </a:r>
            <a:br>
              <a:rPr lang="en-US" sz="2400" dirty="0"/>
            </a:br>
            <a:r>
              <a:rPr lang="en-US" sz="2400" dirty="0"/>
              <a:t>engines easy from </a:t>
            </a:r>
            <a:r>
              <a:rPr lang="en-US" sz="2400" dirty="0" smtClean="0"/>
              <a:t>Ohio </a:t>
            </a:r>
            <a:r>
              <a:rPr lang="en-US" sz="2400" dirty="0"/>
              <a:t>plant.</a:t>
            </a:r>
          </a:p>
        </p:txBody>
      </p:sp>
      <p:pic>
        <p:nvPicPr>
          <p:cNvPr id="4" name="Picture 3" descr="A photo shows the DMAX plant in Defiance, Ohio. The plant is located near I-75, and railroad access makes the transport of materials and finished engines easy from the Ohio plant."/>
          <p:cNvPicPr>
            <a:picLocks noChangeAspect="1"/>
          </p:cNvPicPr>
          <p:nvPr/>
        </p:nvPicPr>
        <p:blipFill>
          <a:blip r:embed="rId2"/>
          <a:stretch>
            <a:fillRect/>
          </a:stretch>
        </p:blipFill>
        <p:spPr>
          <a:xfrm>
            <a:off x="990600" y="1371599"/>
            <a:ext cx="6705600" cy="5025015"/>
          </a:xfrm>
          <a:prstGeom prst="rect">
            <a:avLst/>
          </a:prstGeom>
        </p:spPr>
      </p:pic>
    </p:spTree>
    <p:extLst>
      <p:ext uri="{BB962C8B-B14F-4D97-AF65-F5344CB8AC3E}">
        <p14:creationId xmlns:p14="http://schemas.microsoft.com/office/powerpoint/2010/main" val="3411645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23-9 </a:t>
            </a:r>
            <a:r>
              <a:rPr lang="en-US" sz="1600" dirty="0" smtClean="0"/>
              <a:t>gasket thickness and piston </a:t>
            </a:r>
            <a:r>
              <a:rPr lang="en-US" sz="1600" dirty="0"/>
              <a:t>intrusion (distance </a:t>
            </a:r>
            <a:r>
              <a:rPr lang="en-US" sz="1600" dirty="0" smtClean="0"/>
              <a:t>piston rises </a:t>
            </a:r>
            <a:r>
              <a:rPr lang="en-US" sz="1600" dirty="0"/>
              <a:t>above </a:t>
            </a:r>
            <a:r>
              <a:rPr lang="en-US" sz="1600" dirty="0" smtClean="0"/>
              <a:t>block </a:t>
            </a:r>
            <a:r>
              <a:rPr lang="en-US" sz="1600" dirty="0"/>
              <a:t>at TDC). This measurement </a:t>
            </a:r>
            <a:r>
              <a:rPr lang="en-US" sz="1600" dirty="0" smtClean="0"/>
              <a:t>seldom </a:t>
            </a:r>
            <a:r>
              <a:rPr lang="en-US" sz="1600" dirty="0"/>
              <a:t>needed unless </a:t>
            </a:r>
            <a:r>
              <a:rPr lang="en-US" sz="1600" dirty="0" smtClean="0"/>
              <a:t>engine has </a:t>
            </a:r>
            <a:r>
              <a:rPr lang="en-US" sz="1600" dirty="0"/>
              <a:t>been machined. In most cases, all that is needed is to replace </a:t>
            </a:r>
            <a:r>
              <a:rPr lang="en-US" sz="1600" dirty="0" smtClean="0"/>
              <a:t>head </a:t>
            </a:r>
            <a:r>
              <a:rPr lang="en-US" sz="1600" dirty="0"/>
              <a:t>gasket with </a:t>
            </a:r>
            <a:r>
              <a:rPr lang="en-US" sz="1600" dirty="0" smtClean="0"/>
              <a:t>replacement </a:t>
            </a:r>
            <a:r>
              <a:rPr lang="en-US" sz="1600" dirty="0"/>
              <a:t>of </a:t>
            </a:r>
            <a:r>
              <a:rPr lang="en-US" sz="1600" dirty="0" smtClean="0"/>
              <a:t>same </a:t>
            </a:r>
            <a:r>
              <a:rPr lang="en-US" sz="1600" dirty="0"/>
              <a:t>thickness.</a:t>
            </a:r>
          </a:p>
        </p:txBody>
      </p:sp>
      <p:pic>
        <p:nvPicPr>
          <p:cNvPr id="15362" name="Picture 2" descr="A chart lists the gasket thickness and piston projection for three gasket markings such as A, B, and C. &#10;The details of the chart are as follows: &#10;Gasket marking: A &#10;• Gasket thickness (inch per mm): 0.0354 to 0.0394 (0.90 to 1.00) &#10;• Piston projection (inch per mm): 0.0088 to 0.0108 (0.223 to 0.274) &#10;&#10;Gasket marking: B &#10;• Gasket thickness (inch per mm): 0.0374 to 0.0413 (0.95 to 1.05)&#10;• Piston projection (inch per mm): 0.0108 to 0.0128 (0.274 to 0.325) &#10;&#10;Gasket marking: C &#10;• Gasket thickness (inch per mm): 0.0394 to 0.0433 (1.00 to 1.10)&#10;• Piston projection (inch per mm): 0.0128 to 0.0148 (0.325 to 0.3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2734469"/>
            <a:ext cx="80486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0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SERVICE INFORMATION</a:t>
            </a:r>
          </a:p>
        </p:txBody>
      </p:sp>
      <p:sp>
        <p:nvSpPr>
          <p:cNvPr id="3" name="Content Placeholder 2"/>
          <p:cNvSpPr>
            <a:spLocks noGrp="1"/>
          </p:cNvSpPr>
          <p:nvPr>
            <p:ph idx="1"/>
          </p:nvPr>
        </p:nvSpPr>
        <p:spPr/>
        <p:txBody>
          <a:bodyPr/>
          <a:lstStyle/>
          <a:p>
            <a:r>
              <a:rPr lang="en-US" sz="3200" b="1" dirty="0" smtClean="0">
                <a:solidFill>
                  <a:srgbClr val="0000FF"/>
                </a:solidFill>
              </a:rPr>
              <a:t>Engine Oil:  </a:t>
            </a:r>
          </a:p>
          <a:p>
            <a:pPr lvl="1"/>
            <a:r>
              <a:rPr lang="en-US" dirty="0"/>
              <a:t>API </a:t>
            </a:r>
            <a:r>
              <a:rPr lang="en-US" dirty="0" smtClean="0"/>
              <a:t>CJ-4, SAE 15W-40 </a:t>
            </a:r>
            <a:r>
              <a:rPr lang="en-US" dirty="0"/>
              <a:t>under most </a:t>
            </a:r>
            <a:r>
              <a:rPr lang="en-US" dirty="0" smtClean="0"/>
              <a:t>conditions</a:t>
            </a:r>
          </a:p>
          <a:p>
            <a:pPr lvl="1"/>
            <a:r>
              <a:rPr lang="en-US" dirty="0" smtClean="0"/>
              <a:t>SAE </a:t>
            </a:r>
            <a:r>
              <a:rPr lang="en-US" dirty="0"/>
              <a:t>5W-40 </a:t>
            </a:r>
            <a:r>
              <a:rPr lang="en-US" dirty="0" smtClean="0"/>
              <a:t>&lt; 0°F </a:t>
            </a:r>
            <a:r>
              <a:rPr lang="en-US" dirty="0"/>
              <a:t>(–18°C</a:t>
            </a:r>
            <a:r>
              <a:rPr lang="en-US" dirty="0" smtClean="0"/>
              <a:t>)</a:t>
            </a:r>
          </a:p>
          <a:p>
            <a:pPr lvl="1"/>
            <a:r>
              <a:rPr lang="en-US" sz="2800" b="1" dirty="0" smtClean="0">
                <a:solidFill>
                  <a:srgbClr val="0000FF"/>
                </a:solidFill>
              </a:rPr>
              <a:t>Coolant </a:t>
            </a:r>
            <a:endParaRPr lang="en-US" b="1" dirty="0" smtClean="0">
              <a:solidFill>
                <a:srgbClr val="0000FF"/>
              </a:solidFill>
            </a:endParaRPr>
          </a:p>
          <a:p>
            <a:pPr lvl="2"/>
            <a:r>
              <a:rPr lang="en-US" dirty="0" smtClean="0"/>
              <a:t>DEX-COOL </a:t>
            </a:r>
            <a:r>
              <a:rPr lang="en-US" dirty="0"/>
              <a:t>mixed 50/50 with demineralized </a:t>
            </a:r>
            <a:r>
              <a:rPr lang="en-US" dirty="0" smtClean="0"/>
              <a:t>water</a:t>
            </a:r>
          </a:p>
          <a:p>
            <a:pPr lvl="1"/>
            <a:r>
              <a:rPr lang="en-US" sz="2800" b="1" dirty="0" smtClean="0">
                <a:solidFill>
                  <a:srgbClr val="0000FF"/>
                </a:solidFill>
              </a:rPr>
              <a:t>Air Filter </a:t>
            </a:r>
          </a:p>
          <a:p>
            <a:pPr lvl="2"/>
            <a:r>
              <a:rPr lang="en-US" dirty="0" smtClean="0"/>
              <a:t>Restriction </a:t>
            </a:r>
            <a:r>
              <a:rPr lang="en-US" dirty="0"/>
              <a:t>indicator, </a:t>
            </a:r>
            <a:r>
              <a:rPr lang="en-US" dirty="0" smtClean="0"/>
              <a:t>on air cleaner housing </a:t>
            </a:r>
          </a:p>
          <a:p>
            <a:pPr lvl="2"/>
            <a:r>
              <a:rPr lang="en-US" dirty="0"/>
              <a:t>I</a:t>
            </a:r>
            <a:r>
              <a:rPr lang="en-US" dirty="0" smtClean="0"/>
              <a:t>ndicator </a:t>
            </a:r>
            <a:r>
              <a:rPr lang="en-US" dirty="0"/>
              <a:t>plunger </a:t>
            </a:r>
            <a:r>
              <a:rPr lang="en-US" dirty="0" smtClean="0"/>
              <a:t>green</a:t>
            </a:r>
            <a:r>
              <a:rPr lang="en-US" dirty="0"/>
              <a:t>, </a:t>
            </a:r>
            <a:r>
              <a:rPr lang="en-US" dirty="0" smtClean="0"/>
              <a:t>air </a:t>
            </a:r>
            <a:r>
              <a:rPr lang="en-US" dirty="0"/>
              <a:t>filter is </a:t>
            </a:r>
            <a:r>
              <a:rPr lang="en-US" dirty="0" smtClean="0"/>
              <a:t>useable</a:t>
            </a:r>
          </a:p>
          <a:p>
            <a:pPr lvl="2"/>
            <a:r>
              <a:rPr lang="en-US" dirty="0" smtClean="0"/>
              <a:t>Indicator </a:t>
            </a:r>
            <a:r>
              <a:rPr lang="en-US" dirty="0"/>
              <a:t>plunger </a:t>
            </a:r>
            <a:r>
              <a:rPr lang="en-US" dirty="0" smtClean="0"/>
              <a:t>red</a:t>
            </a:r>
            <a:r>
              <a:rPr lang="en-US" dirty="0"/>
              <a:t>, </a:t>
            </a:r>
            <a:r>
              <a:rPr lang="en-US" dirty="0" smtClean="0"/>
              <a:t>filter </a:t>
            </a:r>
            <a:r>
              <a:rPr lang="en-US" dirty="0"/>
              <a:t>should be </a:t>
            </a:r>
            <a:r>
              <a:rPr lang="en-US" dirty="0" smtClean="0"/>
              <a:t>replaced</a:t>
            </a:r>
            <a:endParaRPr lang="en-US" dirty="0"/>
          </a:p>
          <a:p>
            <a:endParaRPr lang="en-US" dirty="0"/>
          </a:p>
        </p:txBody>
      </p:sp>
    </p:spTree>
    <p:extLst>
      <p:ext uri="{BB962C8B-B14F-4D97-AF65-F5344CB8AC3E}">
        <p14:creationId xmlns:p14="http://schemas.microsoft.com/office/powerpoint/2010/main" val="327503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91600" cy="1097280"/>
          </a:xfrm>
        </p:spPr>
        <p:txBody>
          <a:bodyPr/>
          <a:lstStyle/>
          <a:p>
            <a:r>
              <a:rPr lang="en-US" sz="4000" dirty="0"/>
              <a:t>Quick and Easy Test for Diesel Fuel in the Oil</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3200" b="1" dirty="0" smtClean="0"/>
              <a:t>Using </a:t>
            </a:r>
            <a:r>
              <a:rPr lang="en-US" altLang="en-US" sz="3200" b="1" dirty="0"/>
              <a:t>a </a:t>
            </a:r>
            <a:r>
              <a:rPr lang="en-US" altLang="en-US" sz="3200" b="1" dirty="0" smtClean="0"/>
              <a:t>clean paper </a:t>
            </a:r>
            <a:r>
              <a:rPr lang="en-US" altLang="en-US" sz="3200" b="1" dirty="0"/>
              <a:t>towel is a quick and easy way to check </a:t>
            </a:r>
            <a:r>
              <a:rPr lang="en-US" altLang="en-US" sz="3200" b="1" dirty="0" smtClean="0"/>
              <a:t>for diesel </a:t>
            </a:r>
            <a:r>
              <a:rPr lang="en-US" altLang="en-US" sz="3200" b="1" dirty="0"/>
              <a:t>fuel in </a:t>
            </a:r>
            <a:r>
              <a:rPr lang="en-US" altLang="en-US" sz="3200" b="1" dirty="0" smtClean="0"/>
              <a:t>engine </a:t>
            </a:r>
            <a:r>
              <a:rPr lang="en-US" altLang="en-US" sz="3200" b="1" dirty="0"/>
              <a:t>oil. Remove </a:t>
            </a:r>
            <a:r>
              <a:rPr lang="en-US" altLang="en-US" sz="3200" b="1" dirty="0" smtClean="0"/>
              <a:t>dipstick and place end </a:t>
            </a:r>
            <a:r>
              <a:rPr lang="en-US" altLang="en-US" sz="3200" b="1" dirty="0"/>
              <a:t>of it above a clean white paper towel</a:t>
            </a:r>
            <a:r>
              <a:rPr lang="en-US" altLang="en-US" sz="3200" b="1" dirty="0" smtClean="0"/>
              <a:t>.  The </a:t>
            </a:r>
            <a:r>
              <a:rPr lang="en-US" altLang="en-US" sz="3200" b="1" dirty="0"/>
              <a:t>engine oil dripped from </a:t>
            </a:r>
            <a:r>
              <a:rPr lang="en-US" altLang="en-US" sz="3200" b="1" dirty="0" smtClean="0"/>
              <a:t>end </a:t>
            </a:r>
            <a:r>
              <a:rPr lang="en-US" altLang="en-US" sz="3200" b="1" dirty="0"/>
              <a:t>of </a:t>
            </a:r>
            <a:r>
              <a:rPr lang="en-US" altLang="en-US" sz="3200" b="1" dirty="0" smtClean="0"/>
              <a:t>dipstick will </a:t>
            </a:r>
            <a:r>
              <a:rPr lang="en-US" altLang="en-US" sz="3200" b="1" dirty="0"/>
              <a:t>cause a dark spot in </a:t>
            </a:r>
            <a:r>
              <a:rPr lang="en-US" altLang="en-US" sz="3200" b="1" dirty="0" smtClean="0"/>
              <a:t>center</a:t>
            </a:r>
            <a:r>
              <a:rPr lang="en-US" altLang="en-US" sz="3200" b="1" dirty="0"/>
              <a:t>. If there is </a:t>
            </a:r>
            <a:r>
              <a:rPr lang="en-US" altLang="en-US" sz="3200" b="1" dirty="0" smtClean="0"/>
              <a:t>diesel fuel </a:t>
            </a:r>
            <a:r>
              <a:rPr lang="en-US" altLang="en-US" sz="3200" b="1" dirty="0"/>
              <a:t>in </a:t>
            </a:r>
            <a:r>
              <a:rPr lang="en-US" altLang="en-US" sz="3200" b="1" dirty="0" smtClean="0"/>
              <a:t>oil</a:t>
            </a:r>
            <a:r>
              <a:rPr lang="en-US" altLang="en-US" sz="3200" b="1" dirty="0"/>
              <a:t>, this will spread out causing </a:t>
            </a:r>
            <a:r>
              <a:rPr lang="en-US" altLang="en-US" sz="3200" b="1" dirty="0" smtClean="0"/>
              <a:t>lighter area </a:t>
            </a:r>
            <a:r>
              <a:rPr lang="en-US" altLang="en-US" sz="3200" b="1" dirty="0"/>
              <a:t>around </a:t>
            </a:r>
            <a:r>
              <a:rPr lang="en-US" altLang="en-US" sz="3200" b="1" dirty="0" smtClean="0"/>
              <a:t>oil </a:t>
            </a:r>
            <a:r>
              <a:rPr lang="en-US" altLang="en-US" sz="3200" b="1" dirty="0"/>
              <a:t>spot</a:t>
            </a:r>
            <a:r>
              <a:rPr lang="en-US" altLang="en-US" sz="3200" b="1" dirty="0" smtClean="0"/>
              <a:t>.</a:t>
            </a:r>
          </a:p>
        </p:txBody>
      </p:sp>
    </p:spTree>
    <p:extLst>
      <p:ext uri="{BB962C8B-B14F-4D97-AF65-F5344CB8AC3E}">
        <p14:creationId xmlns:p14="http://schemas.microsoft.com/office/powerpoint/2010/main" val="3748261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LOW-PRESSURE SIDE</a:t>
            </a:r>
            <a:br>
              <a:rPr lang="en-US" sz="3600" dirty="0"/>
            </a:br>
            <a:r>
              <a:rPr lang="en-US" sz="3600" dirty="0"/>
              <a:t>FUEL SYSTEM</a:t>
            </a:r>
          </a:p>
        </p:txBody>
      </p:sp>
      <p:sp>
        <p:nvSpPr>
          <p:cNvPr id="3" name="Content Placeholder 2"/>
          <p:cNvSpPr>
            <a:spLocks noGrp="1"/>
          </p:cNvSpPr>
          <p:nvPr>
            <p:ph idx="1"/>
          </p:nvPr>
        </p:nvSpPr>
        <p:spPr>
          <a:xfrm>
            <a:off x="457200" y="1600200"/>
            <a:ext cx="8534400" cy="4525963"/>
          </a:xfrm>
        </p:spPr>
        <p:txBody>
          <a:bodyPr/>
          <a:lstStyle/>
          <a:p>
            <a:r>
              <a:rPr lang="en-US" b="1" dirty="0" smtClean="0">
                <a:solidFill>
                  <a:srgbClr val="0000FF"/>
                </a:solidFill>
              </a:rPr>
              <a:t>Fuel Tank</a:t>
            </a:r>
          </a:p>
          <a:p>
            <a:pPr lvl="1"/>
            <a:r>
              <a:rPr lang="en-US" b="1" dirty="0" smtClean="0"/>
              <a:t>Fuel </a:t>
            </a:r>
            <a:r>
              <a:rPr lang="en-US" b="1" dirty="0"/>
              <a:t>tank </a:t>
            </a:r>
            <a:r>
              <a:rPr lang="en-US" b="1" dirty="0" smtClean="0"/>
              <a:t>module in tank </a:t>
            </a:r>
          </a:p>
          <a:p>
            <a:pPr lvl="2"/>
            <a:r>
              <a:rPr lang="en-US" dirty="0" smtClean="0"/>
              <a:t>2 </a:t>
            </a:r>
            <a:r>
              <a:rPr lang="en-US" dirty="0"/>
              <a:t>components:</a:t>
            </a:r>
          </a:p>
          <a:p>
            <a:pPr lvl="3"/>
            <a:r>
              <a:rPr lang="en-US" dirty="0"/>
              <a:t>1. Pickup screen</a:t>
            </a:r>
          </a:p>
          <a:p>
            <a:pPr lvl="3"/>
            <a:r>
              <a:rPr lang="en-US" dirty="0"/>
              <a:t>2. Fuel level </a:t>
            </a:r>
            <a:r>
              <a:rPr lang="en-US" dirty="0" smtClean="0"/>
              <a:t>sensor: resistance </a:t>
            </a:r>
            <a:r>
              <a:rPr lang="en-US" dirty="0"/>
              <a:t>of 40 ohms </a:t>
            </a:r>
            <a:r>
              <a:rPr lang="en-US" dirty="0" smtClean="0"/>
              <a:t>empty, 250 </a:t>
            </a:r>
            <a:r>
              <a:rPr lang="en-US" dirty="0"/>
              <a:t>ohms </a:t>
            </a:r>
            <a:r>
              <a:rPr lang="en-US" dirty="0" smtClean="0"/>
              <a:t>full</a:t>
            </a:r>
          </a:p>
          <a:p>
            <a:pPr lvl="1"/>
            <a:r>
              <a:rPr lang="en-US" sz="2800" b="1" dirty="0" smtClean="0">
                <a:solidFill>
                  <a:srgbClr val="0000FF"/>
                </a:solidFill>
              </a:rPr>
              <a:t>Fuel Conditioning Module</a:t>
            </a:r>
          </a:p>
          <a:p>
            <a:pPr lvl="2"/>
            <a:r>
              <a:rPr lang="en-US" dirty="0" smtClean="0"/>
              <a:t>Fuel </a:t>
            </a:r>
            <a:r>
              <a:rPr lang="en-US" dirty="0"/>
              <a:t>filter</a:t>
            </a:r>
          </a:p>
          <a:p>
            <a:pPr lvl="2"/>
            <a:r>
              <a:rPr lang="en-US" dirty="0" smtClean="0"/>
              <a:t>Water-in-fuel </a:t>
            </a:r>
            <a:r>
              <a:rPr lang="en-US" dirty="0"/>
              <a:t>(WIF) sensor </a:t>
            </a:r>
            <a:endParaRPr lang="en-US" dirty="0" smtClean="0"/>
          </a:p>
          <a:p>
            <a:pPr lvl="2"/>
            <a:r>
              <a:rPr lang="en-US" dirty="0" smtClean="0"/>
              <a:t>Located </a:t>
            </a:r>
            <a:r>
              <a:rPr lang="en-US" dirty="0"/>
              <a:t>at </a:t>
            </a:r>
            <a:r>
              <a:rPr lang="en-US" dirty="0" smtClean="0"/>
              <a:t>bottom next </a:t>
            </a:r>
            <a:r>
              <a:rPr lang="en-US" dirty="0"/>
              <a:t>to </a:t>
            </a:r>
            <a:r>
              <a:rPr lang="en-US" dirty="0" smtClean="0"/>
              <a:t>drain</a:t>
            </a:r>
          </a:p>
          <a:p>
            <a:pPr lvl="2"/>
            <a:r>
              <a:rPr lang="en-US" dirty="0" smtClean="0"/>
              <a:t>Manual </a:t>
            </a:r>
            <a:r>
              <a:rPr lang="en-US" dirty="0"/>
              <a:t>primer </a:t>
            </a:r>
            <a:r>
              <a:rPr lang="en-US" dirty="0" smtClean="0"/>
              <a:t>pump</a:t>
            </a:r>
          </a:p>
          <a:p>
            <a:pPr lvl="1"/>
            <a:r>
              <a:rPr lang="en-US" b="1" dirty="0" smtClean="0">
                <a:solidFill>
                  <a:srgbClr val="0000FF"/>
                </a:solidFill>
              </a:rPr>
              <a:t>Fuel Filter Replacement </a:t>
            </a:r>
            <a:r>
              <a:rPr lang="en-US" b="1" dirty="0" smtClean="0">
                <a:solidFill>
                  <a:srgbClr val="FF0000"/>
                </a:solidFill>
              </a:rPr>
              <a:t>Page 279 </a:t>
            </a:r>
            <a:endParaRPr lang="en-US" b="1" dirty="0">
              <a:solidFill>
                <a:srgbClr val="FF0000"/>
              </a:solidFill>
            </a:endParaRPr>
          </a:p>
        </p:txBody>
      </p:sp>
    </p:spTree>
    <p:extLst>
      <p:ext uri="{BB962C8B-B14F-4D97-AF65-F5344CB8AC3E}">
        <p14:creationId xmlns:p14="http://schemas.microsoft.com/office/powerpoint/2010/main" val="84494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23–15 Depressing </a:t>
            </a:r>
            <a:r>
              <a:rPr lang="en-US" sz="2800" dirty="0" smtClean="0"/>
              <a:t>primer </a:t>
            </a:r>
            <a:r>
              <a:rPr lang="en-US" sz="2800" dirty="0"/>
              <a:t>pump bleeds air </a:t>
            </a:r>
            <a:r>
              <a:rPr lang="en-US" sz="2800" dirty="0" smtClean="0"/>
              <a:t>from system</a:t>
            </a:r>
            <a:r>
              <a:rPr lang="en-US" sz="2800" dirty="0"/>
              <a:t>.</a:t>
            </a:r>
          </a:p>
        </p:txBody>
      </p:sp>
      <p:pic>
        <p:nvPicPr>
          <p:cNvPr id="16386" name="Picture 2" descr="A figure shows a primer pump depressed up and down in the vertical direction on the top to bleed air from the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371600"/>
            <a:ext cx="4495800" cy="499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2636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FUEL AERATION</a:t>
            </a:r>
          </a:p>
        </p:txBody>
      </p:sp>
      <p:sp>
        <p:nvSpPr>
          <p:cNvPr id="3" name="Content Placeholder 2"/>
          <p:cNvSpPr>
            <a:spLocks noGrp="1"/>
          </p:cNvSpPr>
          <p:nvPr>
            <p:ph idx="1"/>
          </p:nvPr>
        </p:nvSpPr>
        <p:spPr/>
        <p:txBody>
          <a:bodyPr/>
          <a:lstStyle/>
          <a:p>
            <a:r>
              <a:rPr lang="en-US" sz="3600" b="1" dirty="0" smtClean="0">
                <a:solidFill>
                  <a:srgbClr val="0000FF"/>
                </a:solidFill>
              </a:rPr>
              <a:t>Aeration </a:t>
            </a:r>
            <a:endParaRPr lang="en-US" b="1" dirty="0" smtClean="0">
              <a:solidFill>
                <a:srgbClr val="0000FF"/>
              </a:solidFill>
            </a:endParaRPr>
          </a:p>
          <a:p>
            <a:pPr lvl="1"/>
            <a:r>
              <a:rPr lang="en-US" dirty="0" smtClean="0"/>
              <a:t>Low-pressure </a:t>
            </a:r>
            <a:r>
              <a:rPr lang="en-US" dirty="0"/>
              <a:t>fuel system </a:t>
            </a:r>
            <a:r>
              <a:rPr lang="en-US" dirty="0" smtClean="0"/>
              <a:t>under vacuum</a:t>
            </a:r>
          </a:p>
          <a:p>
            <a:pPr lvl="1"/>
            <a:r>
              <a:rPr lang="en-US" dirty="0" smtClean="0"/>
              <a:t>Air </a:t>
            </a:r>
            <a:r>
              <a:rPr lang="en-US" dirty="0"/>
              <a:t>can enter </a:t>
            </a:r>
            <a:r>
              <a:rPr lang="en-US" dirty="0" smtClean="0"/>
              <a:t>system, small holes, loose fittings</a:t>
            </a:r>
          </a:p>
          <a:p>
            <a:pPr lvl="1"/>
            <a:r>
              <a:rPr lang="en-US" dirty="0" smtClean="0"/>
              <a:t>Yet </a:t>
            </a:r>
            <a:r>
              <a:rPr lang="en-US" dirty="0"/>
              <a:t>fuel will not </a:t>
            </a:r>
            <a:r>
              <a:rPr lang="en-US" dirty="0" smtClean="0"/>
              <a:t>leak</a:t>
            </a:r>
          </a:p>
          <a:p>
            <a:pPr lvl="1"/>
            <a:r>
              <a:rPr lang="en-US" b="1" dirty="0" smtClean="0">
                <a:solidFill>
                  <a:srgbClr val="0000FF"/>
                </a:solidFill>
              </a:rPr>
              <a:t>Symptoms of Air: </a:t>
            </a:r>
            <a:r>
              <a:rPr lang="en-US" b="1" dirty="0" smtClean="0">
                <a:solidFill>
                  <a:srgbClr val="FF0000"/>
                </a:solidFill>
              </a:rPr>
              <a:t>Page 279 of text</a:t>
            </a:r>
          </a:p>
          <a:p>
            <a:pPr lvl="1"/>
            <a:r>
              <a:rPr lang="en-US" b="1" dirty="0" smtClean="0">
                <a:solidFill>
                  <a:srgbClr val="0000FF"/>
                </a:solidFill>
              </a:rPr>
              <a:t>Diagnosis of </a:t>
            </a:r>
            <a:r>
              <a:rPr lang="en-US" b="1" dirty="0">
                <a:solidFill>
                  <a:srgbClr val="0000FF"/>
                </a:solidFill>
              </a:rPr>
              <a:t>Fuel Aeration: </a:t>
            </a:r>
            <a:r>
              <a:rPr lang="en-US" b="1" dirty="0">
                <a:solidFill>
                  <a:srgbClr val="FF0000"/>
                </a:solidFill>
              </a:rPr>
              <a:t>Page 279 of text</a:t>
            </a:r>
          </a:p>
          <a:p>
            <a:pPr lvl="1"/>
            <a:endParaRPr lang="en-US" b="1" dirty="0">
              <a:solidFill>
                <a:srgbClr val="0000FF"/>
              </a:solidFill>
            </a:endParaRPr>
          </a:p>
        </p:txBody>
      </p:sp>
    </p:spTree>
    <p:extLst>
      <p:ext uri="{BB962C8B-B14F-4D97-AF65-F5344CB8AC3E}">
        <p14:creationId xmlns:p14="http://schemas.microsoft.com/office/powerpoint/2010/main" val="902800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23–16 </a:t>
            </a:r>
            <a:r>
              <a:rPr lang="en-US" sz="2400" dirty="0" smtClean="0"/>
              <a:t>low-pressure </a:t>
            </a:r>
            <a:r>
              <a:rPr lang="en-US" sz="2400" dirty="0"/>
              <a:t>fuel system on a Duramax is under a vacuum created by </a:t>
            </a:r>
            <a:r>
              <a:rPr lang="en-US" sz="2400" dirty="0" smtClean="0"/>
              <a:t>suction </a:t>
            </a:r>
            <a:r>
              <a:rPr lang="en-US" sz="2400" dirty="0"/>
              <a:t>pump </a:t>
            </a:r>
            <a:r>
              <a:rPr lang="en-US" sz="2400" dirty="0" smtClean="0"/>
              <a:t>inside high-pressure </a:t>
            </a:r>
            <a:r>
              <a:rPr lang="en-US" sz="2400" dirty="0"/>
              <a:t>fuel pump assembly.</a:t>
            </a:r>
          </a:p>
        </p:txBody>
      </p:sp>
      <p:pic>
        <p:nvPicPr>
          <p:cNvPr id="17410" name="Picture 2" descr="A figure shows the low-pressure fuel system on a Duramax engine.&#10;The figure shows the following:&#10;&#10;Low pressure supply circuit flow takes through the following components:&#10;• A fuel line from the tank leads to a fuel injector control module that communicates with the ECM.&#10;• The fuel injector control module is connected to a fuel filter or water separator, which in turn is connected to a test port.&#10;• The test port connected to an injection pump. The injection pump houses a fuel rail pressure regulator.&#10;High pressure supply circuit flow takes through the following components:&#10;• A line from the injection pump flows to the junction block.&#10;• The junction block diverts flow to three outlets and has a pressure sensor mounted on it. Two separate outlet lines flow to rails, which in turn are connected to injectors.&#10;Return circuit flows through the following components:&#10;• A line through the pressure limiting valve of the junction block connects to a line from the injection pump. This line joins with a line from the injector and passes to a fuel cooler.&#10;• The fuel cooler dumps the excess fuel to the t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1" y="1390436"/>
            <a:ext cx="6315074" cy="49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7832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23-10: </a:t>
            </a:r>
            <a:r>
              <a:rPr lang="en-US" sz="2000" dirty="0" smtClean="0"/>
              <a:t>vacuum </a:t>
            </a:r>
            <a:r>
              <a:rPr lang="en-US" sz="2000" dirty="0"/>
              <a:t>values when testing </a:t>
            </a:r>
            <a:r>
              <a:rPr lang="en-US" sz="2000" dirty="0" smtClean="0"/>
              <a:t>low </a:t>
            </a:r>
            <a:r>
              <a:rPr lang="en-US" sz="2000" dirty="0"/>
              <a:t>side of </a:t>
            </a:r>
            <a:r>
              <a:rPr lang="en-US" sz="2000" dirty="0" smtClean="0"/>
              <a:t>Duramax </a:t>
            </a:r>
            <a:r>
              <a:rPr lang="en-US" sz="2000" dirty="0"/>
              <a:t>diesel engine fuel system. If this vacuum test fails, </a:t>
            </a:r>
            <a:r>
              <a:rPr lang="en-US" sz="2000" dirty="0" smtClean="0"/>
              <a:t>it is </a:t>
            </a:r>
            <a:r>
              <a:rPr lang="en-US" sz="2000" dirty="0"/>
              <a:t>usually due to a restricted fuel filter.</a:t>
            </a:r>
          </a:p>
        </p:txBody>
      </p:sp>
      <p:pic>
        <p:nvPicPr>
          <p:cNvPr id="18434" name="Picture 2" descr="A chart lists the vacuum values for various engine speed/load. &#10;The details of the chart are as follows: &#10;Engine Speed/Load: Cranking &#10;• Vacuum (in. Hg.): 5 &#10; &#10;Engine Speed/Load: Idle speed &#10;• Vacuum (in. Hg.): 1 to 3 &#10;&#10;Engine Speed/Load: Hard acceleration &#10;• Vacuum (in. Hg.): 6 to 10 &#10; &#10;Engine Speed/Load: 3,000 RPM - No Load &#10;• Vacuum (in. Hg.): 3 to 5 &#10; &#10;Engine Speed/Load: RPM - Full load &#10;• Vacuum (in. Hg.): 10 to 12.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780213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153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HIGH-PRESSURE FUEL</a:t>
            </a:r>
            <a:br>
              <a:rPr lang="en-US" sz="3600" dirty="0"/>
            </a:br>
            <a:r>
              <a:rPr lang="en-US" sz="3600" dirty="0" smtClean="0"/>
              <a:t>SYSTEM (1 of 4)</a:t>
            </a:r>
            <a:endParaRPr lang="en-US" sz="3600" dirty="0"/>
          </a:p>
        </p:txBody>
      </p:sp>
      <p:sp>
        <p:nvSpPr>
          <p:cNvPr id="3" name="Content Placeholder 2"/>
          <p:cNvSpPr>
            <a:spLocks noGrp="1"/>
          </p:cNvSpPr>
          <p:nvPr>
            <p:ph idx="1"/>
          </p:nvPr>
        </p:nvSpPr>
        <p:spPr>
          <a:xfrm>
            <a:off x="228600" y="1447800"/>
            <a:ext cx="8229600" cy="4525963"/>
          </a:xfrm>
        </p:spPr>
        <p:txBody>
          <a:bodyPr/>
          <a:lstStyle/>
          <a:p>
            <a:r>
              <a:rPr lang="en-US" sz="3200" b="1" dirty="0" smtClean="0">
                <a:solidFill>
                  <a:srgbClr val="0000FF"/>
                </a:solidFill>
              </a:rPr>
              <a:t>High-Pressure Fuel Pump (</a:t>
            </a:r>
            <a:r>
              <a:rPr lang="en-US" sz="3200" b="1" dirty="0">
                <a:solidFill>
                  <a:srgbClr val="0000FF"/>
                </a:solidFill>
              </a:rPr>
              <a:t>HPFP) </a:t>
            </a:r>
            <a:endParaRPr lang="en-US" sz="3200" b="1" dirty="0" smtClean="0">
              <a:solidFill>
                <a:srgbClr val="0000FF"/>
              </a:solidFill>
            </a:endParaRPr>
          </a:p>
          <a:p>
            <a:pPr lvl="1"/>
            <a:r>
              <a:rPr lang="en-US" dirty="0" smtClean="0"/>
              <a:t>Gear pump </a:t>
            </a:r>
            <a:r>
              <a:rPr lang="en-US" dirty="0"/>
              <a:t>used to draw fuel from </a:t>
            </a:r>
            <a:r>
              <a:rPr lang="en-US" dirty="0" smtClean="0"/>
              <a:t>fuel tank</a:t>
            </a:r>
          </a:p>
          <a:p>
            <a:pPr lvl="1"/>
            <a:r>
              <a:rPr lang="en-US" dirty="0"/>
              <a:t>3</a:t>
            </a:r>
            <a:r>
              <a:rPr lang="en-US" dirty="0" smtClean="0"/>
              <a:t>-cylinder </a:t>
            </a:r>
            <a:r>
              <a:rPr lang="en-US" dirty="0"/>
              <a:t>design </a:t>
            </a:r>
            <a:r>
              <a:rPr lang="en-US" dirty="0" smtClean="0"/>
              <a:t>mounted </a:t>
            </a:r>
            <a:r>
              <a:rPr lang="en-US" dirty="0"/>
              <a:t>to </a:t>
            </a:r>
            <a:r>
              <a:rPr lang="en-US" dirty="0" smtClean="0"/>
              <a:t>right head</a:t>
            </a:r>
          </a:p>
          <a:p>
            <a:pPr lvl="1"/>
            <a:r>
              <a:rPr lang="en-US" dirty="0" smtClean="0"/>
              <a:t>Timed </a:t>
            </a:r>
            <a:r>
              <a:rPr lang="en-US" dirty="0"/>
              <a:t>to </a:t>
            </a:r>
            <a:r>
              <a:rPr lang="en-US" dirty="0" smtClean="0"/>
              <a:t>engine</a:t>
            </a:r>
          </a:p>
          <a:p>
            <a:pPr lvl="1"/>
            <a:r>
              <a:rPr lang="en-US" dirty="0" smtClean="0"/>
              <a:t>Delivers 2,900–29,000 PSI</a:t>
            </a:r>
          </a:p>
          <a:p>
            <a:pPr lvl="1"/>
            <a:r>
              <a:rPr lang="en-US" sz="2800" b="1" dirty="0" smtClean="0">
                <a:solidFill>
                  <a:srgbClr val="0000FF"/>
                </a:solidFill>
              </a:rPr>
              <a:t>Fuel Rail Pressure Regulator (FRPR)</a:t>
            </a:r>
          </a:p>
          <a:p>
            <a:pPr lvl="2"/>
            <a:r>
              <a:rPr lang="en-US" sz="2800" b="1" dirty="0" smtClean="0"/>
              <a:t>Control Fuel Rail Pressure</a:t>
            </a:r>
            <a:r>
              <a:rPr lang="en-US" sz="2800" b="1" smtClean="0"/>
              <a:t>: Figure 23-16</a:t>
            </a:r>
            <a:endParaRPr lang="en-US" sz="2800" b="1" dirty="0"/>
          </a:p>
        </p:txBody>
      </p:sp>
    </p:spTree>
    <p:extLst>
      <p:ext uri="{BB962C8B-B14F-4D97-AF65-F5344CB8AC3E}">
        <p14:creationId xmlns:p14="http://schemas.microsoft.com/office/powerpoint/2010/main" val="342703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23–17 </a:t>
            </a:r>
            <a:r>
              <a:rPr lang="en-US" sz="2800" dirty="0" smtClean="0"/>
              <a:t>high-pressure </a:t>
            </a:r>
            <a:r>
              <a:rPr lang="en-US" sz="2800" dirty="0"/>
              <a:t>fuel pump (HPFP) </a:t>
            </a:r>
            <a:r>
              <a:rPr lang="en-US" sz="2800" dirty="0" smtClean="0"/>
              <a:t>driven </a:t>
            </a:r>
            <a:r>
              <a:rPr lang="en-US" sz="2800" dirty="0"/>
              <a:t>by </a:t>
            </a:r>
            <a:r>
              <a:rPr lang="en-US" sz="2800" dirty="0" smtClean="0"/>
              <a:t>camshaft </a:t>
            </a:r>
            <a:r>
              <a:rPr lang="en-US" sz="2800" dirty="0"/>
              <a:t>gear at </a:t>
            </a:r>
            <a:r>
              <a:rPr lang="en-US" sz="2800" dirty="0" smtClean="0"/>
              <a:t>front </a:t>
            </a:r>
            <a:r>
              <a:rPr lang="en-US" sz="2800" dirty="0"/>
              <a:t>of </a:t>
            </a:r>
            <a:r>
              <a:rPr lang="en-US" sz="2800" dirty="0" smtClean="0"/>
              <a:t>engine</a:t>
            </a:r>
            <a:r>
              <a:rPr lang="en-US" sz="2800" dirty="0"/>
              <a:t>.</a:t>
            </a:r>
          </a:p>
        </p:txBody>
      </p:sp>
      <p:pic>
        <p:nvPicPr>
          <p:cNvPr id="19458" name="Picture 2" descr="A figure shows a high-pressure fuel pump driven by the camshaft gear at the front of the engine.&#10;The figure shows the following:&#10;• The high-pressure fuel pump has a high-pressure fitting for discharge and a low-pressure fitting for suction at the top.&#10;• The fuel pump is bolted to the right front cylinder head through two bo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534150" cy="492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92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(2 of 9)</a:t>
            </a:r>
            <a:endParaRPr lang="en-US" sz="3600" dirty="0"/>
          </a:p>
        </p:txBody>
      </p:sp>
      <p:sp>
        <p:nvSpPr>
          <p:cNvPr id="3" name="Content Placeholder 2"/>
          <p:cNvSpPr>
            <a:spLocks noGrp="1"/>
          </p:cNvSpPr>
          <p:nvPr>
            <p:ph idx="1"/>
          </p:nvPr>
        </p:nvSpPr>
        <p:spPr>
          <a:xfrm>
            <a:off x="457200" y="1600200"/>
            <a:ext cx="4953000" cy="4525963"/>
          </a:xfrm>
        </p:spPr>
        <p:txBody>
          <a:bodyPr/>
          <a:lstStyle/>
          <a:p>
            <a:r>
              <a:rPr lang="en-US" b="1" dirty="0">
                <a:solidFill>
                  <a:srgbClr val="0000FF"/>
                </a:solidFill>
              </a:rPr>
              <a:t>LB7 </a:t>
            </a:r>
            <a:r>
              <a:rPr lang="en-US" b="1" dirty="0" smtClean="0">
                <a:solidFill>
                  <a:srgbClr val="0000FF"/>
                </a:solidFill>
              </a:rPr>
              <a:t>2001–2003 </a:t>
            </a:r>
            <a:r>
              <a:rPr lang="en-US" b="1" dirty="0">
                <a:solidFill>
                  <a:srgbClr val="0000FF"/>
                </a:solidFill>
              </a:rPr>
              <a:t>model year </a:t>
            </a:r>
            <a:endParaRPr lang="en-US" b="1" dirty="0" smtClean="0">
              <a:solidFill>
                <a:srgbClr val="0000FF"/>
              </a:solidFill>
            </a:endParaRPr>
          </a:p>
          <a:p>
            <a:pPr lvl="1"/>
            <a:r>
              <a:rPr lang="en-US" b="1" dirty="0" smtClean="0"/>
              <a:t>RPO code 2001 </a:t>
            </a:r>
            <a:r>
              <a:rPr lang="en-US" b="1" dirty="0"/>
              <a:t>model </a:t>
            </a:r>
            <a:r>
              <a:rPr lang="en-US" b="1" dirty="0" smtClean="0"/>
              <a:t>year</a:t>
            </a:r>
          </a:p>
          <a:p>
            <a:pPr lvl="2"/>
            <a:r>
              <a:rPr lang="en-US" b="1" dirty="0"/>
              <a:t>Cast-iron block, aluminum crankcase &amp; head</a:t>
            </a:r>
          </a:p>
          <a:p>
            <a:pPr lvl="3"/>
            <a:r>
              <a:rPr lang="en-US" b="1" dirty="0"/>
              <a:t>4 valves per cylinder</a:t>
            </a:r>
          </a:p>
          <a:p>
            <a:pPr lvl="3"/>
            <a:r>
              <a:rPr lang="en-US" b="1" dirty="0" smtClean="0"/>
              <a:t>HPCR</a:t>
            </a:r>
            <a:endParaRPr lang="en-US" b="1" dirty="0"/>
          </a:p>
          <a:p>
            <a:pPr lvl="3"/>
            <a:r>
              <a:rPr lang="en-US" b="1" dirty="0"/>
              <a:t>300 hp 3,000 rpm </a:t>
            </a:r>
          </a:p>
          <a:p>
            <a:pPr lvl="3"/>
            <a:r>
              <a:rPr lang="en-US" b="1" dirty="0"/>
              <a:t>520 lb-ft 1,600 rpm </a:t>
            </a:r>
            <a:endParaRPr lang="en-US" b="1" dirty="0" smtClean="0"/>
          </a:p>
          <a:p>
            <a:pPr lvl="2"/>
            <a:r>
              <a:rPr lang="en-US" b="1" dirty="0"/>
              <a:t>LB7 Duramax engine suffered from </a:t>
            </a:r>
            <a:r>
              <a:rPr lang="en-US" b="1" dirty="0" smtClean="0"/>
              <a:t>injector cracking </a:t>
            </a:r>
            <a:r>
              <a:rPr lang="en-US" b="1" dirty="0"/>
              <a:t>issues that could cause </a:t>
            </a:r>
            <a:r>
              <a:rPr lang="en-US" b="1" dirty="0" smtClean="0"/>
              <a:t>symptoms: </a:t>
            </a:r>
            <a:r>
              <a:rPr lang="en-US" b="1" dirty="0" smtClean="0">
                <a:solidFill>
                  <a:srgbClr val="FF0000"/>
                </a:solidFill>
              </a:rPr>
              <a:t>SEE PAGE 268 OF TEXT</a:t>
            </a:r>
            <a:endParaRPr lang="en-US" b="1" dirty="0">
              <a:solidFill>
                <a:srgbClr val="FF0000"/>
              </a:solidFill>
            </a:endParaRPr>
          </a:p>
          <a:p>
            <a:pPr lvl="2"/>
            <a:endParaRPr lang="en-US" b="1" dirty="0">
              <a:solidFill>
                <a:srgbClr val="0000FF"/>
              </a:solidFill>
            </a:endParaRPr>
          </a:p>
        </p:txBody>
      </p:sp>
      <p:pic>
        <p:nvPicPr>
          <p:cNvPr id="4" name="Picture 3" descr="A photo shows the DMAX plant in Defiance, Ohio. The plant is located near I-75, and railroad access makes the transport of materials and finished engines easy from the Ohio plant."/>
          <p:cNvPicPr>
            <a:picLocks noChangeAspect="1"/>
          </p:cNvPicPr>
          <p:nvPr/>
        </p:nvPicPr>
        <p:blipFill>
          <a:blip r:embed="rId2"/>
          <a:stretch>
            <a:fillRect/>
          </a:stretch>
        </p:blipFill>
        <p:spPr>
          <a:xfrm>
            <a:off x="5486400" y="3657600"/>
            <a:ext cx="3530644" cy="2644773"/>
          </a:xfrm>
          <a:prstGeom prst="rect">
            <a:avLst/>
          </a:prstGeom>
        </p:spPr>
      </p:pic>
    </p:spTree>
    <p:extLst>
      <p:ext uri="{BB962C8B-B14F-4D97-AF65-F5344CB8AC3E}">
        <p14:creationId xmlns:p14="http://schemas.microsoft.com/office/powerpoint/2010/main" val="141798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WARNING</a:t>
            </a:r>
            <a:endParaRPr lang="en-US" sz="4800" dirty="0"/>
          </a:p>
        </p:txBody>
      </p:sp>
      <p:sp>
        <p:nvSpPr>
          <p:cNvPr id="3" name="Content Placeholder 2"/>
          <p:cNvSpPr>
            <a:spLocks noGrp="1"/>
          </p:cNvSpPr>
          <p:nvPr>
            <p:ph idx="1"/>
          </p:nvPr>
        </p:nvSpPr>
        <p:spPr>
          <a:xfrm>
            <a:off x="457200" y="1600200"/>
            <a:ext cx="8382000" cy="4525963"/>
          </a:xfrm>
        </p:spPr>
        <p:txBody>
          <a:bodyPr/>
          <a:lstStyle/>
          <a:p>
            <a:r>
              <a:rPr lang="en-US" sz="4400" b="1" dirty="0">
                <a:solidFill>
                  <a:srgbClr val="FF0000"/>
                </a:solidFill>
              </a:rPr>
              <a:t>High-pressure fuel lines deliver fuel under </a:t>
            </a:r>
            <a:r>
              <a:rPr lang="en-US" sz="4400" b="1" dirty="0" smtClean="0">
                <a:solidFill>
                  <a:srgbClr val="FF0000"/>
                </a:solidFill>
              </a:rPr>
              <a:t>extreme pressures</a:t>
            </a:r>
            <a:r>
              <a:rPr lang="en-US" sz="4400" b="1" dirty="0">
                <a:solidFill>
                  <a:srgbClr val="FF0000"/>
                </a:solidFill>
              </a:rPr>
              <a:t>. Use extreme caution </a:t>
            </a:r>
            <a:r>
              <a:rPr lang="en-US" sz="4400" b="1" dirty="0" smtClean="0">
                <a:solidFill>
                  <a:srgbClr val="FF0000"/>
                </a:solidFill>
              </a:rPr>
              <a:t>when looking </a:t>
            </a:r>
            <a:r>
              <a:rPr lang="en-US" sz="4400" b="1" dirty="0">
                <a:solidFill>
                  <a:srgbClr val="FF0000"/>
                </a:solidFill>
              </a:rPr>
              <a:t>for leaks as fuel under pressure </a:t>
            </a:r>
            <a:r>
              <a:rPr lang="en-US" sz="4400" b="1" dirty="0" smtClean="0">
                <a:solidFill>
                  <a:srgbClr val="FF0000"/>
                </a:solidFill>
              </a:rPr>
              <a:t>may penetrate skin </a:t>
            </a:r>
            <a:r>
              <a:rPr lang="en-US" sz="4400" b="1" dirty="0">
                <a:solidFill>
                  <a:srgbClr val="FF0000"/>
                </a:solidFill>
              </a:rPr>
              <a:t>causing injury or death.</a:t>
            </a:r>
          </a:p>
        </p:txBody>
      </p:sp>
    </p:spTree>
    <p:extLst>
      <p:ext uri="{BB962C8B-B14F-4D97-AF65-F5344CB8AC3E}">
        <p14:creationId xmlns:p14="http://schemas.microsoft.com/office/powerpoint/2010/main" val="13956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229600" cy="4525963"/>
          </a:xfrm>
        </p:spPr>
        <p:txBody>
          <a:bodyPr/>
          <a:lstStyle/>
          <a:p>
            <a:r>
              <a:rPr lang="en-US" b="1" dirty="0" smtClean="0">
                <a:solidFill>
                  <a:srgbClr val="0000FF"/>
                </a:solidFill>
              </a:rPr>
              <a:t>HPFP Flow</a:t>
            </a:r>
          </a:p>
          <a:p>
            <a:pPr lvl="1"/>
            <a:r>
              <a:rPr lang="en-US" dirty="0" smtClean="0"/>
              <a:t>Fuel drawn in by gear-type suction </a:t>
            </a:r>
          </a:p>
          <a:p>
            <a:pPr lvl="1"/>
            <a:r>
              <a:rPr lang="en-US" dirty="0" smtClean="0"/>
              <a:t>PCM </a:t>
            </a:r>
            <a:r>
              <a:rPr lang="en-US" dirty="0"/>
              <a:t>pulses </a:t>
            </a:r>
            <a:r>
              <a:rPr lang="en-US" dirty="0" smtClean="0"/>
              <a:t>fuel </a:t>
            </a:r>
            <a:r>
              <a:rPr lang="en-US" dirty="0"/>
              <a:t>pressure regulator (FPR) </a:t>
            </a:r>
            <a:endParaRPr lang="en-US" dirty="0" smtClean="0"/>
          </a:p>
          <a:p>
            <a:pPr lvl="1"/>
            <a:r>
              <a:rPr lang="en-US" dirty="0" smtClean="0"/>
              <a:t>Meter amount </a:t>
            </a:r>
            <a:r>
              <a:rPr lang="en-US" dirty="0"/>
              <a:t>of fuel entering </a:t>
            </a:r>
            <a:r>
              <a:rPr lang="en-US" dirty="0" smtClean="0"/>
              <a:t>pump pistons </a:t>
            </a:r>
          </a:p>
          <a:p>
            <a:pPr lvl="1"/>
            <a:r>
              <a:rPr lang="en-US" dirty="0" smtClean="0"/>
              <a:t>Pump </a:t>
            </a:r>
            <a:r>
              <a:rPr lang="en-US" dirty="0"/>
              <a:t>pistons </a:t>
            </a:r>
            <a:r>
              <a:rPr lang="en-US" dirty="0" smtClean="0"/>
              <a:t>moved </a:t>
            </a:r>
            <a:r>
              <a:rPr lang="en-US" dirty="0"/>
              <a:t>by </a:t>
            </a:r>
            <a:r>
              <a:rPr lang="en-US" dirty="0" smtClean="0"/>
              <a:t>lobes </a:t>
            </a:r>
            <a:r>
              <a:rPr lang="en-US" dirty="0"/>
              <a:t>on </a:t>
            </a:r>
            <a:r>
              <a:rPr lang="en-US" dirty="0" smtClean="0"/>
              <a:t>gear driven shaft</a:t>
            </a:r>
          </a:p>
          <a:p>
            <a:pPr lvl="1"/>
            <a:r>
              <a:rPr lang="en-US" dirty="0" smtClean="0"/>
              <a:t>Each piston </a:t>
            </a:r>
            <a:r>
              <a:rPr lang="en-US" dirty="0"/>
              <a:t>has its own outlet </a:t>
            </a:r>
            <a:endParaRPr lang="en-US" dirty="0" smtClean="0"/>
          </a:p>
          <a:p>
            <a:pPr lvl="1"/>
            <a:r>
              <a:rPr lang="en-US" dirty="0" smtClean="0"/>
              <a:t>Both go </a:t>
            </a:r>
            <a:r>
              <a:rPr lang="en-US" dirty="0"/>
              <a:t>to </a:t>
            </a:r>
            <a:r>
              <a:rPr lang="en-US" dirty="0" smtClean="0"/>
              <a:t>fuel </a:t>
            </a:r>
            <a:r>
              <a:rPr lang="en-US" dirty="0"/>
              <a:t>rail on </a:t>
            </a:r>
            <a:r>
              <a:rPr lang="en-US" dirty="0" smtClean="0"/>
              <a:t>right bank</a:t>
            </a:r>
          </a:p>
          <a:p>
            <a:pPr lvl="1"/>
            <a:r>
              <a:rPr lang="en-US" dirty="0"/>
              <a:t>L</a:t>
            </a:r>
            <a:r>
              <a:rPr lang="en-US" dirty="0" smtClean="0"/>
              <a:t>ine </a:t>
            </a:r>
            <a:r>
              <a:rPr lang="en-US" dirty="0"/>
              <a:t>from </a:t>
            </a:r>
            <a:r>
              <a:rPr lang="en-US" dirty="0" smtClean="0"/>
              <a:t>right </a:t>
            </a:r>
            <a:r>
              <a:rPr lang="en-US" dirty="0"/>
              <a:t>fuel rail feeds </a:t>
            </a:r>
            <a:r>
              <a:rPr lang="en-US" dirty="0" smtClean="0"/>
              <a:t>left </a:t>
            </a:r>
            <a:r>
              <a:rPr lang="en-US" dirty="0"/>
              <a:t>side fuel </a:t>
            </a:r>
            <a:r>
              <a:rPr lang="en-US" dirty="0" smtClean="0"/>
              <a:t>rail</a:t>
            </a:r>
          </a:p>
          <a:p>
            <a:pPr lvl="1"/>
            <a:r>
              <a:rPr lang="en-US" b="1" dirty="0" smtClean="0">
                <a:solidFill>
                  <a:srgbClr val="0000FF"/>
                </a:solidFill>
              </a:rPr>
              <a:t>Injector Operation: </a:t>
            </a:r>
            <a:r>
              <a:rPr lang="en-US" b="1" dirty="0">
                <a:solidFill>
                  <a:srgbClr val="FF0000"/>
                </a:solidFill>
              </a:rPr>
              <a:t>Page 279 of </a:t>
            </a:r>
            <a:r>
              <a:rPr lang="en-US" b="1" dirty="0" smtClean="0">
                <a:solidFill>
                  <a:srgbClr val="FF0000"/>
                </a:solidFill>
              </a:rPr>
              <a:t>text</a:t>
            </a:r>
          </a:p>
          <a:p>
            <a:pPr lvl="2"/>
            <a:r>
              <a:rPr lang="en-US" b="1" dirty="0" smtClean="0">
                <a:solidFill>
                  <a:srgbClr val="FF0000"/>
                </a:solidFill>
              </a:rPr>
              <a:t>Piezo injectors controlled </a:t>
            </a:r>
            <a:r>
              <a:rPr lang="en-US" b="1" dirty="0">
                <a:solidFill>
                  <a:srgbClr val="FF0000"/>
                </a:solidFill>
              </a:rPr>
              <a:t>by </a:t>
            </a:r>
            <a:r>
              <a:rPr lang="en-US" b="1" dirty="0" smtClean="0">
                <a:solidFill>
                  <a:srgbClr val="FF0000"/>
                </a:solidFill>
              </a:rPr>
              <a:t>PCM</a:t>
            </a:r>
            <a:endParaRPr lang="en-US" b="1" dirty="0">
              <a:solidFill>
                <a:srgbClr val="FF0000"/>
              </a:solidFill>
            </a:endParaRPr>
          </a:p>
        </p:txBody>
      </p:sp>
      <p:sp>
        <p:nvSpPr>
          <p:cNvPr id="4" name="Title 1"/>
          <p:cNvSpPr>
            <a:spLocks noGrp="1"/>
          </p:cNvSpPr>
          <p:nvPr>
            <p:ph type="title"/>
          </p:nvPr>
        </p:nvSpPr>
        <p:spPr/>
        <p:txBody>
          <a:bodyPr/>
          <a:lstStyle/>
          <a:p>
            <a:r>
              <a:rPr lang="en-US" sz="3600" dirty="0"/>
              <a:t>HIGH-PRESSURE FUEL</a:t>
            </a:r>
            <a:br>
              <a:rPr lang="en-US" sz="3600" dirty="0"/>
            </a:br>
            <a:r>
              <a:rPr lang="en-US" sz="3600" dirty="0" smtClean="0"/>
              <a:t>SYSTEM (2 of 4)</a:t>
            </a:r>
            <a:endParaRPr lang="en-US" sz="3600" dirty="0"/>
          </a:p>
        </p:txBody>
      </p:sp>
    </p:spTree>
    <p:extLst>
      <p:ext uri="{BB962C8B-B14F-4D97-AF65-F5344CB8AC3E}">
        <p14:creationId xmlns:p14="http://schemas.microsoft.com/office/powerpoint/2010/main" val="276068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839200" cy="1097280"/>
          </a:xfrm>
        </p:spPr>
        <p:txBody>
          <a:bodyPr/>
          <a:lstStyle/>
          <a:p>
            <a:r>
              <a:rPr lang="en-US" sz="2000" dirty="0"/>
              <a:t>FIGURE 23–18 G</a:t>
            </a:r>
            <a:r>
              <a:rPr lang="en-US" sz="2000" dirty="0" smtClean="0"/>
              <a:t>reen </a:t>
            </a:r>
            <a:r>
              <a:rPr lang="en-US" sz="2000" dirty="0"/>
              <a:t>area represents fuel being </a:t>
            </a:r>
            <a:r>
              <a:rPr lang="en-US" sz="2000" dirty="0" smtClean="0"/>
              <a:t>drawn into pump</a:t>
            </a:r>
            <a:r>
              <a:rPr lang="en-US" sz="2000" dirty="0"/>
              <a:t>. O</a:t>
            </a:r>
            <a:r>
              <a:rPr lang="en-US" sz="2000" dirty="0" smtClean="0"/>
              <a:t>range </a:t>
            </a:r>
            <a:r>
              <a:rPr lang="en-US" sz="2000" dirty="0"/>
              <a:t>area </a:t>
            </a:r>
            <a:r>
              <a:rPr lang="en-US" sz="2000" dirty="0" smtClean="0"/>
              <a:t>low-pressure </a:t>
            </a:r>
            <a:r>
              <a:rPr lang="en-US" sz="2000" dirty="0"/>
              <a:t>fuel </a:t>
            </a:r>
            <a:r>
              <a:rPr lang="en-US" sz="2000" dirty="0" smtClean="0"/>
              <a:t>from suction </a:t>
            </a:r>
            <a:r>
              <a:rPr lang="en-US" sz="2000" dirty="0"/>
              <a:t>pump, feeding fuel to </a:t>
            </a:r>
            <a:r>
              <a:rPr lang="en-US" sz="2000" dirty="0" smtClean="0"/>
              <a:t>high-pressure pistons and </a:t>
            </a:r>
            <a:r>
              <a:rPr lang="en-US" sz="2000" dirty="0"/>
              <a:t>for lubrication. R</a:t>
            </a:r>
            <a:r>
              <a:rPr lang="en-US" sz="2000" dirty="0" smtClean="0"/>
              <a:t>ed </a:t>
            </a:r>
            <a:r>
              <a:rPr lang="en-US" sz="2000" dirty="0"/>
              <a:t>sections represent </a:t>
            </a:r>
            <a:r>
              <a:rPr lang="en-US" sz="2000" dirty="0" smtClean="0"/>
              <a:t>high-pressure fuel </a:t>
            </a:r>
            <a:r>
              <a:rPr lang="en-US" sz="2000" dirty="0"/>
              <a:t>that is delivered to </a:t>
            </a:r>
            <a:r>
              <a:rPr lang="en-US" sz="2000" dirty="0" smtClean="0"/>
              <a:t>fuel </a:t>
            </a:r>
            <a:r>
              <a:rPr lang="en-US" sz="2000" dirty="0"/>
              <a:t>lines. </a:t>
            </a:r>
            <a:r>
              <a:rPr lang="en-US" sz="2000" dirty="0" smtClean="0"/>
              <a:t>blue </a:t>
            </a:r>
            <a:r>
              <a:rPr lang="en-US" sz="2000" dirty="0"/>
              <a:t>area </a:t>
            </a:r>
            <a:r>
              <a:rPr lang="en-US" sz="2000" dirty="0" smtClean="0"/>
              <a:t>is fuel </a:t>
            </a:r>
            <a:r>
              <a:rPr lang="en-US" sz="2000" dirty="0"/>
              <a:t>return and lube circuit.</a:t>
            </a:r>
          </a:p>
        </p:txBody>
      </p:sp>
      <p:pic>
        <p:nvPicPr>
          <p:cNvPr id="20482" name="Picture 2" descr="A figure illustrates the high-pressure side fuel flow.&#10;The figure shows the following:&#10;• A gear pump is connected to a metering unit at the left through the return line to supply pump.&#10;• The metering unit is connected to a plunger through a supply pump delivery line.&#10;• Three plunger facing each other are driven by a polygonal ring at the center and the line between them is labeled high-pressure delivery.&#10;• Lube fuel connects to the gear pump and the metering unit from the polygonal ring.&#10;• The inlet near the gear pump represents fuel being drawn into the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76262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794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800" dirty="0"/>
              <a:t>FIGURE 23–19 </a:t>
            </a:r>
            <a:r>
              <a:rPr lang="en-US" sz="2800" dirty="0" smtClean="0"/>
              <a:t>fuel </a:t>
            </a:r>
            <a:r>
              <a:rPr lang="en-US" sz="2800" dirty="0"/>
              <a:t>high-pressure lines </a:t>
            </a:r>
            <a:r>
              <a:rPr lang="en-US" sz="2800" dirty="0" smtClean="0"/>
              <a:t>are highlighted </a:t>
            </a:r>
            <a:r>
              <a:rPr lang="en-US" sz="2800" dirty="0"/>
              <a:t>to show how they </a:t>
            </a:r>
            <a:r>
              <a:rPr lang="en-US" sz="2800" dirty="0" smtClean="0"/>
              <a:t>are routed</a:t>
            </a:r>
            <a:r>
              <a:rPr lang="en-US" sz="2800" dirty="0"/>
              <a:t>.</a:t>
            </a:r>
          </a:p>
        </p:txBody>
      </p:sp>
      <p:pic>
        <p:nvPicPr>
          <p:cNvPr id="21506" name="Picture 2" descr="A figure shows the fuel high-pressure lines highlighted in an engine.&#10;The figure shows the following:&#10;• Fuel is drawn by a suction pump into the high-pressure pump assembly.&#10;• A fuel pressure regulator meters the amount of fuel entering the pump pistons.&#10;• The pump pistons are driven by the high-pressure fuel pump.&#10;• Each outlet of the pistons is connected to the fuel rail on the right bank.&#10;• A line from the right fuel rail supplies high-pressure fuel to the left side fuel r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48" y="1413451"/>
            <a:ext cx="5276852" cy="4878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864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8839200" cy="4953000"/>
          </a:xfrm>
        </p:spPr>
        <p:txBody>
          <a:bodyPr/>
          <a:lstStyle/>
          <a:p>
            <a:pPr>
              <a:spcBef>
                <a:spcPts val="600"/>
              </a:spcBef>
            </a:pPr>
            <a:r>
              <a:rPr lang="en-US" sz="3200" b="1" dirty="0" smtClean="0">
                <a:solidFill>
                  <a:srgbClr val="0000FF"/>
                </a:solidFill>
              </a:rPr>
              <a:t>Duramax Injectors</a:t>
            </a:r>
          </a:p>
          <a:p>
            <a:pPr lvl="1"/>
            <a:r>
              <a:rPr lang="en-US" dirty="0" smtClean="0"/>
              <a:t>Controlled </a:t>
            </a:r>
            <a:r>
              <a:rPr lang="en-US" dirty="0"/>
              <a:t>by </a:t>
            </a:r>
            <a:r>
              <a:rPr lang="en-US" dirty="0" smtClean="0"/>
              <a:t>ECM/PCM after 2006</a:t>
            </a:r>
          </a:p>
          <a:p>
            <a:pPr lvl="1"/>
            <a:r>
              <a:rPr lang="en-US" dirty="0" smtClean="0"/>
              <a:t>High-side </a:t>
            </a:r>
            <a:r>
              <a:rPr lang="en-US" dirty="0"/>
              <a:t>(positive</a:t>
            </a:r>
            <a:r>
              <a:rPr lang="en-US" dirty="0" smtClean="0"/>
              <a:t>) driver &amp; low-side </a:t>
            </a:r>
            <a:r>
              <a:rPr lang="en-US" dirty="0"/>
              <a:t>(negative) </a:t>
            </a:r>
            <a:r>
              <a:rPr lang="en-US" dirty="0" smtClean="0"/>
              <a:t>driver</a:t>
            </a:r>
          </a:p>
          <a:p>
            <a:pPr lvl="1"/>
            <a:r>
              <a:rPr lang="en-US" dirty="0" smtClean="0"/>
              <a:t>Allows ECM/PCM monitor </a:t>
            </a:r>
            <a:r>
              <a:rPr lang="en-US" dirty="0"/>
              <a:t>injector </a:t>
            </a:r>
            <a:r>
              <a:rPr lang="en-US" dirty="0" smtClean="0"/>
              <a:t>operation</a:t>
            </a:r>
          </a:p>
          <a:p>
            <a:pPr lvl="1"/>
            <a:r>
              <a:rPr lang="en-US" dirty="0" smtClean="0"/>
              <a:t>Run </a:t>
            </a:r>
            <a:r>
              <a:rPr lang="en-US" dirty="0"/>
              <a:t>internal </a:t>
            </a:r>
            <a:r>
              <a:rPr lang="en-US" dirty="0" smtClean="0"/>
              <a:t>diagnosis</a:t>
            </a:r>
          </a:p>
          <a:p>
            <a:pPr>
              <a:spcBef>
                <a:spcPts val="600"/>
              </a:spcBef>
            </a:pPr>
            <a:r>
              <a:rPr lang="en-US" b="1" dirty="0" smtClean="0">
                <a:solidFill>
                  <a:srgbClr val="0000FF"/>
                </a:solidFill>
              </a:rPr>
              <a:t>FICM (Fuel Injection Control Module)</a:t>
            </a:r>
          </a:p>
          <a:p>
            <a:pPr lvl="1"/>
            <a:r>
              <a:rPr lang="en-US" dirty="0" smtClean="0"/>
              <a:t>Early PCM used boost </a:t>
            </a:r>
            <a:r>
              <a:rPr lang="en-US" dirty="0"/>
              <a:t>capacitor </a:t>
            </a:r>
            <a:endParaRPr lang="en-US" dirty="0" smtClean="0"/>
          </a:p>
          <a:p>
            <a:pPr lvl="1"/>
            <a:r>
              <a:rPr lang="en-US" dirty="0" smtClean="0"/>
              <a:t>increase </a:t>
            </a:r>
            <a:r>
              <a:rPr lang="en-US" dirty="0"/>
              <a:t>vehicle system </a:t>
            </a:r>
            <a:r>
              <a:rPr lang="en-US" dirty="0" smtClean="0"/>
              <a:t>voltage</a:t>
            </a:r>
          </a:p>
          <a:p>
            <a:pPr lvl="1"/>
            <a:r>
              <a:rPr lang="en-US" dirty="0" smtClean="0"/>
              <a:t>12 volts-250 volts 20 amperes power injectors</a:t>
            </a:r>
          </a:p>
          <a:p>
            <a:pPr lvl="1"/>
            <a:r>
              <a:rPr lang="en-US" dirty="0" smtClean="0"/>
              <a:t>Drivers located in </a:t>
            </a:r>
            <a:r>
              <a:rPr lang="en-US" b="1" dirty="0" smtClean="0">
                <a:solidFill>
                  <a:srgbClr val="0000FF"/>
                </a:solidFill>
              </a:rPr>
              <a:t>FICM (PRIOR TO 2006 ENGINES)</a:t>
            </a:r>
          </a:p>
          <a:p>
            <a:pPr lvl="1"/>
            <a:r>
              <a:rPr lang="en-US" b="1" dirty="0" smtClean="0">
                <a:solidFill>
                  <a:srgbClr val="0000FF"/>
                </a:solidFill>
              </a:rPr>
              <a:t>After 2006 in ECM</a:t>
            </a:r>
            <a:endParaRPr lang="en-US" b="1" dirty="0">
              <a:solidFill>
                <a:srgbClr val="0000FF"/>
              </a:solidFill>
            </a:endParaRPr>
          </a:p>
        </p:txBody>
      </p:sp>
      <p:sp>
        <p:nvSpPr>
          <p:cNvPr id="4" name="Title 1"/>
          <p:cNvSpPr>
            <a:spLocks noGrp="1"/>
          </p:cNvSpPr>
          <p:nvPr>
            <p:ph type="title"/>
          </p:nvPr>
        </p:nvSpPr>
        <p:spPr/>
        <p:txBody>
          <a:bodyPr/>
          <a:lstStyle/>
          <a:p>
            <a:r>
              <a:rPr lang="en-US" sz="3600" dirty="0"/>
              <a:t>HIGH-PRESSURE FUEL</a:t>
            </a:r>
            <a:br>
              <a:rPr lang="en-US" sz="3600" dirty="0"/>
            </a:br>
            <a:r>
              <a:rPr lang="en-US" sz="3600" dirty="0" smtClean="0"/>
              <a:t>SYSTEM (3 of 4)</a:t>
            </a:r>
            <a:endParaRPr lang="en-US" sz="3600" dirty="0"/>
          </a:p>
        </p:txBody>
      </p:sp>
    </p:spTree>
    <p:extLst>
      <p:ext uri="{BB962C8B-B14F-4D97-AF65-F5344CB8AC3E}">
        <p14:creationId xmlns:p14="http://schemas.microsoft.com/office/powerpoint/2010/main" val="134509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458200" cy="1097280"/>
          </a:xfrm>
        </p:spPr>
        <p:txBody>
          <a:bodyPr/>
          <a:lstStyle/>
          <a:p>
            <a:r>
              <a:rPr lang="en-US" sz="2800" dirty="0"/>
              <a:t>FIGURE 23–20 </a:t>
            </a:r>
            <a:r>
              <a:rPr lang="en-US" sz="2800" dirty="0" smtClean="0"/>
              <a:t>typical </a:t>
            </a:r>
            <a:r>
              <a:rPr lang="en-US" sz="2800" dirty="0"/>
              <a:t>Duramax fuel control system showing the role of the ECM/PCM </a:t>
            </a:r>
            <a:r>
              <a:rPr lang="en-US" sz="2800" dirty="0" smtClean="0"/>
              <a:t>&amp;  </a:t>
            </a:r>
            <a:r>
              <a:rPr lang="en-US" sz="2800" dirty="0" smtClean="0">
                <a:solidFill>
                  <a:srgbClr val="FFFF00"/>
                </a:solidFill>
              </a:rPr>
              <a:t>FICM </a:t>
            </a:r>
            <a:r>
              <a:rPr lang="en-US" sz="2400" dirty="0" smtClean="0"/>
              <a:t>(EARLY ENGINES LB7 LBZ &amp; LLY, Dropped in 2006 with Bosch ECM)</a:t>
            </a:r>
            <a:endParaRPr lang="en-US" sz="2800" dirty="0"/>
          </a:p>
        </p:txBody>
      </p:sp>
      <p:pic>
        <p:nvPicPr>
          <p:cNvPr id="22530" name="Picture 2" descr="A figure shows a typical Duramax fuel control system.&#10;The figure shows the following:&#10;• ECM receives inputs from various components and communicates with FICM.&#10;• ECM is connected to various outputs.&#10;• FICM receives inputs from ECM and is connected to various injectors.&#10;The various inputs and output of ECM and FICM are as follows:&#10;• ECM inputs include:&#10;o Turbo boost&#10;o Coolant temp&#10;o Oil level&#10;o Cruise&#10;o TCM&#10;o Accelerator position&#10;o Fuel temp&#10;o Fuel level&#10;o Crank angle&#10;o Cam angle&#10;o Fuel rail pressure&#10;o Mass air flow&#10;o Barometric pressure&#10;o Trans position PTO controls&#10;• ECM outputs include:&#10;o Fuel rail pressure regulator&#10;o Ignition relay&#10;o Glow plug relay&#10;o Intake heater relay&#10;o Data (CAN, class 2)&#10;o A/C compressor relay&#10;o PTO relay&#10;o Alternator output EGR (cal.)&#10;• FICM inputs include:&#10;o Injector commands&#10;o Crank angle (57x)&#10;o CAN data (FICM communications)&#10;• FICM outputs include:&#10;o 8 injectors&#10;o CAN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07689"/>
            <a:ext cx="7010398" cy="486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425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8839200" cy="4953000"/>
          </a:xfrm>
        </p:spPr>
        <p:txBody>
          <a:bodyPr/>
          <a:lstStyle/>
          <a:p>
            <a:r>
              <a:rPr lang="en-US" sz="3200" b="1" dirty="0" smtClean="0">
                <a:solidFill>
                  <a:srgbClr val="0000FF"/>
                </a:solidFill>
              </a:rPr>
              <a:t>Fuel Injector </a:t>
            </a:r>
          </a:p>
          <a:p>
            <a:pPr lvl="1"/>
            <a:r>
              <a:rPr lang="en-US" sz="2800" b="1" dirty="0" smtClean="0">
                <a:solidFill>
                  <a:srgbClr val="0000FF"/>
                </a:solidFill>
              </a:rPr>
              <a:t>Injector Quantity Adjustment (IQA) Code</a:t>
            </a:r>
          </a:p>
          <a:p>
            <a:pPr lvl="1"/>
            <a:r>
              <a:rPr lang="en-US" dirty="0" smtClean="0"/>
              <a:t>Marked </a:t>
            </a:r>
            <a:r>
              <a:rPr lang="en-US" dirty="0"/>
              <a:t>on each </a:t>
            </a:r>
            <a:r>
              <a:rPr lang="en-US" dirty="0" smtClean="0"/>
              <a:t>injector</a:t>
            </a:r>
          </a:p>
          <a:p>
            <a:pPr lvl="1"/>
            <a:r>
              <a:rPr lang="en-US" dirty="0" smtClean="0"/>
              <a:t>Indicates flow </a:t>
            </a:r>
            <a:r>
              <a:rPr lang="en-US" dirty="0"/>
              <a:t>rate of </a:t>
            </a:r>
            <a:r>
              <a:rPr lang="en-US" dirty="0" smtClean="0"/>
              <a:t>injector </a:t>
            </a:r>
            <a:r>
              <a:rPr lang="en-US" dirty="0"/>
              <a:t>to </a:t>
            </a:r>
            <a:r>
              <a:rPr lang="en-US" dirty="0" smtClean="0"/>
              <a:t>WCM/PCM</a:t>
            </a:r>
          </a:p>
          <a:p>
            <a:pPr lvl="1"/>
            <a:r>
              <a:rPr lang="en-US" dirty="0" smtClean="0"/>
              <a:t>Programed </a:t>
            </a:r>
            <a:r>
              <a:rPr lang="en-US" dirty="0"/>
              <a:t>into </a:t>
            </a:r>
            <a:r>
              <a:rPr lang="en-US" dirty="0" smtClean="0"/>
              <a:t>PCM</a:t>
            </a:r>
          </a:p>
          <a:p>
            <a:pPr lvl="1"/>
            <a:r>
              <a:rPr lang="en-US" b="1" dirty="0" smtClean="0">
                <a:solidFill>
                  <a:srgbClr val="0000FF"/>
                </a:solidFill>
              </a:rPr>
              <a:t>Early Injectors Solenoid Controlled</a:t>
            </a:r>
          </a:p>
          <a:p>
            <a:pPr lvl="1"/>
            <a:r>
              <a:rPr lang="en-US" b="1" dirty="0" smtClean="0">
                <a:solidFill>
                  <a:srgbClr val="0000FF"/>
                </a:solidFill>
              </a:rPr>
              <a:t>Late Model Piezo </a:t>
            </a:r>
            <a:r>
              <a:rPr lang="en-US" b="1" dirty="0">
                <a:solidFill>
                  <a:srgbClr val="0000FF"/>
                </a:solidFill>
              </a:rPr>
              <a:t>Controlled</a:t>
            </a:r>
          </a:p>
        </p:txBody>
      </p:sp>
      <p:sp>
        <p:nvSpPr>
          <p:cNvPr id="4" name="Title 1"/>
          <p:cNvSpPr>
            <a:spLocks noGrp="1"/>
          </p:cNvSpPr>
          <p:nvPr>
            <p:ph type="title"/>
          </p:nvPr>
        </p:nvSpPr>
        <p:spPr/>
        <p:txBody>
          <a:bodyPr/>
          <a:lstStyle/>
          <a:p>
            <a:r>
              <a:rPr lang="en-US" sz="3600" dirty="0"/>
              <a:t>HIGH-PRESSURE FUEL</a:t>
            </a:r>
            <a:br>
              <a:rPr lang="en-US" sz="3600" dirty="0"/>
            </a:br>
            <a:r>
              <a:rPr lang="en-US" sz="3600" dirty="0" smtClean="0"/>
              <a:t>SYSTEM (4 of 4)</a:t>
            </a:r>
            <a:endParaRPr lang="en-US" sz="3600" dirty="0"/>
          </a:p>
        </p:txBody>
      </p:sp>
    </p:spTree>
    <p:extLst>
      <p:ext uri="{BB962C8B-B14F-4D97-AF65-F5344CB8AC3E}">
        <p14:creationId xmlns:p14="http://schemas.microsoft.com/office/powerpoint/2010/main" val="1599422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686800" cy="1097280"/>
          </a:xfrm>
        </p:spPr>
        <p:txBody>
          <a:bodyPr/>
          <a:lstStyle/>
          <a:p>
            <a:r>
              <a:rPr lang="en-US" sz="2800" dirty="0"/>
              <a:t>FIGURE 23–21 </a:t>
            </a:r>
            <a:r>
              <a:rPr lang="en-US" sz="2800" dirty="0" smtClean="0"/>
              <a:t>modifiers </a:t>
            </a:r>
            <a:r>
              <a:rPr lang="en-US" sz="2800" dirty="0"/>
              <a:t>for each cylinder </a:t>
            </a:r>
            <a:r>
              <a:rPr lang="en-US" sz="2800" dirty="0" smtClean="0"/>
              <a:t>are displayed on scan </a:t>
            </a:r>
            <a:r>
              <a:rPr lang="en-US" sz="2800" dirty="0"/>
              <a:t>tool and are shown in cubic millimeters (mm3).</a:t>
            </a:r>
          </a:p>
        </p:txBody>
      </p:sp>
      <p:pic>
        <p:nvPicPr>
          <p:cNvPr id="23554" name="Picture 2" descr="A screenshot of a scan tool shows the modifiers for each cylinder in cubic millimeters. The screenshot displays balancing rates for 8 cylinders and the engine run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818" y="1409700"/>
            <a:ext cx="660872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676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GLOW PLUGS </a:t>
            </a:r>
            <a:r>
              <a:rPr lang="en-US" sz="3600" dirty="0" smtClean="0"/>
              <a:t>&amp; EGR</a:t>
            </a:r>
            <a:endParaRPr lang="en-US" sz="3600" dirty="0"/>
          </a:p>
        </p:txBody>
      </p:sp>
      <p:sp>
        <p:nvSpPr>
          <p:cNvPr id="3" name="Content Placeholder 2"/>
          <p:cNvSpPr>
            <a:spLocks noGrp="1"/>
          </p:cNvSpPr>
          <p:nvPr>
            <p:ph idx="1"/>
          </p:nvPr>
        </p:nvSpPr>
        <p:spPr>
          <a:xfrm>
            <a:off x="457200" y="1600200"/>
            <a:ext cx="8534400" cy="4525963"/>
          </a:xfrm>
        </p:spPr>
        <p:txBody>
          <a:bodyPr/>
          <a:lstStyle/>
          <a:p>
            <a:pPr>
              <a:spcBef>
                <a:spcPts val="0"/>
              </a:spcBef>
            </a:pPr>
            <a:r>
              <a:rPr lang="en-US" b="1" dirty="0" smtClean="0">
                <a:solidFill>
                  <a:srgbClr val="0000FF"/>
                </a:solidFill>
              </a:rPr>
              <a:t>Each Cylinder Has Glow Plug </a:t>
            </a:r>
          </a:p>
          <a:p>
            <a:pPr lvl="1">
              <a:spcBef>
                <a:spcPts val="0"/>
              </a:spcBef>
            </a:pPr>
            <a:r>
              <a:rPr lang="en-US" dirty="0" smtClean="0"/>
              <a:t>Less </a:t>
            </a:r>
            <a:r>
              <a:rPr lang="en-US" dirty="0"/>
              <a:t>than one </a:t>
            </a:r>
            <a:r>
              <a:rPr lang="en-US" dirty="0" smtClean="0"/>
              <a:t>ohm of </a:t>
            </a:r>
            <a:r>
              <a:rPr lang="en-US" dirty="0"/>
              <a:t>electrical </a:t>
            </a:r>
            <a:r>
              <a:rPr lang="en-US" dirty="0" smtClean="0"/>
              <a:t>resistance</a:t>
            </a:r>
          </a:p>
          <a:p>
            <a:pPr lvl="1">
              <a:spcBef>
                <a:spcPts val="0"/>
              </a:spcBef>
            </a:pPr>
            <a:r>
              <a:rPr lang="en-US" dirty="0" smtClean="0"/>
              <a:t>Draw </a:t>
            </a:r>
            <a:r>
              <a:rPr lang="en-US" dirty="0"/>
              <a:t>20 to 25 amperes each.</a:t>
            </a:r>
          </a:p>
          <a:p>
            <a:pPr lvl="1">
              <a:spcBef>
                <a:spcPts val="0"/>
              </a:spcBef>
            </a:pPr>
            <a:r>
              <a:rPr lang="en-US" dirty="0" smtClean="0"/>
              <a:t>glow </a:t>
            </a:r>
            <a:r>
              <a:rPr lang="en-US" dirty="0"/>
              <a:t>plug control module (GPCM) </a:t>
            </a:r>
            <a:endParaRPr lang="en-US" dirty="0" smtClean="0"/>
          </a:p>
          <a:p>
            <a:pPr lvl="1">
              <a:spcBef>
                <a:spcPts val="0"/>
              </a:spcBef>
            </a:pPr>
            <a:r>
              <a:rPr lang="en-US" dirty="0" smtClean="0"/>
              <a:t>Controls operation of glow </a:t>
            </a:r>
            <a:r>
              <a:rPr lang="en-US" dirty="0"/>
              <a:t>plugs </a:t>
            </a:r>
            <a:endParaRPr lang="en-US" dirty="0" smtClean="0"/>
          </a:p>
          <a:p>
            <a:pPr>
              <a:spcBef>
                <a:spcPts val="0"/>
              </a:spcBef>
            </a:pPr>
            <a:r>
              <a:rPr lang="en-US" b="1" dirty="0" smtClean="0">
                <a:solidFill>
                  <a:srgbClr val="0000FF"/>
                </a:solidFill>
              </a:rPr>
              <a:t>Exhaust Gas Recirculation </a:t>
            </a:r>
            <a:r>
              <a:rPr lang="en-US" dirty="0" smtClean="0"/>
              <a:t>(EGR) </a:t>
            </a:r>
          </a:p>
          <a:p>
            <a:pPr lvl="1">
              <a:spcBef>
                <a:spcPts val="0"/>
              </a:spcBef>
            </a:pPr>
            <a:r>
              <a:rPr lang="en-US" dirty="0" smtClean="0"/>
              <a:t>Reduce NOx</a:t>
            </a:r>
            <a:r>
              <a:rPr lang="en-US" dirty="0"/>
              <a:t>) emissions </a:t>
            </a:r>
            <a:endParaRPr lang="en-US" dirty="0" smtClean="0"/>
          </a:p>
          <a:p>
            <a:pPr lvl="1">
              <a:spcBef>
                <a:spcPts val="0"/>
              </a:spcBef>
            </a:pPr>
            <a:r>
              <a:rPr lang="en-US" dirty="0"/>
              <a:t>U</a:t>
            </a:r>
            <a:r>
              <a:rPr lang="en-US" dirty="0" smtClean="0"/>
              <a:t>ses two-wire stepper motor</a:t>
            </a:r>
          </a:p>
          <a:p>
            <a:pPr lvl="1">
              <a:spcBef>
                <a:spcPts val="0"/>
              </a:spcBef>
            </a:pPr>
            <a:r>
              <a:rPr lang="en-US" dirty="0" smtClean="0"/>
              <a:t>3-wire </a:t>
            </a:r>
            <a:r>
              <a:rPr lang="en-US" dirty="0"/>
              <a:t>integrated position </a:t>
            </a:r>
            <a:r>
              <a:rPr lang="en-US" dirty="0" smtClean="0"/>
              <a:t>sensor</a:t>
            </a:r>
          </a:p>
          <a:p>
            <a:pPr lvl="1">
              <a:spcBef>
                <a:spcPts val="0"/>
              </a:spcBef>
            </a:pPr>
            <a:r>
              <a:rPr lang="en-US" dirty="0" smtClean="0"/>
              <a:t>PCM </a:t>
            </a:r>
            <a:r>
              <a:rPr lang="en-US" dirty="0"/>
              <a:t>also </a:t>
            </a:r>
            <a:r>
              <a:rPr lang="en-US" dirty="0" smtClean="0"/>
              <a:t>cycles EGR 5 times </a:t>
            </a:r>
            <a:r>
              <a:rPr lang="en-US" dirty="0"/>
              <a:t>at </a:t>
            </a:r>
            <a:r>
              <a:rPr lang="en-US" dirty="0" smtClean="0"/>
              <a:t>key-on</a:t>
            </a:r>
          </a:p>
          <a:p>
            <a:pPr lvl="1">
              <a:spcBef>
                <a:spcPts val="0"/>
              </a:spcBef>
            </a:pPr>
            <a:r>
              <a:rPr lang="en-US" dirty="0" smtClean="0"/>
              <a:t>Remove </a:t>
            </a:r>
            <a:r>
              <a:rPr lang="en-US" dirty="0"/>
              <a:t>any built up </a:t>
            </a:r>
            <a:r>
              <a:rPr lang="en-US" dirty="0" smtClean="0"/>
              <a:t>soot</a:t>
            </a:r>
            <a:endParaRPr lang="en-US" dirty="0"/>
          </a:p>
        </p:txBody>
      </p:sp>
    </p:spTree>
    <p:extLst>
      <p:ext uri="{BB962C8B-B14F-4D97-AF65-F5344CB8AC3E}">
        <p14:creationId xmlns:p14="http://schemas.microsoft.com/office/powerpoint/2010/main" val="4057638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23–23 </a:t>
            </a:r>
            <a:r>
              <a:rPr lang="en-US" sz="2400" dirty="0" smtClean="0"/>
              <a:t>EGR </a:t>
            </a:r>
            <a:r>
              <a:rPr lang="en-US" sz="2400" dirty="0"/>
              <a:t>valve is </a:t>
            </a:r>
            <a:r>
              <a:rPr lang="en-US" sz="2400" dirty="0" smtClean="0"/>
              <a:t>complex </a:t>
            </a:r>
            <a:r>
              <a:rPr lang="en-US" sz="2400" dirty="0"/>
              <a:t>unit and includes passages that </a:t>
            </a:r>
            <a:r>
              <a:rPr lang="en-US" sz="2400" dirty="0" smtClean="0"/>
              <a:t>allow exhaust </a:t>
            </a:r>
            <a:r>
              <a:rPr lang="en-US" sz="2400" dirty="0"/>
              <a:t>gases to bypass </a:t>
            </a:r>
            <a:r>
              <a:rPr lang="en-US" sz="2400" dirty="0" smtClean="0"/>
              <a:t>cooler </a:t>
            </a:r>
            <a:r>
              <a:rPr lang="en-US" sz="2400" dirty="0"/>
              <a:t>when at idle speed and is located over </a:t>
            </a:r>
            <a:r>
              <a:rPr lang="en-US" sz="2400" dirty="0" smtClean="0"/>
              <a:t>rear of right </a:t>
            </a:r>
            <a:r>
              <a:rPr lang="en-US" sz="2400" dirty="0"/>
              <a:t>head.</a:t>
            </a:r>
          </a:p>
        </p:txBody>
      </p:sp>
      <p:pic>
        <p:nvPicPr>
          <p:cNvPr id="24578" name="Picture 2" descr="A figure shows an exhaust gas recirculation valve (EGR).&#10;The figure shows the following:&#10;• The shaft of the EGR valve is connected to the cam of the DC motor.&#10;• The EGR valve has an outlet to cooler path at the top left and an outlet to bypass path at the top right.&#10;• An inlet from exhaust is situated at the bottom of the EGR valve below the sh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2486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31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a:t>
            </a:r>
            <a:r>
              <a:rPr lang="en-US" sz="3600" dirty="0" smtClean="0"/>
              <a:t>23-1 </a:t>
            </a:r>
            <a:r>
              <a:rPr lang="en-US" sz="2800" dirty="0" smtClean="0"/>
              <a:t>First </a:t>
            </a:r>
            <a:r>
              <a:rPr lang="en-US" sz="2800" dirty="0"/>
              <a:t>years of </a:t>
            </a:r>
            <a:r>
              <a:rPr lang="en-US" sz="2800" dirty="0" smtClean="0"/>
              <a:t>Duramax </a:t>
            </a:r>
            <a:r>
              <a:rPr lang="en-US" sz="2800" dirty="0"/>
              <a:t>were labeled as LB7 and </a:t>
            </a:r>
            <a:r>
              <a:rPr lang="en-US" sz="2800" dirty="0" smtClean="0"/>
              <a:t>used in </a:t>
            </a:r>
            <a:r>
              <a:rPr lang="en-US" sz="2800" dirty="0"/>
              <a:t>2002–2004 model years</a:t>
            </a:r>
            <a:r>
              <a:rPr lang="en-US" sz="2000" dirty="0"/>
              <a:t>. </a:t>
            </a:r>
          </a:p>
        </p:txBody>
      </p:sp>
      <p:pic>
        <p:nvPicPr>
          <p:cNvPr id="1026" name="Picture 2" descr="A chart lists the specifications of Duramax labeled as LB7. &#10;The details of the chart are as follows: &#10;• Type: 4-cycle Turbocharged and Intercooled &#10;• Configuration: 90 degrees V-8; Cam-in-block OHV; Four valves per cylinder &#10;• Displacement: 6.6 liter (403 cubic inches) &#10;• Bore and stroke: 4.06 cross 3.90 inches (103mm cross 99mm) &#10;• Compression ratio: 17.5:1 &#10;• Firing order: 1-2-7-8-4-5-6-3 &#10;• Fuel injection system: High-pressure direct injection (Internal return lines) &#10;• Starting heat method: Glow plugs (gold color) plus air intake heater &#10;• Horsepower: 235 HP at 2,700 RPM (2001-2003); 300 HP at 3,100 RPM (2004) &#10;• Torque: 520 lb-ft at 1,600 RPM (2001-2003); 520 lb-ft at 1,800 RPM (2004) &#10;• Oil capacity with filter: 10 quarts (9.5 liters) &#10;• VIN Code: 1 (8th digit of the V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4475648" cy="475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138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Rectangle 2"/>
          <p:cNvSpPr>
            <a:spLocks noGrp="1" noChangeArrowheads="1"/>
          </p:cNvSpPr>
          <p:nvPr>
            <p:ph type="title"/>
          </p:nvPr>
        </p:nvSpPr>
        <p:spPr>
          <a:xfrm>
            <a:off x="457200" y="215372"/>
            <a:ext cx="8458200" cy="1097280"/>
          </a:xfrm>
          <a:noFill/>
          <a:ln/>
        </p:spPr>
        <p:txBody>
          <a:bodyPr/>
          <a:lstStyle/>
          <a:p>
            <a:r>
              <a:rPr lang="en-US" altLang="en-US" dirty="0"/>
              <a:t>Case of the Limited Engine </a:t>
            </a:r>
            <a:r>
              <a:rPr lang="en-US" altLang="en-US" dirty="0" smtClean="0"/>
              <a:t>Speed (</a:t>
            </a:r>
            <a:r>
              <a:rPr lang="en-US" altLang="en-US" dirty="0"/>
              <a:t>1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dirty="0" smtClean="0"/>
              <a:t>Customer </a:t>
            </a:r>
            <a:r>
              <a:rPr lang="en-US" altLang="en-US" dirty="0"/>
              <a:t>was concerned that </a:t>
            </a:r>
            <a:r>
              <a:rPr lang="en-US" altLang="en-US" dirty="0" smtClean="0"/>
              <a:t>6.6 Duramax engine </a:t>
            </a:r>
            <a:r>
              <a:rPr lang="en-US" altLang="en-US" dirty="0"/>
              <a:t>ran great, but would not rev over 2,200 RPM</a:t>
            </a:r>
            <a:r>
              <a:rPr lang="en-US" altLang="en-US" dirty="0" smtClean="0"/>
              <a:t>. service </a:t>
            </a:r>
            <a:r>
              <a:rPr lang="en-US" altLang="en-US" dirty="0"/>
              <a:t>technician checked and did not find </a:t>
            </a:r>
            <a:r>
              <a:rPr lang="en-US" altLang="en-US" dirty="0" smtClean="0"/>
              <a:t>any stored DTC s </a:t>
            </a:r>
            <a:r>
              <a:rPr lang="en-US" altLang="en-US" dirty="0"/>
              <a:t>or </a:t>
            </a:r>
            <a:r>
              <a:rPr lang="en-US" altLang="en-US" dirty="0" smtClean="0"/>
              <a:t>technical service </a:t>
            </a:r>
            <a:r>
              <a:rPr lang="en-US" altLang="en-US" dirty="0"/>
              <a:t>bulletins (TSBs) that were related to </a:t>
            </a:r>
            <a:r>
              <a:rPr lang="en-US" altLang="en-US" dirty="0" smtClean="0"/>
              <a:t>this fault</a:t>
            </a:r>
            <a:r>
              <a:rPr lang="en-US" altLang="en-US" dirty="0"/>
              <a:t>. A quick check with other technicians </a:t>
            </a:r>
            <a:r>
              <a:rPr lang="en-US" altLang="en-US" dirty="0" smtClean="0"/>
              <a:t>revealed that </a:t>
            </a:r>
            <a:r>
              <a:rPr lang="en-US" altLang="en-US" dirty="0"/>
              <a:t>if the power take-off (PTO) button was in </a:t>
            </a:r>
            <a:r>
              <a:rPr lang="en-US" altLang="en-US" dirty="0" smtClean="0"/>
              <a:t>the “</a:t>
            </a:r>
            <a:r>
              <a:rPr lang="en-US" altLang="en-US" dirty="0"/>
              <a:t>on” position, this would cause the engine to not </a:t>
            </a:r>
            <a:r>
              <a:rPr lang="en-US" altLang="en-US" dirty="0" smtClean="0"/>
              <a:t>rev higher </a:t>
            </a:r>
            <a:r>
              <a:rPr lang="en-US" altLang="en-US" dirty="0"/>
              <a:t>than 2,200 RPM. The PTO button was </a:t>
            </a:r>
            <a:r>
              <a:rPr lang="en-US" altLang="en-US" dirty="0" smtClean="0"/>
              <a:t>found to </a:t>
            </a:r>
            <a:r>
              <a:rPr lang="en-US" altLang="en-US" dirty="0"/>
              <a:t>be in </a:t>
            </a:r>
            <a:r>
              <a:rPr lang="en-US" altLang="en-US" dirty="0" smtClean="0"/>
              <a:t>“</a:t>
            </a:r>
            <a:r>
              <a:rPr lang="en-US" altLang="en-US" dirty="0"/>
              <a:t>on” position and </a:t>
            </a:r>
            <a:r>
              <a:rPr lang="en-US" altLang="en-US" dirty="0" smtClean="0"/>
              <a:t>PTO </a:t>
            </a:r>
            <a:r>
              <a:rPr lang="en-US" altLang="en-US" dirty="0"/>
              <a:t>speed set </a:t>
            </a:r>
            <a:r>
              <a:rPr lang="en-US" altLang="en-US" dirty="0" smtClean="0"/>
              <a:t>to 2,200 </a:t>
            </a:r>
            <a:r>
              <a:rPr lang="en-US" altLang="en-US" dirty="0"/>
              <a:t>RPM. After turning </a:t>
            </a:r>
            <a:r>
              <a:rPr lang="en-US" altLang="en-US" dirty="0" smtClean="0"/>
              <a:t>PTO </a:t>
            </a:r>
            <a:r>
              <a:rPr lang="en-US" altLang="en-US" dirty="0"/>
              <a:t>button to “off,” </a:t>
            </a:r>
            <a:r>
              <a:rPr lang="en-US" altLang="en-US" dirty="0" smtClean="0"/>
              <a:t>engine </a:t>
            </a:r>
            <a:r>
              <a:rPr lang="en-US" altLang="en-US" dirty="0"/>
              <a:t>operated normally. ● </a:t>
            </a:r>
            <a:r>
              <a:rPr lang="en-US" altLang="en-US" b="1" dirty="0">
                <a:solidFill>
                  <a:srgbClr val="0000FF"/>
                </a:solidFill>
              </a:rPr>
              <a:t>SEE FIGURE 23–22.</a:t>
            </a:r>
            <a:endParaRPr lang="en-US" altLang="en-US" sz="2400" b="1" dirty="0">
              <a:solidFill>
                <a:srgbClr val="0000FF"/>
              </a:solidFill>
            </a:endParaRPr>
          </a:p>
        </p:txBody>
      </p:sp>
    </p:spTree>
    <p:extLst>
      <p:ext uri="{BB962C8B-B14F-4D97-AF65-F5344CB8AC3E}">
        <p14:creationId xmlns:p14="http://schemas.microsoft.com/office/powerpoint/2010/main" val="327288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Rectangle 2"/>
          <p:cNvSpPr>
            <a:spLocks noGrp="1" noChangeArrowheads="1"/>
          </p:cNvSpPr>
          <p:nvPr>
            <p:ph type="title"/>
          </p:nvPr>
        </p:nvSpPr>
        <p:spPr>
          <a:xfrm>
            <a:off x="457200" y="215372"/>
            <a:ext cx="8458200" cy="1097280"/>
          </a:xfrm>
          <a:noFill/>
          <a:ln/>
        </p:spPr>
        <p:txBody>
          <a:bodyPr/>
          <a:lstStyle/>
          <a:p>
            <a:r>
              <a:rPr lang="en-US" altLang="en-US" dirty="0"/>
              <a:t>Case of the Limited Engine Speed (2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r>
              <a:rPr lang="en-US" b="1" dirty="0">
                <a:solidFill>
                  <a:srgbClr val="0000FF"/>
                </a:solidFill>
              </a:rPr>
              <a:t>Summary:</a:t>
            </a:r>
          </a:p>
          <a:p>
            <a:r>
              <a:rPr lang="en-US" sz="2400" b="1" dirty="0" smtClean="0"/>
              <a:t>Concern</a:t>
            </a:r>
            <a:r>
              <a:rPr lang="en-US" sz="2400" dirty="0" smtClean="0"/>
              <a:t>—Customer </a:t>
            </a:r>
            <a:r>
              <a:rPr lang="en-US" sz="2400" dirty="0"/>
              <a:t>stated that </a:t>
            </a:r>
            <a:r>
              <a:rPr lang="en-US" sz="2400" dirty="0" smtClean="0"/>
              <a:t>diesel engine would </a:t>
            </a:r>
            <a:r>
              <a:rPr lang="en-US" sz="2400" dirty="0"/>
              <a:t>not rev faster than 2,200 RPM</a:t>
            </a:r>
            <a:r>
              <a:rPr lang="en-US" sz="2400" dirty="0" smtClean="0"/>
              <a:t>.</a:t>
            </a:r>
            <a:endParaRPr lang="en-US" sz="2400" dirty="0"/>
          </a:p>
          <a:p>
            <a:r>
              <a:rPr lang="en-US" sz="2400" b="1" dirty="0" smtClean="0"/>
              <a:t>Cause</a:t>
            </a:r>
            <a:r>
              <a:rPr lang="en-US" sz="2400" dirty="0" smtClean="0"/>
              <a:t>—power </a:t>
            </a:r>
            <a:r>
              <a:rPr lang="en-US" sz="2400" dirty="0"/>
              <a:t>take-off (PTO) button was </a:t>
            </a:r>
            <a:r>
              <a:rPr lang="en-US" sz="2400" dirty="0" smtClean="0"/>
              <a:t>in “</a:t>
            </a:r>
            <a:r>
              <a:rPr lang="en-US" sz="2400" dirty="0"/>
              <a:t>on” position, which limited </a:t>
            </a:r>
            <a:r>
              <a:rPr lang="en-US" sz="2400" dirty="0" smtClean="0"/>
              <a:t>maximum engine speed </a:t>
            </a:r>
            <a:r>
              <a:rPr lang="en-US" sz="2400" dirty="0"/>
              <a:t>to 2,200 </a:t>
            </a:r>
            <a:r>
              <a:rPr lang="en-US" sz="2400" dirty="0" smtClean="0"/>
              <a:t>RPM</a:t>
            </a:r>
            <a:endParaRPr lang="en-US" sz="2400" dirty="0"/>
          </a:p>
          <a:p>
            <a:r>
              <a:rPr lang="en-US" sz="2400" b="1" dirty="0" smtClean="0"/>
              <a:t>Correction</a:t>
            </a:r>
            <a:r>
              <a:rPr lang="en-US" sz="2400" dirty="0"/>
              <a:t>—PTO button, located below </a:t>
            </a:r>
            <a:r>
              <a:rPr lang="en-US" sz="2400" dirty="0" smtClean="0"/>
              <a:t>climate </a:t>
            </a:r>
            <a:r>
              <a:rPr lang="en-US" sz="2400" dirty="0"/>
              <a:t>controls in </a:t>
            </a:r>
            <a:r>
              <a:rPr lang="en-US" sz="2400" dirty="0" smtClean="0"/>
              <a:t>center </a:t>
            </a:r>
            <a:r>
              <a:rPr lang="en-US" sz="2400" dirty="0"/>
              <a:t>of </a:t>
            </a:r>
            <a:r>
              <a:rPr lang="en-US" sz="2400" dirty="0" smtClean="0"/>
              <a:t>vehicle instrument panel</a:t>
            </a:r>
            <a:r>
              <a:rPr lang="en-US" sz="2400" dirty="0"/>
              <a:t>, was turned to “off” and this solved </a:t>
            </a:r>
            <a:r>
              <a:rPr lang="en-US" sz="2400" dirty="0" smtClean="0"/>
              <a:t>  customer </a:t>
            </a:r>
            <a:r>
              <a:rPr lang="en-US" sz="2400" dirty="0"/>
              <a:t>concern.</a:t>
            </a:r>
            <a:endParaRPr lang="en-US" altLang="en-US" sz="2400" dirty="0"/>
          </a:p>
        </p:txBody>
      </p:sp>
    </p:spTree>
    <p:extLst>
      <p:ext uri="{BB962C8B-B14F-4D97-AF65-F5344CB8AC3E}">
        <p14:creationId xmlns:p14="http://schemas.microsoft.com/office/powerpoint/2010/main" val="125356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a:t>
            </a:r>
            <a:r>
              <a:rPr lang="en-US" dirty="0" smtClean="0"/>
              <a:t>23–24 Snap-on </a:t>
            </a:r>
            <a:r>
              <a:rPr lang="en-US" dirty="0"/>
              <a:t>scan tool screen shot of </a:t>
            </a:r>
            <a:r>
              <a:rPr lang="en-US" dirty="0" smtClean="0"/>
              <a:t>PTO status</a:t>
            </a:r>
            <a:endParaRPr lang="en-US" dirty="0"/>
          </a:p>
        </p:txBody>
      </p:sp>
      <p:pic>
        <p:nvPicPr>
          <p:cNvPr id="25602" name="Picture 2" descr="A figure shows the aftertreatment components on a pickup truck equipped with a Duramax diesel engine.&#10;The figure shows the following:&#10;• NOX 1 sensor and EGT 1 sensor are connected to the exhaust pipe.&#10;• An HCL injector is connected after the sensors, which in turn is connected to a diesel oxidation catalyst.&#10;• A EGT 2 sensor is connected after the diesel oxidation catalyst.&#10;• A diesel exhaust fluid injector connected to a diesel exhaust fluid tank is placed after the EGT 2 sensor.&#10;• A selective catalyst reduction is placed after the EGT 2 sensor, followed by a EGT 3 and NOX 2 sensor.&#10;• A diesel particulate filter is connected after NOX 2. A line before and after the diesel particulate filter connect to a diesel particulate filter pressure sensor.&#10;• EGT 4 sensor is placed after the diesel particulate filter and is connected to a diffuser through a muff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752600"/>
            <a:ext cx="8610600" cy="3711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124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DURAMAX </a:t>
            </a:r>
            <a:r>
              <a:rPr lang="en-US" dirty="0" smtClean="0"/>
              <a:t>DIESEL AFTERTREATMENT</a:t>
            </a:r>
            <a:r>
              <a:rPr lang="en-US" dirty="0"/>
              <a:t/>
            </a:r>
            <a:br>
              <a:rPr lang="en-US" dirty="0"/>
            </a:br>
            <a:r>
              <a:rPr lang="en-US" dirty="0" smtClean="0"/>
              <a:t>SYSTEM (1 of 3)</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Aftertreatment System</a:t>
            </a:r>
          </a:p>
          <a:p>
            <a:pPr lvl="1"/>
            <a:r>
              <a:rPr lang="en-US" b="1" dirty="0" smtClean="0">
                <a:solidFill>
                  <a:srgbClr val="0000FF"/>
                </a:solidFill>
              </a:rPr>
              <a:t>Conform To Diesel Emissions:</a:t>
            </a:r>
          </a:p>
          <a:p>
            <a:pPr lvl="2"/>
            <a:r>
              <a:rPr lang="en-US" sz="2800" b="1" dirty="0">
                <a:solidFill>
                  <a:srgbClr val="0000FF"/>
                </a:solidFill>
              </a:rPr>
              <a:t>Non-methane hydrocarbons (NMHC)</a:t>
            </a:r>
          </a:p>
          <a:p>
            <a:pPr lvl="2"/>
            <a:r>
              <a:rPr lang="en-US" sz="2800" b="1" dirty="0" smtClean="0">
                <a:solidFill>
                  <a:srgbClr val="0000FF"/>
                </a:solidFill>
              </a:rPr>
              <a:t>Carbon </a:t>
            </a:r>
            <a:r>
              <a:rPr lang="en-US" sz="2800" b="1" dirty="0">
                <a:solidFill>
                  <a:srgbClr val="0000FF"/>
                </a:solidFill>
              </a:rPr>
              <a:t>monoxide (CO)</a:t>
            </a:r>
          </a:p>
          <a:p>
            <a:pPr lvl="2"/>
            <a:r>
              <a:rPr lang="en-US" sz="2800" b="1" dirty="0" smtClean="0">
                <a:solidFill>
                  <a:srgbClr val="0000FF"/>
                </a:solidFill>
              </a:rPr>
              <a:t>Oxides </a:t>
            </a:r>
            <a:r>
              <a:rPr lang="en-US" sz="2800" b="1" dirty="0">
                <a:solidFill>
                  <a:srgbClr val="0000FF"/>
                </a:solidFill>
              </a:rPr>
              <a:t>of nitrogen (NOx)</a:t>
            </a:r>
          </a:p>
          <a:p>
            <a:pPr lvl="2"/>
            <a:r>
              <a:rPr lang="en-US" sz="2800" b="1" dirty="0" smtClean="0">
                <a:solidFill>
                  <a:srgbClr val="0000FF"/>
                </a:solidFill>
              </a:rPr>
              <a:t>Particulate </a:t>
            </a:r>
            <a:r>
              <a:rPr lang="en-US" sz="2800" b="1" dirty="0">
                <a:solidFill>
                  <a:srgbClr val="0000FF"/>
                </a:solidFill>
              </a:rPr>
              <a:t>matter (PM)</a:t>
            </a:r>
          </a:p>
        </p:txBody>
      </p:sp>
    </p:spTree>
    <p:extLst>
      <p:ext uri="{BB962C8B-B14F-4D97-AF65-F5344CB8AC3E}">
        <p14:creationId xmlns:p14="http://schemas.microsoft.com/office/powerpoint/2010/main" val="1502297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DURAMAX </a:t>
            </a:r>
            <a:r>
              <a:rPr lang="en-US" dirty="0" smtClean="0"/>
              <a:t>DIESEL AFTERTREATMENT</a:t>
            </a:r>
            <a:r>
              <a:rPr lang="en-US" dirty="0"/>
              <a:t/>
            </a:r>
            <a:br>
              <a:rPr lang="en-US" dirty="0"/>
            </a:br>
            <a:r>
              <a:rPr lang="en-US" dirty="0" smtClean="0"/>
              <a:t>SYSTEM (2 </a:t>
            </a:r>
            <a:r>
              <a:rPr lang="en-US" dirty="0"/>
              <a:t>of </a:t>
            </a:r>
            <a:r>
              <a:rPr lang="en-US" dirty="0" smtClean="0"/>
              <a:t>3)</a:t>
            </a:r>
            <a:endParaRPr lang="en-US" dirty="0"/>
          </a:p>
        </p:txBody>
      </p:sp>
      <p:sp>
        <p:nvSpPr>
          <p:cNvPr id="3" name="Content Placeholder 2"/>
          <p:cNvSpPr>
            <a:spLocks noGrp="1"/>
          </p:cNvSpPr>
          <p:nvPr>
            <p:ph idx="1"/>
          </p:nvPr>
        </p:nvSpPr>
        <p:spPr>
          <a:xfrm>
            <a:off x="82378" y="1447800"/>
            <a:ext cx="8985422" cy="4525963"/>
          </a:xfrm>
        </p:spPr>
        <p:txBody>
          <a:bodyPr/>
          <a:lstStyle/>
          <a:p>
            <a:pPr>
              <a:spcBef>
                <a:spcPts val="0"/>
              </a:spcBef>
            </a:pPr>
            <a:r>
              <a:rPr lang="en-US" sz="3600" b="1" dirty="0" smtClean="0">
                <a:solidFill>
                  <a:srgbClr val="0000FF"/>
                </a:solidFill>
              </a:rPr>
              <a:t>Components &amp; Sensors: </a:t>
            </a:r>
            <a:r>
              <a:rPr lang="en-US" b="1" dirty="0" smtClean="0">
                <a:solidFill>
                  <a:srgbClr val="0000FF"/>
                </a:solidFill>
              </a:rPr>
              <a:t>Pages 282-283 </a:t>
            </a:r>
            <a:endParaRPr lang="en-US" sz="3600" b="1" dirty="0" smtClean="0">
              <a:solidFill>
                <a:srgbClr val="0000FF"/>
              </a:solidFill>
            </a:endParaRPr>
          </a:p>
          <a:p>
            <a:pPr lvl="1">
              <a:spcBef>
                <a:spcPts val="0"/>
              </a:spcBef>
            </a:pPr>
            <a:r>
              <a:rPr lang="en-US" sz="2800" b="1" dirty="0"/>
              <a:t>NOX1, NOX2 </a:t>
            </a:r>
            <a:endParaRPr lang="en-US" sz="2800" b="1" dirty="0" smtClean="0"/>
          </a:p>
          <a:p>
            <a:pPr lvl="1">
              <a:spcBef>
                <a:spcPts val="0"/>
              </a:spcBef>
            </a:pPr>
            <a:r>
              <a:rPr lang="en-US" sz="2800" b="1" dirty="0" smtClean="0"/>
              <a:t>EGT </a:t>
            </a:r>
            <a:r>
              <a:rPr lang="en-US" sz="2800" b="1" dirty="0"/>
              <a:t>1, EGT 2, and EGT 3 </a:t>
            </a:r>
            <a:endParaRPr lang="en-US" sz="2800" b="1" dirty="0" smtClean="0"/>
          </a:p>
          <a:p>
            <a:pPr lvl="1">
              <a:spcBef>
                <a:spcPts val="0"/>
              </a:spcBef>
            </a:pPr>
            <a:r>
              <a:rPr lang="en-US" sz="2800" b="1" dirty="0" smtClean="0"/>
              <a:t>Diesel </a:t>
            </a:r>
            <a:r>
              <a:rPr lang="en-US" sz="2800" b="1" dirty="0"/>
              <a:t>Particulate Filter (</a:t>
            </a:r>
            <a:r>
              <a:rPr lang="en-US" sz="2800" b="1" dirty="0" smtClean="0"/>
              <a:t>DPF)</a:t>
            </a:r>
          </a:p>
          <a:p>
            <a:pPr lvl="1">
              <a:spcBef>
                <a:spcPts val="0"/>
              </a:spcBef>
            </a:pPr>
            <a:r>
              <a:rPr lang="en-US" sz="2800" b="1" dirty="0" smtClean="0"/>
              <a:t>Diesel </a:t>
            </a:r>
            <a:r>
              <a:rPr lang="en-US" sz="2800" b="1" dirty="0"/>
              <a:t>Oxidation Catalyst (DOC</a:t>
            </a:r>
            <a:r>
              <a:rPr lang="en-US" sz="2800" b="1" dirty="0" smtClean="0"/>
              <a:t>)</a:t>
            </a:r>
          </a:p>
          <a:p>
            <a:pPr lvl="1">
              <a:spcBef>
                <a:spcPts val="0"/>
              </a:spcBef>
            </a:pPr>
            <a:r>
              <a:rPr lang="en-US" sz="2800" b="1" dirty="0"/>
              <a:t>HCI </a:t>
            </a:r>
            <a:r>
              <a:rPr lang="en-US" sz="2800" b="1" dirty="0" smtClean="0"/>
              <a:t>Injector</a:t>
            </a:r>
          </a:p>
          <a:p>
            <a:pPr lvl="1">
              <a:spcBef>
                <a:spcPts val="0"/>
              </a:spcBef>
            </a:pPr>
            <a:r>
              <a:rPr lang="en-US" sz="2800" b="1" dirty="0"/>
              <a:t>SCR &amp; </a:t>
            </a:r>
            <a:r>
              <a:rPr lang="en-US" sz="2800" b="1" dirty="0" smtClean="0"/>
              <a:t>Diesel </a:t>
            </a:r>
            <a:r>
              <a:rPr lang="en-US" sz="2800" b="1" dirty="0"/>
              <a:t>Exhaust Fluid (DEF) </a:t>
            </a:r>
            <a:r>
              <a:rPr lang="en-US" sz="2800" b="1" dirty="0" smtClean="0"/>
              <a:t>injector</a:t>
            </a:r>
          </a:p>
          <a:p>
            <a:pPr lvl="1">
              <a:spcBef>
                <a:spcPts val="0"/>
              </a:spcBef>
            </a:pPr>
            <a:r>
              <a:rPr lang="en-US" sz="2800" b="1" dirty="0" smtClean="0"/>
              <a:t>Diesel Exhaust Fluid (DEF) Tank &amp; Injector</a:t>
            </a:r>
          </a:p>
          <a:p>
            <a:pPr lvl="1">
              <a:spcBef>
                <a:spcPts val="0"/>
              </a:spcBef>
            </a:pPr>
            <a:r>
              <a:rPr lang="en-US" sz="2800" b="1" dirty="0"/>
              <a:t>DEF </a:t>
            </a:r>
            <a:r>
              <a:rPr lang="en-US" sz="2800" b="1" dirty="0" smtClean="0"/>
              <a:t>Warning System</a:t>
            </a:r>
            <a:endParaRPr lang="en-US" sz="2800" b="1" dirty="0"/>
          </a:p>
        </p:txBody>
      </p:sp>
    </p:spTree>
    <p:extLst>
      <p:ext uri="{BB962C8B-B14F-4D97-AF65-F5344CB8AC3E}">
        <p14:creationId xmlns:p14="http://schemas.microsoft.com/office/powerpoint/2010/main" val="166506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447800"/>
            <a:ext cx="8801100" cy="4525963"/>
          </a:xfrm>
        </p:spPr>
        <p:txBody>
          <a:bodyPr/>
          <a:lstStyle/>
          <a:p>
            <a:r>
              <a:rPr lang="en-US" b="1" dirty="0" smtClean="0">
                <a:solidFill>
                  <a:srgbClr val="FF0000"/>
                </a:solidFill>
              </a:rPr>
              <a:t>Page 284 of text</a:t>
            </a:r>
          </a:p>
          <a:p>
            <a:pPr lvl="1"/>
            <a:r>
              <a:rPr lang="en-US" b="1" dirty="0" smtClean="0">
                <a:solidFill>
                  <a:srgbClr val="0000FF"/>
                </a:solidFill>
              </a:rPr>
              <a:t>Exhaust Fluid Low Speed Limited Soon..</a:t>
            </a:r>
          </a:p>
          <a:p>
            <a:pPr lvl="1"/>
            <a:r>
              <a:rPr lang="en-US" b="1" dirty="0" smtClean="0">
                <a:solidFill>
                  <a:srgbClr val="0000FF"/>
                </a:solidFill>
              </a:rPr>
              <a:t>Exhaust Fluid Empty Refill Now Is Displayed</a:t>
            </a:r>
          </a:p>
          <a:p>
            <a:pPr lvl="1"/>
            <a:r>
              <a:rPr lang="en-US" b="1" dirty="0" smtClean="0">
                <a:solidFill>
                  <a:srgbClr val="0000FF"/>
                </a:solidFill>
              </a:rPr>
              <a:t>Exhaust Fluid Quality Poor See Owners</a:t>
            </a:r>
          </a:p>
          <a:p>
            <a:pPr lvl="1"/>
            <a:r>
              <a:rPr lang="en-US" b="1" dirty="0" smtClean="0">
                <a:solidFill>
                  <a:srgbClr val="0000FF"/>
                </a:solidFill>
              </a:rPr>
              <a:t>Manual Now </a:t>
            </a:r>
          </a:p>
          <a:p>
            <a:pPr lvl="1"/>
            <a:r>
              <a:rPr lang="en-US" b="1" dirty="0" smtClean="0">
                <a:solidFill>
                  <a:srgbClr val="0000FF"/>
                </a:solidFill>
              </a:rPr>
              <a:t>Xxx Mile (Km) Until 65 Mph (105 Km/H) Max Speed </a:t>
            </a:r>
          </a:p>
          <a:p>
            <a:pPr lvl="1"/>
            <a:r>
              <a:rPr lang="en-US" b="1" dirty="0" smtClean="0">
                <a:solidFill>
                  <a:srgbClr val="0000FF"/>
                </a:solidFill>
              </a:rPr>
              <a:t>Xxx Miles (Km) Until 55 Mph (88 Km/H) Max</a:t>
            </a:r>
          </a:p>
          <a:p>
            <a:pPr lvl="1"/>
            <a:r>
              <a:rPr lang="en-US" b="1" dirty="0" smtClean="0">
                <a:solidFill>
                  <a:srgbClr val="0000FF"/>
                </a:solidFill>
              </a:rPr>
              <a:t>XXX MILES (KM)) UNTIL 4 MPH (7km/H MAX Speed</a:t>
            </a:r>
            <a:endParaRPr lang="en-US" b="1" dirty="0">
              <a:solidFill>
                <a:srgbClr val="0000FF"/>
              </a:solidFill>
            </a:endParaRPr>
          </a:p>
        </p:txBody>
      </p:sp>
      <p:sp>
        <p:nvSpPr>
          <p:cNvPr id="4" name="Title 1"/>
          <p:cNvSpPr>
            <a:spLocks noGrp="1"/>
          </p:cNvSpPr>
          <p:nvPr>
            <p:ph type="title"/>
          </p:nvPr>
        </p:nvSpPr>
        <p:spPr/>
        <p:txBody>
          <a:bodyPr/>
          <a:lstStyle/>
          <a:p>
            <a:r>
              <a:rPr lang="en-US" dirty="0"/>
              <a:t>DURAMAX </a:t>
            </a:r>
            <a:r>
              <a:rPr lang="en-US" dirty="0" smtClean="0"/>
              <a:t>DIESEL AFTERTREATMENT</a:t>
            </a:r>
            <a:r>
              <a:rPr lang="en-US" dirty="0"/>
              <a:t/>
            </a:r>
            <a:br>
              <a:rPr lang="en-US" dirty="0"/>
            </a:br>
            <a:r>
              <a:rPr lang="en-US" dirty="0" smtClean="0"/>
              <a:t>SYSTEM (3 of 3)</a:t>
            </a:r>
            <a:endParaRPr lang="en-US" dirty="0"/>
          </a:p>
        </p:txBody>
      </p:sp>
    </p:spTree>
    <p:extLst>
      <p:ext uri="{BB962C8B-B14F-4D97-AF65-F5344CB8AC3E}">
        <p14:creationId xmlns:p14="http://schemas.microsoft.com/office/powerpoint/2010/main" val="353288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QUESTION? </a:t>
            </a:r>
            <a:r>
              <a:rPr lang="en-US" sz="3600" dirty="0" smtClean="0"/>
              <a:t>1 (1 of 2)</a:t>
            </a:r>
            <a:endParaRPr lang="en-US" sz="3600" dirty="0"/>
          </a:p>
        </p:txBody>
      </p:sp>
      <p:sp>
        <p:nvSpPr>
          <p:cNvPr id="3" name="Content Placeholder 2"/>
          <p:cNvSpPr>
            <a:spLocks noGrp="1"/>
          </p:cNvSpPr>
          <p:nvPr>
            <p:ph idx="1"/>
          </p:nvPr>
        </p:nvSpPr>
        <p:spPr/>
        <p:txBody>
          <a:bodyPr/>
          <a:lstStyle/>
          <a:p>
            <a:r>
              <a:rPr lang="en-US" dirty="0"/>
              <a:t>What is the purpose and function of the fourth piston </a:t>
            </a:r>
            <a:r>
              <a:rPr lang="en-US" dirty="0" smtClean="0"/>
              <a:t>ring groove</a:t>
            </a:r>
            <a:r>
              <a:rPr lang="en-US" dirty="0"/>
              <a:t>?</a:t>
            </a:r>
          </a:p>
        </p:txBody>
      </p:sp>
    </p:spTree>
    <p:extLst>
      <p:ext uri="{BB962C8B-B14F-4D97-AF65-F5344CB8AC3E}">
        <p14:creationId xmlns:p14="http://schemas.microsoft.com/office/powerpoint/2010/main" val="2514622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ANSWER </a:t>
            </a:r>
            <a:r>
              <a:rPr lang="en-US" sz="3600" dirty="0" smtClean="0"/>
              <a:t>1 (1 of 2)</a:t>
            </a:r>
            <a:endParaRPr lang="en-US" sz="3600" dirty="0"/>
          </a:p>
        </p:txBody>
      </p:sp>
      <p:sp>
        <p:nvSpPr>
          <p:cNvPr id="3" name="Content Placeholder 2"/>
          <p:cNvSpPr>
            <a:spLocks noGrp="1"/>
          </p:cNvSpPr>
          <p:nvPr>
            <p:ph idx="1"/>
          </p:nvPr>
        </p:nvSpPr>
        <p:spPr/>
        <p:txBody>
          <a:bodyPr/>
          <a:lstStyle/>
          <a:p>
            <a:r>
              <a:rPr lang="en-US" b="1" dirty="0">
                <a:solidFill>
                  <a:srgbClr val="0000FF"/>
                </a:solidFill>
              </a:rPr>
              <a:t>Ring groove W/NO ring between top &amp; 2</a:t>
            </a:r>
            <a:r>
              <a:rPr lang="en-US" b="1" baseline="30000" dirty="0">
                <a:solidFill>
                  <a:srgbClr val="0000FF"/>
                </a:solidFill>
              </a:rPr>
              <a:t>ND</a:t>
            </a:r>
            <a:r>
              <a:rPr lang="en-US" b="1" dirty="0">
                <a:solidFill>
                  <a:srgbClr val="0000FF"/>
                </a:solidFill>
              </a:rPr>
              <a:t> compression ring</a:t>
            </a:r>
          </a:p>
          <a:p>
            <a:pPr lvl="1"/>
            <a:r>
              <a:rPr lang="en-US" dirty="0"/>
              <a:t>Groove helps reduce blow-by because expanding gases </a:t>
            </a:r>
          </a:p>
          <a:p>
            <a:pPr lvl="1"/>
            <a:r>
              <a:rPr lang="en-US" dirty="0"/>
              <a:t>During combustion can expand into void space</a:t>
            </a:r>
          </a:p>
          <a:p>
            <a:pPr lvl="1"/>
            <a:r>
              <a:rPr lang="en-US" sz="2200" b="1" dirty="0">
                <a:solidFill>
                  <a:srgbClr val="0000FF"/>
                </a:solidFill>
              </a:rPr>
              <a:t>Acts as heat dam </a:t>
            </a:r>
            <a:r>
              <a:rPr lang="en-US" dirty="0"/>
              <a:t>to prevent heat from combustion chamber </a:t>
            </a:r>
          </a:p>
          <a:p>
            <a:pPr lvl="1"/>
            <a:r>
              <a:rPr lang="en-US" dirty="0"/>
              <a:t>Traveling to lower part of piston</a:t>
            </a:r>
          </a:p>
          <a:p>
            <a:pPr lvl="1"/>
            <a:r>
              <a:rPr lang="en-US" dirty="0"/>
              <a:t>Called “</a:t>
            </a:r>
            <a:r>
              <a:rPr lang="en-US" sz="2200" b="1" dirty="0">
                <a:solidFill>
                  <a:srgbClr val="0000FF"/>
                </a:solidFill>
              </a:rPr>
              <a:t>empty piston ring groove”</a:t>
            </a:r>
          </a:p>
          <a:p>
            <a:endParaRPr lang="en-US" dirty="0"/>
          </a:p>
        </p:txBody>
      </p:sp>
    </p:spTree>
    <p:extLst>
      <p:ext uri="{BB962C8B-B14F-4D97-AF65-F5344CB8AC3E}">
        <p14:creationId xmlns:p14="http://schemas.microsoft.com/office/powerpoint/2010/main" val="6129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QUESTION? </a:t>
            </a:r>
            <a:r>
              <a:rPr lang="en-US" sz="3600" dirty="0" smtClean="0"/>
              <a:t>1 (2 of 2)</a:t>
            </a:r>
            <a:endParaRPr lang="en-US" sz="3600" dirty="0"/>
          </a:p>
        </p:txBody>
      </p:sp>
      <p:sp>
        <p:nvSpPr>
          <p:cNvPr id="3" name="Content Placeholder 2"/>
          <p:cNvSpPr>
            <a:spLocks noGrp="1"/>
          </p:cNvSpPr>
          <p:nvPr>
            <p:ph idx="1"/>
          </p:nvPr>
        </p:nvSpPr>
        <p:spPr/>
        <p:txBody>
          <a:bodyPr/>
          <a:lstStyle/>
          <a:p>
            <a:r>
              <a:rPr lang="en-US" dirty="0"/>
              <a:t>How does the fuel get to the high-pressure fuel </a:t>
            </a:r>
            <a:r>
              <a:rPr lang="en-US" dirty="0" smtClean="0"/>
              <a:t>pump from </a:t>
            </a:r>
            <a:r>
              <a:rPr lang="en-US" dirty="0"/>
              <a:t>the fuel tank?</a:t>
            </a:r>
          </a:p>
        </p:txBody>
      </p:sp>
    </p:spTree>
    <p:extLst>
      <p:ext uri="{BB962C8B-B14F-4D97-AF65-F5344CB8AC3E}">
        <p14:creationId xmlns:p14="http://schemas.microsoft.com/office/powerpoint/2010/main" val="1409906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ANSWER </a:t>
            </a:r>
            <a:r>
              <a:rPr lang="en-US" sz="3600" dirty="0" smtClean="0"/>
              <a:t>1 (2 of 2)</a:t>
            </a:r>
            <a:endParaRPr lang="en-US" sz="3600" dirty="0"/>
          </a:p>
        </p:txBody>
      </p:sp>
      <p:sp>
        <p:nvSpPr>
          <p:cNvPr id="3" name="Content Placeholder 2"/>
          <p:cNvSpPr>
            <a:spLocks noGrp="1"/>
          </p:cNvSpPr>
          <p:nvPr>
            <p:ph idx="1"/>
          </p:nvPr>
        </p:nvSpPr>
        <p:spPr/>
        <p:txBody>
          <a:bodyPr/>
          <a:lstStyle/>
          <a:p>
            <a:r>
              <a:rPr lang="en-US" dirty="0"/>
              <a:t>High-Pressure Fuel Pump (HPFP</a:t>
            </a:r>
            <a:r>
              <a:rPr lang="en-US"/>
              <a:t>) </a:t>
            </a:r>
            <a:r>
              <a:rPr lang="en-US" smtClean="0"/>
              <a:t>uses a Gear </a:t>
            </a:r>
            <a:r>
              <a:rPr lang="en-US" dirty="0"/>
              <a:t>pump used to draw fuel from fuel tank</a:t>
            </a:r>
          </a:p>
          <a:p>
            <a:endParaRPr lang="en-US" dirty="0"/>
          </a:p>
        </p:txBody>
      </p:sp>
    </p:spTree>
    <p:extLst>
      <p:ext uri="{BB962C8B-B14F-4D97-AF65-F5344CB8AC3E}">
        <p14:creationId xmlns:p14="http://schemas.microsoft.com/office/powerpoint/2010/main" val="261301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BACKGROUND (3 of 9)</a:t>
            </a:r>
            <a:endParaRPr lang="en-US" sz="3600" dirty="0"/>
          </a:p>
        </p:txBody>
      </p:sp>
      <p:sp>
        <p:nvSpPr>
          <p:cNvPr id="3" name="Content Placeholder 2"/>
          <p:cNvSpPr>
            <a:spLocks noGrp="1"/>
          </p:cNvSpPr>
          <p:nvPr>
            <p:ph idx="1"/>
          </p:nvPr>
        </p:nvSpPr>
        <p:spPr>
          <a:xfrm>
            <a:off x="152400" y="1394618"/>
            <a:ext cx="6477000" cy="4853782"/>
          </a:xfrm>
        </p:spPr>
        <p:txBody>
          <a:bodyPr/>
          <a:lstStyle/>
          <a:p>
            <a:r>
              <a:rPr lang="en-US" b="1" dirty="0" smtClean="0">
                <a:solidFill>
                  <a:srgbClr val="0000FF"/>
                </a:solidFill>
              </a:rPr>
              <a:t>LLY January </a:t>
            </a:r>
            <a:r>
              <a:rPr lang="en-US" b="1" dirty="0">
                <a:solidFill>
                  <a:srgbClr val="0000FF"/>
                </a:solidFill>
              </a:rPr>
              <a:t>2004</a:t>
            </a:r>
          </a:p>
          <a:p>
            <a:pPr lvl="1"/>
            <a:r>
              <a:rPr lang="en-US" dirty="0"/>
              <a:t>310 bhp,  545 lb-ft </a:t>
            </a:r>
          </a:p>
          <a:p>
            <a:pPr lvl="1"/>
            <a:r>
              <a:rPr lang="en-US" dirty="0"/>
              <a:t>NOx &amp; particulates by 90%</a:t>
            </a:r>
          </a:p>
          <a:p>
            <a:pPr lvl="2"/>
            <a:r>
              <a:rPr lang="en-US" sz="2400" b="1" dirty="0" smtClean="0">
                <a:solidFill>
                  <a:srgbClr val="0000FF"/>
                </a:solidFill>
              </a:rPr>
              <a:t>EGR </a:t>
            </a:r>
            <a:r>
              <a:rPr lang="en-US" sz="2400" b="1" dirty="0">
                <a:solidFill>
                  <a:srgbClr val="0000FF"/>
                </a:solidFill>
              </a:rPr>
              <a:t>valve</a:t>
            </a:r>
          </a:p>
          <a:p>
            <a:pPr lvl="3"/>
            <a:r>
              <a:rPr lang="en-US" dirty="0"/>
              <a:t>Lower NOx </a:t>
            </a:r>
            <a:r>
              <a:rPr lang="en-US" dirty="0" smtClean="0"/>
              <a:t>EGR </a:t>
            </a:r>
            <a:r>
              <a:rPr lang="en-US" dirty="0"/>
              <a:t>cooler</a:t>
            </a:r>
          </a:p>
          <a:p>
            <a:pPr lvl="3"/>
            <a:r>
              <a:rPr lang="en-US" dirty="0"/>
              <a:t>Cool exhaust gases using engine coolant to increase gas density, which increases flow</a:t>
            </a:r>
          </a:p>
          <a:p>
            <a:pPr lvl="3"/>
            <a:r>
              <a:rPr lang="en-US" dirty="0" smtClean="0"/>
              <a:t>EGR Position </a:t>
            </a:r>
            <a:r>
              <a:rPr lang="en-US" dirty="0"/>
              <a:t>sensor, ECM monitor </a:t>
            </a:r>
            <a:r>
              <a:rPr lang="en-US" dirty="0" smtClean="0"/>
              <a:t>position </a:t>
            </a:r>
          </a:p>
          <a:p>
            <a:pPr lvl="4"/>
            <a:r>
              <a:rPr lang="en-US" dirty="0"/>
              <a:t>EGR cooler </a:t>
            </a:r>
            <a:r>
              <a:rPr lang="en-US" dirty="0" smtClean="0"/>
              <a:t>known </a:t>
            </a:r>
            <a:r>
              <a:rPr lang="en-US" dirty="0"/>
              <a:t>to fail over time</a:t>
            </a:r>
            <a:r>
              <a:rPr lang="en-US" dirty="0" smtClean="0"/>
              <a:t>, </a:t>
            </a:r>
          </a:p>
          <a:p>
            <a:pPr lvl="4"/>
            <a:r>
              <a:rPr lang="en-US" dirty="0"/>
              <a:t>C</a:t>
            </a:r>
            <a:r>
              <a:rPr lang="en-US" dirty="0" smtClean="0"/>
              <a:t>oolant enter intake </a:t>
            </a:r>
            <a:r>
              <a:rPr lang="en-US" dirty="0"/>
              <a:t>manifold, </a:t>
            </a:r>
            <a:r>
              <a:rPr lang="en-US" dirty="0" smtClean="0"/>
              <a:t>caused loss </a:t>
            </a:r>
            <a:r>
              <a:rPr lang="en-US" dirty="0"/>
              <a:t>of </a:t>
            </a:r>
            <a:r>
              <a:rPr lang="en-US" dirty="0" smtClean="0"/>
              <a:t>coolant &amp; steam from tailpipe</a:t>
            </a:r>
            <a:endParaRPr lang="en-US" dirty="0"/>
          </a:p>
          <a:p>
            <a:pPr lvl="2"/>
            <a:endParaRPr lang="en-US" b="1" dirty="0">
              <a:solidFill>
                <a:srgbClr val="0000FF"/>
              </a:solidFill>
            </a:endParaRPr>
          </a:p>
          <a:p>
            <a:endParaRPr lang="en-US" b="1" dirty="0">
              <a:solidFill>
                <a:srgbClr val="0000FF"/>
              </a:solidFill>
            </a:endParaRPr>
          </a:p>
        </p:txBody>
      </p:sp>
      <p:pic>
        <p:nvPicPr>
          <p:cNvPr id="4" name="Picture 3" descr="A photo shows the DMAX plant in Defiance, Ohio. The plant is located near I-75, and railroad access makes the transport of materials and finished engines easy from the Ohio plant."/>
          <p:cNvPicPr>
            <a:picLocks noChangeAspect="1"/>
          </p:cNvPicPr>
          <p:nvPr/>
        </p:nvPicPr>
        <p:blipFill>
          <a:blip r:embed="rId2"/>
          <a:stretch>
            <a:fillRect/>
          </a:stretch>
        </p:blipFill>
        <p:spPr>
          <a:xfrm>
            <a:off x="6130788" y="1419333"/>
            <a:ext cx="2886255" cy="2162067"/>
          </a:xfrm>
          <a:prstGeom prst="rect">
            <a:avLst/>
          </a:prstGeom>
        </p:spPr>
      </p:pic>
    </p:spTree>
    <p:extLst>
      <p:ext uri="{BB962C8B-B14F-4D97-AF65-F5344CB8AC3E}">
        <p14:creationId xmlns:p14="http://schemas.microsoft.com/office/powerpoint/2010/main" val="3808093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4)</a:t>
            </a:r>
            <a:endParaRPr lang="en-US" sz="3600" dirty="0"/>
          </a:p>
        </p:txBody>
      </p:sp>
      <p:sp>
        <p:nvSpPr>
          <p:cNvPr id="46083" name="Content Placeholder 2"/>
          <p:cNvSpPr>
            <a:spLocks noGrp="1"/>
          </p:cNvSpPr>
          <p:nvPr>
            <p:ph idx="1"/>
          </p:nvPr>
        </p:nvSpPr>
        <p:spPr>
          <a:xfrm>
            <a:off x="228600" y="1447800"/>
            <a:ext cx="8763000" cy="4525963"/>
          </a:xfrm>
        </p:spPr>
        <p:txBody>
          <a:bodyPr/>
          <a:lstStyle/>
          <a:p>
            <a:r>
              <a:rPr lang="en-US" sz="2400" dirty="0" smtClean="0"/>
              <a:t>Duramax </a:t>
            </a:r>
            <a:r>
              <a:rPr lang="en-US" sz="2400" dirty="0"/>
              <a:t>engines are built by a GM and Isuzu </a:t>
            </a:r>
            <a:r>
              <a:rPr lang="en-US" sz="2400" dirty="0" smtClean="0"/>
              <a:t>partnership company </a:t>
            </a:r>
            <a:r>
              <a:rPr lang="en-US" sz="2400" dirty="0"/>
              <a:t>called DMAX, a joint venture in </a:t>
            </a:r>
            <a:r>
              <a:rPr lang="en-US" sz="2400" dirty="0" smtClean="0"/>
              <a:t>Moraine near </a:t>
            </a:r>
            <a:r>
              <a:rPr lang="en-US" sz="2400" dirty="0"/>
              <a:t>Dayton in southwest Ohio.</a:t>
            </a:r>
          </a:p>
          <a:p>
            <a:r>
              <a:rPr lang="en-US" sz="2400" dirty="0" smtClean="0"/>
              <a:t>All </a:t>
            </a:r>
            <a:r>
              <a:rPr lang="en-US" sz="2400" dirty="0"/>
              <a:t>Duramax diesel engines used a cast iron block and </a:t>
            </a:r>
            <a:r>
              <a:rPr lang="en-US" sz="2400" dirty="0" smtClean="0"/>
              <a:t>aluminum cylinder </a:t>
            </a:r>
            <a:r>
              <a:rPr lang="en-US" sz="2400" dirty="0"/>
              <a:t>heads.</a:t>
            </a:r>
          </a:p>
          <a:p>
            <a:r>
              <a:rPr lang="en-US" sz="2400" dirty="0" smtClean="0"/>
              <a:t>The </a:t>
            </a:r>
            <a:r>
              <a:rPr lang="en-US" sz="2400" dirty="0"/>
              <a:t>regular production option (RP O) code for </a:t>
            </a:r>
            <a:r>
              <a:rPr lang="en-US" sz="2400" dirty="0" smtClean="0"/>
              <a:t>Duramax engines </a:t>
            </a:r>
            <a:r>
              <a:rPr lang="en-US" sz="2400" dirty="0"/>
              <a:t>changes with each version and includes LB7</a:t>
            </a:r>
            <a:r>
              <a:rPr lang="en-US" sz="2400" dirty="0" smtClean="0"/>
              <a:t>, LLY</a:t>
            </a:r>
            <a:r>
              <a:rPr lang="en-US" sz="2400" dirty="0"/>
              <a:t>, LBZ, LLM, LML, LGH, and L5P.</a:t>
            </a:r>
          </a:p>
          <a:p>
            <a:r>
              <a:rPr lang="en-US" sz="2400" dirty="0" smtClean="0"/>
              <a:t>The </a:t>
            </a:r>
            <a:r>
              <a:rPr lang="en-US" sz="2400" dirty="0"/>
              <a:t>cylinder block is cast from grey iron and uses a </a:t>
            </a:r>
            <a:r>
              <a:rPr lang="en-US" sz="2400" dirty="0" smtClean="0"/>
              <a:t>deep skirt </a:t>
            </a:r>
            <a:r>
              <a:rPr lang="en-US" sz="2400" dirty="0"/>
              <a:t>design. The cylinder area is induction hardened </a:t>
            </a:r>
            <a:r>
              <a:rPr lang="en-US" sz="2400" dirty="0" smtClean="0"/>
              <a:t>and then </a:t>
            </a:r>
            <a:r>
              <a:rPr lang="en-US" sz="2400" dirty="0"/>
              <a:t>polished to increase wear resistance</a:t>
            </a:r>
          </a:p>
        </p:txBody>
      </p:sp>
    </p:spTree>
    <p:extLst>
      <p:ext uri="{BB962C8B-B14F-4D97-AF65-F5344CB8AC3E}">
        <p14:creationId xmlns:p14="http://schemas.microsoft.com/office/powerpoint/2010/main" val="3417965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4)</a:t>
            </a:r>
            <a:endParaRPr lang="en-US" sz="3600" dirty="0"/>
          </a:p>
        </p:txBody>
      </p:sp>
      <p:sp>
        <p:nvSpPr>
          <p:cNvPr id="47107" name="Content Placeholder 2"/>
          <p:cNvSpPr>
            <a:spLocks noGrp="1"/>
          </p:cNvSpPr>
          <p:nvPr>
            <p:ph idx="1"/>
          </p:nvPr>
        </p:nvSpPr>
        <p:spPr>
          <a:xfrm>
            <a:off x="457200" y="1600200"/>
            <a:ext cx="8534400" cy="4525963"/>
          </a:xfrm>
        </p:spPr>
        <p:txBody>
          <a:bodyPr/>
          <a:lstStyle/>
          <a:p>
            <a:r>
              <a:rPr lang="en-US" sz="2400" dirty="0"/>
              <a:t>The crankshaft is supported on five main bearings </a:t>
            </a:r>
            <a:r>
              <a:rPr lang="en-US" sz="2400" dirty="0" smtClean="0"/>
              <a:t>using four </a:t>
            </a:r>
            <a:r>
              <a:rPr lang="en-US" sz="2400" dirty="0"/>
              <a:t>bolt main bearing caps and an extra two bolts </a:t>
            </a:r>
            <a:r>
              <a:rPr lang="en-US" sz="2400" dirty="0" smtClean="0"/>
              <a:t>from the </a:t>
            </a:r>
            <a:r>
              <a:rPr lang="en-US" sz="2400" dirty="0"/>
              <a:t>side through the block for added support.</a:t>
            </a:r>
          </a:p>
          <a:p>
            <a:r>
              <a:rPr lang="en-US" sz="2400" dirty="0" smtClean="0"/>
              <a:t>The </a:t>
            </a:r>
            <a:r>
              <a:rPr lang="en-US" sz="2400" dirty="0"/>
              <a:t>Duramax family of diesel engines uses two thermostats</a:t>
            </a:r>
            <a:r>
              <a:rPr lang="en-US" sz="2400" dirty="0" smtClean="0"/>
              <a:t>, a </a:t>
            </a:r>
            <a:r>
              <a:rPr lang="en-US" sz="2400" dirty="0"/>
              <a:t>primary and a secondary.</a:t>
            </a:r>
          </a:p>
          <a:p>
            <a:r>
              <a:rPr lang="en-US" sz="2400" dirty="0" smtClean="0"/>
              <a:t>There </a:t>
            </a:r>
            <a:r>
              <a:rPr lang="en-US" sz="2400" dirty="0"/>
              <a:t>are three different thicknesses of head </a:t>
            </a:r>
            <a:r>
              <a:rPr lang="en-US" sz="2400" dirty="0" smtClean="0"/>
              <a:t>gaskets used </a:t>
            </a:r>
            <a:r>
              <a:rPr lang="en-US" sz="2400" dirty="0"/>
              <a:t>and they are marked so that the correct </a:t>
            </a:r>
            <a:r>
              <a:rPr lang="en-US" sz="2400" dirty="0" smtClean="0"/>
              <a:t>replacement gasket </a:t>
            </a:r>
            <a:r>
              <a:rPr lang="en-US" sz="2400" dirty="0"/>
              <a:t>can be used.</a:t>
            </a:r>
          </a:p>
          <a:p>
            <a:r>
              <a:rPr lang="en-US" sz="2400" dirty="0" smtClean="0"/>
              <a:t>The </a:t>
            </a:r>
            <a:r>
              <a:rPr lang="en-US" sz="2400" dirty="0"/>
              <a:t>specified engine oil to be used in Duramax diesel </a:t>
            </a:r>
            <a:r>
              <a:rPr lang="en-US" sz="2400" dirty="0" smtClean="0"/>
              <a:t>engines includes </a:t>
            </a:r>
            <a:r>
              <a:rPr lang="en-US" sz="2400" dirty="0"/>
              <a:t>API CJ-4 with a viscosity of SAE </a:t>
            </a:r>
            <a:r>
              <a:rPr lang="en-US" sz="2400" dirty="0" smtClean="0"/>
              <a:t>15W-40 under </a:t>
            </a:r>
            <a:r>
              <a:rPr lang="en-US" sz="2400" dirty="0"/>
              <a:t>most conditions.</a:t>
            </a:r>
          </a:p>
        </p:txBody>
      </p:sp>
    </p:spTree>
    <p:extLst>
      <p:ext uri="{BB962C8B-B14F-4D97-AF65-F5344CB8AC3E}">
        <p14:creationId xmlns:p14="http://schemas.microsoft.com/office/powerpoint/2010/main" val="108438585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4)</a:t>
            </a:r>
            <a:endParaRPr lang="en-US" sz="3600" dirty="0"/>
          </a:p>
        </p:txBody>
      </p:sp>
      <p:sp>
        <p:nvSpPr>
          <p:cNvPr id="47107" name="Content Placeholder 2"/>
          <p:cNvSpPr>
            <a:spLocks noGrp="1"/>
          </p:cNvSpPr>
          <p:nvPr>
            <p:ph idx="1"/>
          </p:nvPr>
        </p:nvSpPr>
        <p:spPr>
          <a:xfrm>
            <a:off x="457200" y="1600200"/>
            <a:ext cx="8610600" cy="4525963"/>
          </a:xfrm>
        </p:spPr>
        <p:txBody>
          <a:bodyPr/>
          <a:lstStyle/>
          <a:p>
            <a:r>
              <a:rPr lang="en-US" sz="2400" dirty="0"/>
              <a:t>From the fuel tank, fuel is drawn through the lines to </a:t>
            </a:r>
            <a:r>
              <a:rPr lang="en-US" sz="2400" dirty="0" smtClean="0"/>
              <a:t>the fuel </a:t>
            </a:r>
            <a:r>
              <a:rPr lang="en-US" sz="2400" dirty="0"/>
              <a:t>conditioning module which contains the:</a:t>
            </a:r>
          </a:p>
          <a:p>
            <a:pPr lvl="1"/>
            <a:r>
              <a:rPr lang="en-US" dirty="0" smtClean="0"/>
              <a:t>Fuel </a:t>
            </a:r>
            <a:r>
              <a:rPr lang="en-US" dirty="0"/>
              <a:t>filter</a:t>
            </a:r>
          </a:p>
          <a:p>
            <a:pPr lvl="1"/>
            <a:r>
              <a:rPr lang="en-US" dirty="0" smtClean="0"/>
              <a:t>Water-in-fuel </a:t>
            </a:r>
            <a:r>
              <a:rPr lang="en-US" dirty="0"/>
              <a:t>(WIF) sensor and is located at the </a:t>
            </a:r>
            <a:r>
              <a:rPr lang="en-US" dirty="0" smtClean="0"/>
              <a:t>bottom of </a:t>
            </a:r>
            <a:r>
              <a:rPr lang="en-US" dirty="0"/>
              <a:t>the filter next to the </a:t>
            </a:r>
            <a:r>
              <a:rPr lang="en-US" dirty="0" smtClean="0"/>
              <a:t>drain </a:t>
            </a:r>
          </a:p>
          <a:p>
            <a:pPr lvl="1"/>
            <a:r>
              <a:rPr lang="en-US" dirty="0" smtClean="0"/>
              <a:t>Manual </a:t>
            </a:r>
            <a:r>
              <a:rPr lang="en-US" dirty="0"/>
              <a:t>primer pump</a:t>
            </a:r>
          </a:p>
          <a:p>
            <a:r>
              <a:rPr lang="en-US" sz="2400" dirty="0" smtClean="0"/>
              <a:t>The </a:t>
            </a:r>
            <a:r>
              <a:rPr lang="en-US" sz="2400" dirty="0"/>
              <a:t>high-pressure fuel pump (HPFP) used on a </a:t>
            </a:r>
            <a:r>
              <a:rPr lang="en-US" sz="2400" dirty="0" smtClean="0"/>
              <a:t>Duramax diesel </a:t>
            </a:r>
            <a:r>
              <a:rPr lang="en-US" sz="2400" dirty="0"/>
              <a:t>engine includes a gear pump used to draw fuel </a:t>
            </a:r>
            <a:r>
              <a:rPr lang="en-US" sz="2400" dirty="0" smtClean="0"/>
              <a:t>from the </a:t>
            </a:r>
            <a:r>
              <a:rPr lang="en-US" sz="2400" dirty="0"/>
              <a:t>fuel tank. The high-pressure pump is a 3</a:t>
            </a:r>
            <a:r>
              <a:rPr lang="en-US" sz="2400" dirty="0" smtClean="0"/>
              <a:t>-cylinder design </a:t>
            </a:r>
            <a:r>
              <a:rPr lang="en-US" sz="2400" dirty="0"/>
              <a:t>and is mounted to the right front cylinder head</a:t>
            </a:r>
            <a:r>
              <a:rPr lang="en-US" sz="2400" dirty="0" smtClean="0"/>
              <a:t>, timed </a:t>
            </a:r>
            <a:r>
              <a:rPr lang="en-US" sz="2400" dirty="0"/>
              <a:t>to the engine.</a:t>
            </a:r>
          </a:p>
        </p:txBody>
      </p:sp>
    </p:spTree>
    <p:extLst>
      <p:ext uri="{BB962C8B-B14F-4D97-AF65-F5344CB8AC3E}">
        <p14:creationId xmlns:p14="http://schemas.microsoft.com/office/powerpoint/2010/main" val="416539923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(4 of 4)</a:t>
            </a:r>
            <a:endParaRPr lang="en-US" sz="3600" dirty="0"/>
          </a:p>
        </p:txBody>
      </p:sp>
      <p:sp>
        <p:nvSpPr>
          <p:cNvPr id="47107" name="Content Placeholder 2"/>
          <p:cNvSpPr>
            <a:spLocks noGrp="1"/>
          </p:cNvSpPr>
          <p:nvPr>
            <p:ph idx="1"/>
          </p:nvPr>
        </p:nvSpPr>
        <p:spPr>
          <a:xfrm>
            <a:off x="457200" y="1600200"/>
            <a:ext cx="8534400" cy="4525963"/>
          </a:xfrm>
        </p:spPr>
        <p:txBody>
          <a:bodyPr/>
          <a:lstStyle/>
          <a:p>
            <a:r>
              <a:rPr lang="en-US" dirty="0"/>
              <a:t>The aftertreatment system on the 2007+ Duramax </a:t>
            </a:r>
            <a:r>
              <a:rPr lang="en-US" dirty="0" smtClean="0"/>
              <a:t>diesel engine </a:t>
            </a:r>
            <a:r>
              <a:rPr lang="en-US" dirty="0"/>
              <a:t>allows it to conform to diesel emission </a:t>
            </a:r>
            <a:r>
              <a:rPr lang="en-US" dirty="0" smtClean="0"/>
              <a:t>regulations pertaining </a:t>
            </a:r>
            <a:r>
              <a:rPr lang="en-US" dirty="0"/>
              <a:t>to:</a:t>
            </a:r>
          </a:p>
          <a:p>
            <a:pPr lvl="1"/>
            <a:r>
              <a:rPr lang="en-US" dirty="0" smtClean="0"/>
              <a:t>Non-methane </a:t>
            </a:r>
            <a:r>
              <a:rPr lang="en-US" dirty="0"/>
              <a:t>hydrocarbons (NMHC)</a:t>
            </a:r>
          </a:p>
          <a:p>
            <a:pPr lvl="1"/>
            <a:r>
              <a:rPr lang="en-US" dirty="0" smtClean="0"/>
              <a:t>Carbon </a:t>
            </a:r>
            <a:r>
              <a:rPr lang="en-US" dirty="0"/>
              <a:t>monoxide (CO)</a:t>
            </a:r>
          </a:p>
          <a:p>
            <a:pPr lvl="1"/>
            <a:r>
              <a:rPr lang="en-US" dirty="0" smtClean="0"/>
              <a:t>Oxides </a:t>
            </a:r>
            <a:r>
              <a:rPr lang="en-US" dirty="0"/>
              <a:t>of nitrogen (NOx)</a:t>
            </a:r>
          </a:p>
          <a:p>
            <a:pPr lvl="1"/>
            <a:r>
              <a:rPr lang="en-US" dirty="0" smtClean="0"/>
              <a:t>Particulate </a:t>
            </a:r>
            <a:r>
              <a:rPr lang="en-US" dirty="0"/>
              <a:t>matter (PM)</a:t>
            </a:r>
          </a:p>
          <a:p>
            <a:r>
              <a:rPr lang="en-US" dirty="0" smtClean="0"/>
              <a:t>When </a:t>
            </a:r>
            <a:r>
              <a:rPr lang="en-US" dirty="0"/>
              <a:t>the diesel exhaust fluid (DEF) level is getting low</a:t>
            </a:r>
            <a:r>
              <a:rPr lang="en-US" dirty="0" smtClean="0"/>
              <a:t>, range </a:t>
            </a:r>
            <a:r>
              <a:rPr lang="en-US" dirty="0"/>
              <a:t>remaining will be displayed in either miles </a:t>
            </a:r>
            <a:r>
              <a:rPr lang="en-US" dirty="0" smtClean="0"/>
              <a:t>or kilometers</a:t>
            </a:r>
            <a:r>
              <a:rPr lang="en-US" dirty="0"/>
              <a:t>.</a:t>
            </a:r>
          </a:p>
        </p:txBody>
      </p:sp>
    </p:spTree>
    <p:extLst>
      <p:ext uri="{BB962C8B-B14F-4D97-AF65-F5344CB8AC3E}">
        <p14:creationId xmlns:p14="http://schemas.microsoft.com/office/powerpoint/2010/main" val="14335936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23-2 </a:t>
            </a:r>
            <a:r>
              <a:rPr lang="en-US" sz="2800" dirty="0"/>
              <a:t>second generation of Duramax diesel engines </a:t>
            </a:r>
            <a:r>
              <a:rPr lang="en-US" sz="2800" dirty="0" smtClean="0"/>
              <a:t>were referred </a:t>
            </a:r>
            <a:r>
              <a:rPr lang="en-US" sz="2800" dirty="0"/>
              <a:t>to as </a:t>
            </a:r>
            <a:r>
              <a:rPr lang="en-US" sz="2800" dirty="0" smtClean="0"/>
              <a:t>LLY</a:t>
            </a:r>
            <a:endParaRPr lang="en-US" dirty="0"/>
          </a:p>
        </p:txBody>
      </p:sp>
      <p:pic>
        <p:nvPicPr>
          <p:cNvPr id="2050" name="Picture 2" descr="A chart lists the specifications of second generation Duramax diesel engines. &#10;The details of the chart are as follows: &#10;• Type: 4-cycle Turbocharged and Intercooled &#10;• Configuration: 90 degrees V-8; Cam-in-block OHV; Four valves per cylinder &#10;• Displacement: 6.6 liter (403 cubic inches) &#10;• Bore and stroke: 4.06 cross 3.90 inches (103mm cross 99mm) &#10;• Compression ratio: 17.5:1 &#10;• Firing order: 1-2-7-8-4-5-6-3 &#10;• Fuel injection system: High-pressure common rail (HPCR); Direct Injection (External return lines) &#10;• Starting heat method: Glow plugs (silver color) plus air intake heater &#10;• Horsepower: 310 HP at 3,000 RPM (2001-2003) &#10;• Torque: 520 lb-ft at 1,800 RPM (2004-2005); 605 lb-ft at 1,800 RPM (2006) &#10;• Oil capacity with filter: 10 quarts (9.5 liters) &#10;• VIN Code: VIN Code 2 (8th digit of the V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342" y="1537472"/>
            <a:ext cx="4386944" cy="474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64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5890</TotalTime>
  <Words>3800</Words>
  <Application>Microsoft Office PowerPoint</Application>
  <PresentationFormat>On-screen Show (4:3)</PresentationFormat>
  <Paragraphs>392</Paragraphs>
  <Slides>83</Slides>
  <Notes>6</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508 Lecture</vt:lpstr>
      <vt:lpstr>Light Vehicle Diesel Engines</vt:lpstr>
      <vt:lpstr>LEARNING OBJECTIVES (1 of 2)</vt:lpstr>
      <vt:lpstr>LEARNING OBJECTIVES (2 of 2)</vt:lpstr>
      <vt:lpstr>BACKGROUND (1 of 9)</vt:lpstr>
      <vt:lpstr>FIGURE 23–1 DMAX plant is located near I-75, and railroad access makes transport of materials and finished engines easy from Ohio plant.</vt:lpstr>
      <vt:lpstr>BACKGROUND (2 of 9)</vt:lpstr>
      <vt:lpstr>CHART 23-1 First years of Duramax were labeled as LB7 and used in 2002–2004 model years. </vt:lpstr>
      <vt:lpstr>BACKGROUND (3 of 9)</vt:lpstr>
      <vt:lpstr>CHART 23-2 second generation of Duramax diesel engines were referred to as LLY</vt:lpstr>
      <vt:lpstr>BACKGROUND (4 of 9)</vt:lpstr>
      <vt:lpstr>CHART 23-3 third generation of Duramax diesel engines were referred to as LBZ and were considered to be hot rod version because they did not use diesel particulate filter. </vt:lpstr>
      <vt:lpstr>BACKGROUND (5 of 9)</vt:lpstr>
      <vt:lpstr>CHART 23-4 fourth generation of Duramax diesel engines were referred to as LLM and were first version to use diesel particulate filter.</vt:lpstr>
      <vt:lpstr>BACKGROUND (6 of 9)</vt:lpstr>
      <vt:lpstr>BACKGROUND (7 of 9)</vt:lpstr>
      <vt:lpstr>CHART 23-5 fifth generation of Duramax diesel engines were referred to as LML and first version to use SCR requiring use of DEF.</vt:lpstr>
      <vt:lpstr>BACKGROUND (8 of 9)</vt:lpstr>
      <vt:lpstr>CHART 23-6 LGH Duramax diesel engine is a detuned version of the LML and used in commercial vehicles only.</vt:lpstr>
      <vt:lpstr>BACKGROUND (9 of 9)</vt:lpstr>
      <vt:lpstr>CHART 23-7 L5P version of Duramax diesel engine features higher horsepower &amp; torque from previous versions, uses unique cold air intake scoop on hood.</vt:lpstr>
      <vt:lpstr>2.8 INLINE 4-CYLINDER DURAMAX</vt:lpstr>
      <vt:lpstr>CHART 23-8 summary of technical specifications for 4-cylinder 2.8-liter Duramax diesel engine</vt:lpstr>
      <vt:lpstr>What Happened to the 4.5-liter V-8 Duramax?</vt:lpstr>
      <vt:lpstr>ENGINE MECHANICAL (1 of 5)</vt:lpstr>
      <vt:lpstr>FIGURE 23–2 Cylinder induction hardening is not visible on this engine, but often seen on engines that have a lot of miles on them because upper third of cylinder walls are often different color.</vt:lpstr>
      <vt:lpstr>ENGINE MECHANICAL (2 of 5)</vt:lpstr>
      <vt:lpstr>ENGINE MECHANICAL (3 of 5)</vt:lpstr>
      <vt:lpstr>FIGURE 23–3 connecting rods are scored and then broken. Cap stays secure because mating surfaces are perfectly matched.</vt:lpstr>
      <vt:lpstr>FIGURE 23–4 piston has 4 grooves for 3 piston rings, but one of 3 grooves is used as heat dam &amp; often referred to as “empty piston ring groove”.</vt:lpstr>
      <vt:lpstr>FIGURE 23–5 (a) openings on underside of piston are designed to allow engine oil to flow to head of piston. </vt:lpstr>
      <vt:lpstr>FIGURE 23–5 (b) oil squirters are used to keep head of pistons cooled because most of heat generated in engine is in combustion chamber. This heat needs to be transferred to the engine oil where it can be cooled by engine oil cooler.</vt:lpstr>
      <vt:lpstr>What is a “Remelted Piston”?</vt:lpstr>
      <vt:lpstr>Case of the Tuner Program Gone Bad (1 of 2) </vt:lpstr>
      <vt:lpstr>Case of the Tuner Program Gone Bad (2 of 2) </vt:lpstr>
      <vt:lpstr>ENGINE MECHANICAL (4 of 5)</vt:lpstr>
      <vt:lpstr>FIGURE 23–6 (a) Duramax diesel engine uses large diameter roller solid (non-hydraulic) valve lifters.</vt:lpstr>
      <vt:lpstr>FIGURE 23–6 (b) To keep valve lifters from rotating in their bores, an anti-rotation clip is used that allows lifters to move up and down freely.</vt:lpstr>
      <vt:lpstr>FIGURE 23–7 lower oil pan is stamped steel</vt:lpstr>
      <vt:lpstr>ENGINE MECHANICAL (5 of 5)</vt:lpstr>
      <vt:lpstr>FIGURE 23–8 Oil cooler showing construction</vt:lpstr>
      <vt:lpstr>COOLING SYSTEM (1 of 3)</vt:lpstr>
      <vt:lpstr>FIGURE 23–9 water pump gear driven by camshaft gear</vt:lpstr>
      <vt:lpstr>FIGURE 23–10 (a) water pump assembly as it looks after removal from engine. </vt:lpstr>
      <vt:lpstr>FIGURE 23–10 (b) impeller &amp; bearing assembly as it is being removed from housing</vt:lpstr>
      <vt:lpstr>COOLING SYSTEM (2 of 3)</vt:lpstr>
      <vt:lpstr>FIGURE 23–11 Duramax diesel engines use two thermostats, a primary and a secondary to precisely control engine temperature.</vt:lpstr>
      <vt:lpstr>CYLINDER HEADS</vt:lpstr>
      <vt:lpstr>FIGURE 23–12 Rocker arms depress valve bridges which then open 2 valves at same time.</vt:lpstr>
      <vt:lpstr>FIGURE 23–13 markings on head gasket include left (L) and right (R) heads, as well as thickness for LMM, LML and LGH Duramax diesel engines with location of a hole within an oval. Check service information for exact marking and specifications for engine being serviced.</vt:lpstr>
      <vt:lpstr>CHART 23-9 gasket thickness and piston intrusion (distance piston rises above block at TDC). This measurement seldom needed unless engine has been machined. In most cases, all that is needed is to replace head gasket with replacement of same thickness.</vt:lpstr>
      <vt:lpstr>SERVICE INFORMATION</vt:lpstr>
      <vt:lpstr>Quick and Easy Test for Diesel Fuel in the Oil</vt:lpstr>
      <vt:lpstr>LOW-PRESSURE SIDE FUEL SYSTEM</vt:lpstr>
      <vt:lpstr>FIGURE 23–15 Depressing primer pump bleeds air from system.</vt:lpstr>
      <vt:lpstr>FUEL AERATION</vt:lpstr>
      <vt:lpstr>FIGURE 23–16 low-pressure fuel system on a Duramax is under a vacuum created by suction pump inside high-pressure fuel pump assembly.</vt:lpstr>
      <vt:lpstr>CHART 23-10: vacuum values when testing low side of Duramax diesel engine fuel system. If this vacuum test fails, it is usually due to a restricted fuel filter.</vt:lpstr>
      <vt:lpstr>HIGH-PRESSURE FUEL SYSTEM (1 of 4)</vt:lpstr>
      <vt:lpstr>FIGURE 23–17 high-pressure fuel pump (HPFP) driven by camshaft gear at front of engine.</vt:lpstr>
      <vt:lpstr>WARNING</vt:lpstr>
      <vt:lpstr>HIGH-PRESSURE FUEL SYSTEM (2 of 4)</vt:lpstr>
      <vt:lpstr>FIGURE 23–18 Green area represents fuel being drawn into pump. Orange area low-pressure fuel from suction pump, feeding fuel to high-pressure pistons and for lubrication. Red sections represent high-pressure fuel that is delivered to fuel lines. blue area is fuel return and lube circuit.</vt:lpstr>
      <vt:lpstr>FIGURE 23–19 fuel high-pressure lines are highlighted to show how they are routed.</vt:lpstr>
      <vt:lpstr>HIGH-PRESSURE FUEL SYSTEM (3 of 4)</vt:lpstr>
      <vt:lpstr>FIGURE 23–20 typical Duramax fuel control system showing the role of the ECM/PCM &amp;  FICM (EARLY ENGINES LB7 LBZ &amp; LLY, Dropped in 2006 with Bosch ECM)</vt:lpstr>
      <vt:lpstr>HIGH-PRESSURE FUEL SYSTEM (4 of 4)</vt:lpstr>
      <vt:lpstr>FIGURE 23–21 modifiers for each cylinder are displayed on scan tool and are shown in cubic millimeters (mm3).</vt:lpstr>
      <vt:lpstr>GLOW PLUGS &amp; EGR</vt:lpstr>
      <vt:lpstr>FIGURE 23–23 EGR valve is complex unit and includes passages that allow exhaust gases to bypass cooler when at idle speed and is located over rear of right head.</vt:lpstr>
      <vt:lpstr>Case of the Limited Engine Speed (1 of 2) </vt:lpstr>
      <vt:lpstr>Case of the Limited Engine Speed (2 of 2) </vt:lpstr>
      <vt:lpstr>FIGURE 23–24 Snap-on scan tool screen shot of PTO status</vt:lpstr>
      <vt:lpstr>DURAMAX DIESEL AFTERTREATMENT SYSTEM (1 of 3)</vt:lpstr>
      <vt:lpstr>DURAMAX DIESEL AFTERTREATMENT SYSTEM (2 of 3)</vt:lpstr>
      <vt:lpstr>DURAMAX DIESEL AFTERTREATMENT SYSTEM (3 of 3)</vt:lpstr>
      <vt:lpstr>QUESTION? 1 (1 of 2)</vt:lpstr>
      <vt:lpstr>ANSWER 1 (1 of 2)</vt:lpstr>
      <vt:lpstr>QUESTION? 1 (2 of 2)</vt:lpstr>
      <vt:lpstr>ANSWER 1 (2 of 2)</vt:lpstr>
      <vt:lpstr>Summary (1 of 4)</vt:lpstr>
      <vt:lpstr>Summary (2 of 4)</vt:lpstr>
      <vt:lpstr>Summary (3 of 4)</vt:lpstr>
      <vt:lpstr>Summary (4 of 4)</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Pradish Veerapouthirane</cp:lastModifiedBy>
  <cp:revision>310</cp:revision>
  <dcterms:created xsi:type="dcterms:W3CDTF">2014-07-14T20:04:21Z</dcterms:created>
  <dcterms:modified xsi:type="dcterms:W3CDTF">2018-04-12T16:59:05Z</dcterms:modified>
</cp:coreProperties>
</file>