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376" r:id="rId2"/>
    <p:sldId id="395" r:id="rId3"/>
    <p:sldId id="396" r:id="rId4"/>
    <p:sldId id="397" r:id="rId5"/>
    <p:sldId id="419" r:id="rId6"/>
    <p:sldId id="454" r:id="rId7"/>
    <p:sldId id="420" r:id="rId8"/>
    <p:sldId id="455" r:id="rId9"/>
    <p:sldId id="421" r:id="rId10"/>
    <p:sldId id="401" r:id="rId11"/>
    <p:sldId id="422" r:id="rId12"/>
    <p:sldId id="423" r:id="rId13"/>
    <p:sldId id="424" r:id="rId14"/>
    <p:sldId id="384" r:id="rId15"/>
    <p:sldId id="427" r:id="rId16"/>
    <p:sldId id="459" r:id="rId17"/>
    <p:sldId id="460" r:id="rId18"/>
    <p:sldId id="461" r:id="rId19"/>
    <p:sldId id="385" r:id="rId20"/>
    <p:sldId id="386" r:id="rId21"/>
    <p:sldId id="462" r:id="rId22"/>
    <p:sldId id="387" r:id="rId23"/>
    <p:sldId id="463" r:id="rId24"/>
    <p:sldId id="464" r:id="rId25"/>
    <p:sldId id="388" r:id="rId26"/>
    <p:sldId id="425" r:id="rId27"/>
    <p:sldId id="408" r:id="rId28"/>
    <p:sldId id="426" r:id="rId29"/>
    <p:sldId id="456" r:id="rId30"/>
    <p:sldId id="428" r:id="rId31"/>
    <p:sldId id="467" r:id="rId32"/>
    <p:sldId id="468" r:id="rId33"/>
    <p:sldId id="391" r:id="rId34"/>
    <p:sldId id="469" r:id="rId35"/>
    <p:sldId id="470" r:id="rId36"/>
    <p:sldId id="392" r:id="rId37"/>
    <p:sldId id="471" r:id="rId38"/>
    <p:sldId id="393" r:id="rId39"/>
    <p:sldId id="429" r:id="rId40"/>
    <p:sldId id="472" r:id="rId41"/>
    <p:sldId id="473" r:id="rId42"/>
    <p:sldId id="394" r:id="rId43"/>
    <p:sldId id="474" r:id="rId44"/>
    <p:sldId id="475" r:id="rId45"/>
    <p:sldId id="476" r:id="rId46"/>
    <p:sldId id="430" r:id="rId47"/>
    <p:sldId id="477" r:id="rId48"/>
    <p:sldId id="432" r:id="rId49"/>
    <p:sldId id="431" r:id="rId50"/>
    <p:sldId id="434" r:id="rId51"/>
    <p:sldId id="478" r:id="rId52"/>
    <p:sldId id="479" r:id="rId53"/>
    <p:sldId id="435" r:id="rId54"/>
    <p:sldId id="436" r:id="rId55"/>
    <p:sldId id="480" r:id="rId56"/>
    <p:sldId id="437" r:id="rId57"/>
    <p:sldId id="481" r:id="rId58"/>
    <p:sldId id="444" r:id="rId59"/>
    <p:sldId id="439" r:id="rId60"/>
    <p:sldId id="445" r:id="rId61"/>
    <p:sldId id="438" r:id="rId62"/>
    <p:sldId id="482" r:id="rId63"/>
    <p:sldId id="443" r:id="rId64"/>
    <p:sldId id="483" r:id="rId65"/>
    <p:sldId id="442" r:id="rId66"/>
    <p:sldId id="484" r:id="rId67"/>
    <p:sldId id="441" r:id="rId68"/>
    <p:sldId id="440" r:id="rId69"/>
    <p:sldId id="446" r:id="rId70"/>
    <p:sldId id="451" r:id="rId71"/>
    <p:sldId id="417" r:id="rId72"/>
    <p:sldId id="418" r:id="rId73"/>
    <p:sldId id="452" r:id="rId74"/>
    <p:sldId id="453"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057"/>
    <a:srgbClr val="005A70"/>
    <a:srgbClr val="007FA3"/>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7" autoAdjust="0"/>
    <p:restoredTop sz="83248" autoAdjust="0"/>
  </p:normalViewPr>
  <p:slideViewPr>
    <p:cSldViewPr>
      <p:cViewPr varScale="1">
        <p:scale>
          <a:sx n="98" d="100"/>
          <a:sy n="98" d="100"/>
        </p:scale>
        <p:origin x="-102" y="-342"/>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varScale="1">
      <p:scale>
        <a:sx n="100" d="100"/>
        <a:sy n="100" d="100"/>
      </p:scale>
      <p:origin x="0" y="0"/>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4/12/2018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4/12/2018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914400"/>
            <a:ext cx="4168775"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914400"/>
            <a:ext cx="4168775"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97011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Vehicle Diesel Engines</a:t>
            </a:r>
            <a:endParaRPr lang="en-US" dirty="0" smtClean="0"/>
          </a:p>
        </p:txBody>
      </p:sp>
      <p:sp>
        <p:nvSpPr>
          <p:cNvPr id="3" name="Text Placeholder 2"/>
          <p:cNvSpPr>
            <a:spLocks noGrp="1"/>
          </p:cNvSpPr>
          <p:nvPr>
            <p:ph type="body" sz="quarter" idx="13"/>
          </p:nvPr>
        </p:nvSpPr>
        <p:spPr/>
        <p:txBody>
          <a:bodyPr/>
          <a:lstStyle/>
          <a:p>
            <a:r>
              <a:rPr lang="en-US" dirty="0" smtClean="0"/>
              <a:t>First Edition</a:t>
            </a:r>
            <a:endParaRPr lang="en-US" dirty="0"/>
          </a:p>
        </p:txBody>
      </p:sp>
      <p:sp>
        <p:nvSpPr>
          <p:cNvPr id="4" name="Text Placeholder 3"/>
          <p:cNvSpPr>
            <a:spLocks noGrp="1"/>
          </p:cNvSpPr>
          <p:nvPr>
            <p:ph type="body" sz="quarter" idx="14"/>
          </p:nvPr>
        </p:nvSpPr>
        <p:spPr/>
        <p:txBody>
          <a:bodyPr/>
          <a:lstStyle/>
          <a:p>
            <a:r>
              <a:rPr lang="en-US" b="1" dirty="0" smtClean="0"/>
              <a:t>Chapter 3</a:t>
            </a:r>
            <a:endParaRPr lang="en-US" b="1" dirty="0"/>
          </a:p>
        </p:txBody>
      </p:sp>
      <p:sp>
        <p:nvSpPr>
          <p:cNvPr id="5" name="Text Placeholder 4"/>
          <p:cNvSpPr>
            <a:spLocks noGrp="1"/>
          </p:cNvSpPr>
          <p:nvPr>
            <p:ph type="body" sz="quarter" idx="15"/>
          </p:nvPr>
        </p:nvSpPr>
        <p:spPr/>
        <p:txBody>
          <a:bodyPr/>
          <a:lstStyle/>
          <a:p>
            <a:r>
              <a:rPr lang="en-US" sz="3200" b="1" dirty="0" smtClean="0"/>
              <a:t>Diesel Cylinder Heads &amp; Valve Trains</a:t>
            </a:r>
          </a:p>
        </p:txBody>
      </p:sp>
      <p:pic>
        <p:nvPicPr>
          <p:cNvPr id="6" name="Picture 5" descr="Front Cover:Light Vehicle Diesel Engines First Edition by James D.HAlderman and curt w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0426"/>
            <a:ext cx="3886200" cy="4972812"/>
          </a:xfrm>
          <a:prstGeom prst="rect">
            <a:avLst/>
          </a:prstGeom>
        </p:spPr>
      </p:pic>
      <p:sp>
        <p:nvSpPr>
          <p:cNvPr id="7" name="Copyright" descr="Copyright 2015, 2012, 2009"/>
          <p:cNvSpPr txBox="1">
            <a:spLocks noChangeArrowheads="1"/>
          </p:cNvSpPr>
          <p:nvPr/>
        </p:nvSpPr>
        <p:spPr bwMode="auto">
          <a:xfrm>
            <a:off x="1413669" y="64008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INTAKE AND </a:t>
            </a:r>
            <a:r>
              <a:rPr lang="en-US" dirty="0" smtClean="0"/>
              <a:t>EXHAUST VALVES (</a:t>
            </a:r>
            <a:r>
              <a:rPr lang="en-US" dirty="0"/>
              <a:t>1 </a:t>
            </a:r>
            <a:r>
              <a:rPr lang="en-US" dirty="0" smtClean="0"/>
              <a:t>of 2)</a:t>
            </a:r>
            <a:endParaRPr lang="en-US" dirty="0"/>
          </a:p>
        </p:txBody>
      </p:sp>
      <p:sp>
        <p:nvSpPr>
          <p:cNvPr id="29699" name="Content Placeholder 2"/>
          <p:cNvSpPr>
            <a:spLocks noGrp="1"/>
          </p:cNvSpPr>
          <p:nvPr>
            <p:ph idx="1"/>
          </p:nvPr>
        </p:nvSpPr>
        <p:spPr/>
        <p:txBody>
          <a:bodyPr/>
          <a:lstStyle/>
          <a:p>
            <a:r>
              <a:rPr lang="en-US" b="1" dirty="0" smtClean="0"/>
              <a:t>Intake Valves </a:t>
            </a:r>
          </a:p>
          <a:p>
            <a:pPr lvl="1"/>
            <a:r>
              <a:rPr lang="en-US" dirty="0" smtClean="0"/>
              <a:t>Control Inlet Of Cool, Low-pressure Induction Charges. </a:t>
            </a:r>
          </a:p>
          <a:p>
            <a:r>
              <a:rPr lang="en-US" b="1" dirty="0" smtClean="0"/>
              <a:t>Exhaust Valves </a:t>
            </a:r>
          </a:p>
          <a:p>
            <a:pPr lvl="1"/>
            <a:r>
              <a:rPr lang="en-US" dirty="0" smtClean="0"/>
              <a:t>Handle Hot, High-pressure Exhaust Gases.</a:t>
            </a:r>
          </a:p>
          <a:p>
            <a:pPr lvl="2"/>
            <a:r>
              <a:rPr lang="en-US" dirty="0" smtClean="0"/>
              <a:t>Parts </a:t>
            </a:r>
            <a:r>
              <a:rPr lang="en-US" dirty="0"/>
              <a:t>Involved</a:t>
            </a:r>
          </a:p>
          <a:p>
            <a:pPr lvl="2"/>
            <a:r>
              <a:rPr lang="en-US" dirty="0"/>
              <a:t>Valve Size Relationships</a:t>
            </a:r>
          </a:p>
          <a:p>
            <a:pPr lvl="2"/>
            <a:r>
              <a:rPr lang="en-US" dirty="0"/>
              <a:t>Valve Materials</a:t>
            </a:r>
          </a:p>
          <a:p>
            <a:pPr lvl="2"/>
            <a:r>
              <a:rPr lang="en-US" dirty="0"/>
              <a:t>Two-material Valves</a:t>
            </a:r>
          </a:p>
          <a:p>
            <a:pPr lvl="2"/>
            <a:r>
              <a:rPr lang="en-US" dirty="0"/>
              <a:t>Sodium-filled Valves</a:t>
            </a:r>
          </a:p>
          <a:p>
            <a:endParaRPr lang="en-US" dirty="0"/>
          </a:p>
        </p:txBody>
      </p:sp>
      <p:pic>
        <p:nvPicPr>
          <p:cNvPr id="3" name="Picture 2" descr="A figure shows the various parts of a valve.&#10;The figure shows a valve that resemble an inverted T with the following parts:&#10;• The valve tip is at the top of the valve and has a keeper groove notched below it.&#10;• The keeper groove connects to a cylindrical long stem.&#10;• The stem is connected to the valve head through a fillet.&#10;• The valve head is inclined at 45 degrees on the sides and is called the valve face.&#10;• The length of the valve face is the proper seat contact area.&#10;• The bottom face of the valve head is the combustion surface.&#10;• The width of the edge of the valve head between the top of the valve and the edge of the face is labeled margin.&#10;"/>
          <p:cNvPicPr>
            <a:picLocks noChangeAspect="1"/>
          </p:cNvPicPr>
          <p:nvPr/>
        </p:nvPicPr>
        <p:blipFill>
          <a:blip r:embed="rId2"/>
          <a:stretch>
            <a:fillRect/>
          </a:stretch>
        </p:blipFill>
        <p:spPr>
          <a:xfrm>
            <a:off x="6400800" y="2514382"/>
            <a:ext cx="2689611" cy="3505418"/>
          </a:xfrm>
          <a:prstGeom prst="rect">
            <a:avLst/>
          </a:prstGeom>
        </p:spPr>
      </p:pic>
    </p:spTree>
    <p:extLst>
      <p:ext uri="{BB962C8B-B14F-4D97-AF65-F5344CB8AC3E}">
        <p14:creationId xmlns:p14="http://schemas.microsoft.com/office/powerpoint/2010/main" val="17936537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all" dirty="0" smtClean="0"/>
              <a:t>FIGURE 3–3 </a:t>
            </a:r>
            <a:r>
              <a:rPr lang="en-US" sz="2800" dirty="0" smtClean="0"/>
              <a:t>Identification of the parts of a valve.  </a:t>
            </a:r>
            <a:endParaRPr lang="en-US" sz="2800" dirty="0"/>
          </a:p>
        </p:txBody>
      </p:sp>
      <p:pic>
        <p:nvPicPr>
          <p:cNvPr id="5" name="Picture 4" descr="A figure shows the various parts of a valve.&#10;The figure shows a valve that resemble an inverted T with the following parts:&#10;• The valve tip is at the top of the valve and has a keeper groove notched below it.&#10;• The keeper groove connects to a cylindrical long stem.&#10;• The stem is connected to the valve head through a fillet.&#10;• The valve head is inclined at 45 degrees on the sides and is called the valve face.&#10;• The length of the valve face is the proper seat contact area.&#10;• The bottom face of the valve head is the combustion surface.&#10;• The width of the edge of the valve head between the top of the valve and the edge of the face is labeled margin.&#10;"/>
          <p:cNvPicPr>
            <a:picLocks noChangeAspect="1"/>
          </p:cNvPicPr>
          <p:nvPr/>
        </p:nvPicPr>
        <p:blipFill>
          <a:blip r:embed="rId2"/>
          <a:stretch>
            <a:fillRect/>
          </a:stretch>
        </p:blipFill>
        <p:spPr>
          <a:xfrm>
            <a:off x="2438400" y="1371600"/>
            <a:ext cx="3859102" cy="5029636"/>
          </a:xfrm>
          <a:prstGeom prst="rect">
            <a:avLst/>
          </a:prstGeom>
        </p:spPr>
      </p:pic>
    </p:spTree>
    <p:extLst>
      <p:ext uri="{BB962C8B-B14F-4D97-AF65-F5344CB8AC3E}">
        <p14:creationId xmlns:p14="http://schemas.microsoft.com/office/powerpoint/2010/main" val="3860064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3-4 </a:t>
            </a:r>
            <a:r>
              <a:rPr lang="en-US" dirty="0" smtClean="0"/>
              <a:t>Typical valve spring and related components. Dual valve springs are used to reduce valve train vibrations and a spring seat is used to protect aluminum heads. </a:t>
            </a:r>
            <a:endParaRPr lang="en-US" dirty="0"/>
          </a:p>
        </p:txBody>
      </p:sp>
      <p:pic>
        <p:nvPicPr>
          <p:cNvPr id="4" name="Picture 3" descr="A figure shows a typical valve spring and related components.&#10;The figure shows the following:&#10;• A disc shaped spring seat houses a seal.&#10;• An inner valve coil spring is seated inside an outer valve coil spring of larger diameter on top of the seal.&#10;• A disk shaped retainer is seated on top of the outer valve spring and supports the top of the valve spring.&#10;• Valve keepers are installed above the retainer and secure the spring retainer to the stem of the valve.&#10;"/>
          <p:cNvPicPr>
            <a:picLocks noChangeAspect="1"/>
          </p:cNvPicPr>
          <p:nvPr/>
        </p:nvPicPr>
        <p:blipFill>
          <a:blip r:embed="rId2"/>
          <a:stretch>
            <a:fillRect/>
          </a:stretch>
        </p:blipFill>
        <p:spPr>
          <a:xfrm>
            <a:off x="2946834" y="1447800"/>
            <a:ext cx="3606366" cy="4819127"/>
          </a:xfrm>
          <a:prstGeom prst="rect">
            <a:avLst/>
          </a:prstGeom>
        </p:spPr>
      </p:pic>
    </p:spTree>
    <p:extLst>
      <p:ext uri="{BB962C8B-B14F-4D97-AF65-F5344CB8AC3E}">
        <p14:creationId xmlns:p14="http://schemas.microsoft.com/office/powerpoint/2010/main" val="104200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cap="all" dirty="0" smtClean="0"/>
              <a:t>FIGURE 3–5 </a:t>
            </a:r>
            <a:r>
              <a:rPr lang="en-US" sz="2400" dirty="0" smtClean="0"/>
              <a:t>Inertia welded valve stem and head before machining.</a:t>
            </a:r>
            <a:endParaRPr lang="en-US" sz="2400" dirty="0"/>
          </a:p>
        </p:txBody>
      </p:sp>
      <p:pic>
        <p:nvPicPr>
          <p:cNvPr id="4" name="Picture 3" descr="A figure shows an inertia welded valve stem and head. The head material is inertia welded to the stem material at the middle. The welded joint resembles a protruded shape before machining."/>
          <p:cNvPicPr>
            <a:picLocks noChangeAspect="1"/>
          </p:cNvPicPr>
          <p:nvPr/>
        </p:nvPicPr>
        <p:blipFill>
          <a:blip r:embed="rId2"/>
          <a:stretch>
            <a:fillRect/>
          </a:stretch>
        </p:blipFill>
        <p:spPr>
          <a:xfrm>
            <a:off x="3200401" y="1447800"/>
            <a:ext cx="2286000" cy="4963026"/>
          </a:xfrm>
          <a:prstGeom prst="rect">
            <a:avLst/>
          </a:prstGeom>
        </p:spPr>
      </p:pic>
    </p:spTree>
    <p:extLst>
      <p:ext uri="{BB962C8B-B14F-4D97-AF65-F5344CB8AC3E}">
        <p14:creationId xmlns:p14="http://schemas.microsoft.com/office/powerpoint/2010/main" val="1275910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3–6 </a:t>
            </a:r>
            <a:r>
              <a:rPr lang="en-US" dirty="0" smtClean="0"/>
              <a:t>Sodium-filled valve uses a hollow stem, which is partially filled with metallic sodium (a liquid when hot) to conduct heat away from the head of the valve.</a:t>
            </a:r>
            <a:endParaRPr lang="en-US" dirty="0"/>
          </a:p>
        </p:txBody>
      </p:sp>
      <p:pic>
        <p:nvPicPr>
          <p:cNvPr id="4" name="Picture 3" descr="A figure shows a sodium-filled valve.&#10;The figure shows the following:&#10;• When the vale is seated against the head, the metallic sodium filled inside the hollow valve stem becomes liquid and absorbs the heat from the valve head.&#10;• When the valve is open, the sodium splashes above and transfers the heat from the valve head to the valve stem through the valve guide.&#10;"/>
          <p:cNvPicPr>
            <a:picLocks noChangeAspect="1"/>
          </p:cNvPicPr>
          <p:nvPr/>
        </p:nvPicPr>
        <p:blipFill>
          <a:blip r:embed="rId2"/>
          <a:stretch>
            <a:fillRect/>
          </a:stretch>
        </p:blipFill>
        <p:spPr>
          <a:xfrm>
            <a:off x="2209800" y="1600200"/>
            <a:ext cx="4239977" cy="47599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0000"/>
                </a:solidFill>
              </a:rPr>
              <a:t>WARNING </a:t>
            </a:r>
            <a:r>
              <a:rPr lang="en-US" sz="3600" cap="all" dirty="0" smtClean="0">
                <a:solidFill>
                  <a:srgbClr val="FF0000"/>
                </a:solidFill>
              </a:rPr>
              <a:t>(1 </a:t>
            </a:r>
            <a:r>
              <a:rPr lang="en-US" sz="3600" cap="all" dirty="0">
                <a:solidFill>
                  <a:srgbClr val="FF0000"/>
                </a:solidFill>
              </a:rPr>
              <a:t>of 2)</a:t>
            </a:r>
            <a:endParaRPr lang="en-US" sz="3600" dirty="0">
              <a:solidFill>
                <a:srgbClr val="FF0000"/>
              </a:solidFill>
            </a:endParaRPr>
          </a:p>
        </p:txBody>
      </p:sp>
      <p:pic>
        <p:nvPicPr>
          <p:cNvPr id="4" name="Picture 3" descr="A slide shows a warning sign that reads as follows: If a sodium-filled valve is damaged and the sodium leaks out, it can cause a fire if exposed to water. Sodium reacts violently when exposed to water and burns uncontrollably."/>
          <p:cNvPicPr>
            <a:picLocks noChangeAspect="1"/>
          </p:cNvPicPr>
          <p:nvPr/>
        </p:nvPicPr>
        <p:blipFill>
          <a:blip r:embed="rId2"/>
          <a:stretch>
            <a:fillRect/>
          </a:stretch>
        </p:blipFill>
        <p:spPr>
          <a:xfrm>
            <a:off x="240416" y="1789034"/>
            <a:ext cx="8663167" cy="3279932"/>
          </a:xfrm>
          <a:prstGeom prst="rect">
            <a:avLst/>
          </a:prstGeom>
        </p:spPr>
      </p:pic>
    </p:spTree>
    <p:extLst>
      <p:ext uri="{BB962C8B-B14F-4D97-AF65-F5344CB8AC3E}">
        <p14:creationId xmlns:p14="http://schemas.microsoft.com/office/powerpoint/2010/main" val="3936805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1: </a:t>
            </a:r>
            <a:r>
              <a:rPr lang="en-US" sz="4000" dirty="0" smtClean="0">
                <a:solidFill>
                  <a:srgbClr val="F8F9D3"/>
                </a:solidFill>
              </a:rPr>
              <a:t>?</a:t>
            </a:r>
            <a:endParaRPr lang="en-US" dirty="0">
              <a:solidFill>
                <a:srgbClr val="F8F9D3"/>
              </a:solidFill>
            </a:endParaRPr>
          </a:p>
        </p:txBody>
      </p:sp>
      <p:sp>
        <p:nvSpPr>
          <p:cNvPr id="3" name="Rectangle 2"/>
          <p:cNvSpPr/>
          <p:nvPr/>
        </p:nvSpPr>
        <p:spPr>
          <a:xfrm>
            <a:off x="317157" y="2007561"/>
            <a:ext cx="8534400" cy="707886"/>
          </a:xfrm>
          <a:prstGeom prst="rect">
            <a:avLst/>
          </a:prstGeom>
        </p:spPr>
        <p:txBody>
          <a:bodyPr wrap="square">
            <a:spAutoFit/>
          </a:bodyPr>
          <a:lstStyle/>
          <a:p>
            <a:r>
              <a:rPr lang="en-US" sz="4000" dirty="0" smtClean="0">
                <a:solidFill>
                  <a:srgbClr val="000000"/>
                </a:solidFill>
              </a:rPr>
              <a:t>Why are Sodium filled valves used?</a:t>
            </a:r>
            <a:endParaRPr lang="en-US" sz="4000" dirty="0">
              <a:solidFill>
                <a:srgbClr val="000000"/>
              </a:solidFill>
            </a:endParaRPr>
          </a:p>
        </p:txBody>
      </p:sp>
    </p:spTree>
    <p:extLst>
      <p:ext uri="{BB962C8B-B14F-4D97-AF65-F5344CB8AC3E}">
        <p14:creationId xmlns:p14="http://schemas.microsoft.com/office/powerpoint/2010/main" val="2759925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1:</a:t>
            </a:r>
            <a:endParaRPr lang="en-US" sz="3200" dirty="0">
              <a:solidFill>
                <a:srgbClr val="F8F9D3"/>
              </a:solidFill>
            </a:endParaRPr>
          </a:p>
        </p:txBody>
      </p:sp>
      <p:sp>
        <p:nvSpPr>
          <p:cNvPr id="6" name="Rectangle 5"/>
          <p:cNvSpPr/>
          <p:nvPr/>
        </p:nvSpPr>
        <p:spPr>
          <a:xfrm>
            <a:off x="436605" y="1859280"/>
            <a:ext cx="8534400" cy="3170099"/>
          </a:xfrm>
          <a:prstGeom prst="rect">
            <a:avLst/>
          </a:prstGeom>
        </p:spPr>
        <p:txBody>
          <a:bodyPr wrap="square">
            <a:spAutoFit/>
          </a:bodyPr>
          <a:lstStyle/>
          <a:p>
            <a:r>
              <a:rPr lang="en-US" sz="4000" dirty="0" smtClean="0">
                <a:solidFill>
                  <a:srgbClr val="000000"/>
                </a:solidFill>
              </a:rPr>
              <a:t>Sodium-filled </a:t>
            </a:r>
            <a:r>
              <a:rPr lang="en-US" sz="4000" dirty="0">
                <a:solidFill>
                  <a:srgbClr val="000000"/>
                </a:solidFill>
              </a:rPr>
              <a:t>valve uses hollow stem, which is partially filled with metallic sodium (a liquid when hot) to conduct heat away from head of </a:t>
            </a:r>
            <a:r>
              <a:rPr lang="en-US" sz="4000" dirty="0" smtClean="0">
                <a:solidFill>
                  <a:srgbClr val="000000"/>
                </a:solidFill>
              </a:rPr>
              <a:t>valve.</a:t>
            </a:r>
            <a:endParaRPr lang="en-US" sz="4000" dirty="0">
              <a:solidFill>
                <a:srgbClr val="000000"/>
              </a:solidFill>
            </a:endParaRPr>
          </a:p>
        </p:txBody>
      </p:sp>
    </p:spTree>
    <p:extLst>
      <p:ext uri="{BB962C8B-B14F-4D97-AF65-F5344CB8AC3E}">
        <p14:creationId xmlns:p14="http://schemas.microsoft.com/office/powerpoint/2010/main" val="1225983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p:cNvSpPr>
            <a:spLocks noGrp="1" noChangeArrowheads="1"/>
          </p:cNvSpPr>
          <p:nvPr>
            <p:ph type="title"/>
          </p:nvPr>
        </p:nvSpPr>
        <p:spPr/>
        <p:txBody>
          <a:bodyPr/>
          <a:lstStyle/>
          <a:p>
            <a:r>
              <a:rPr lang="en-US" altLang="en-US" sz="3600" dirty="0" smtClean="0">
                <a:ea typeface="Verdana" panose="020B0604030504040204" pitchFamily="34" charset="0"/>
              </a:rPr>
              <a:t>VALVE SEATS (1 of 3)</a:t>
            </a:r>
          </a:p>
        </p:txBody>
      </p:sp>
      <p:sp>
        <p:nvSpPr>
          <p:cNvPr id="12290" name="Rectangle 3"/>
          <p:cNvSpPr>
            <a:spLocks noGrp="1" noChangeArrowheads="1"/>
          </p:cNvSpPr>
          <p:nvPr>
            <p:ph idx="1"/>
          </p:nvPr>
        </p:nvSpPr>
        <p:spPr/>
        <p:txBody>
          <a:bodyPr/>
          <a:lstStyle/>
          <a:p>
            <a:r>
              <a:rPr lang="en-US" altLang="en-US" b="1" dirty="0" smtClean="0">
                <a:solidFill>
                  <a:srgbClr val="0000FF"/>
                </a:solidFill>
                <a:ea typeface="ＭＳ Ｐゴシック" panose="020B0600070205080204" pitchFamily="34" charset="-128"/>
              </a:rPr>
              <a:t>Valve Face Closes Against Valve Seat </a:t>
            </a:r>
          </a:p>
          <a:p>
            <a:pPr lvl="1"/>
            <a:r>
              <a:rPr lang="en-US" altLang="en-US" dirty="0" smtClean="0">
                <a:ea typeface="ＭＳ Ｐゴシック" panose="020B0600070205080204" pitchFamily="34" charset="-128"/>
              </a:rPr>
              <a:t>Seal combustion chamber. </a:t>
            </a:r>
          </a:p>
          <a:p>
            <a:pPr lvl="1"/>
            <a:r>
              <a:rPr lang="en-US" altLang="en-US" sz="2800" b="1" dirty="0" smtClean="0">
                <a:solidFill>
                  <a:srgbClr val="0000FF"/>
                </a:solidFill>
                <a:ea typeface="ＭＳ Ｐゴシック" panose="020B0600070205080204" pitchFamily="34" charset="-128"/>
              </a:rPr>
              <a:t>Seat</a:t>
            </a:r>
            <a:r>
              <a:rPr lang="en-US" altLang="en-US" sz="2800" dirty="0" smtClean="0">
                <a:solidFill>
                  <a:srgbClr val="0000FF"/>
                </a:solidFill>
                <a:ea typeface="ＭＳ Ｐゴシック" panose="020B0600070205080204" pitchFamily="34" charset="-128"/>
              </a:rPr>
              <a:t> </a:t>
            </a:r>
            <a:r>
              <a:rPr lang="en-US" altLang="en-US" dirty="0" smtClean="0">
                <a:ea typeface="ＭＳ Ｐゴシック" panose="020B0600070205080204" pitchFamily="34" charset="-128"/>
              </a:rPr>
              <a:t>is generally formed as part of cast-iron head</a:t>
            </a:r>
          </a:p>
          <a:p>
            <a:pPr lvl="1"/>
            <a:r>
              <a:rPr lang="en-US" altLang="en-US" dirty="0" smtClean="0">
                <a:ea typeface="ＭＳ Ｐゴシック" panose="020B0600070205080204" pitchFamily="34" charset="-128"/>
              </a:rPr>
              <a:t>Called an </a:t>
            </a:r>
            <a:r>
              <a:rPr lang="en-US" altLang="en-US" b="1" i="1" dirty="0" smtClean="0">
                <a:ea typeface="ＭＳ Ｐゴシック" panose="020B0600070205080204" pitchFamily="34" charset="-128"/>
              </a:rPr>
              <a:t>integral seat.</a:t>
            </a:r>
          </a:p>
          <a:p>
            <a:pPr lvl="1"/>
            <a:r>
              <a:rPr lang="en-US" altLang="en-US" b="1" dirty="0" smtClean="0">
                <a:solidFill>
                  <a:srgbClr val="0000FF"/>
                </a:solidFill>
                <a:ea typeface="ＭＳ Ｐゴシック" panose="020B0600070205080204" pitchFamily="34" charset="-128"/>
              </a:rPr>
              <a:t>Insert seat </a:t>
            </a:r>
            <a:r>
              <a:rPr lang="en-US" altLang="en-US" dirty="0" smtClean="0">
                <a:ea typeface="ＭＳ Ｐゴシック" panose="020B0600070205080204" pitchFamily="34" charset="-128"/>
              </a:rPr>
              <a:t>fits into a machined recess in </a:t>
            </a:r>
          </a:p>
          <a:p>
            <a:pPr lvl="2"/>
            <a:r>
              <a:rPr lang="en-US" altLang="en-US" b="1" dirty="0" smtClean="0">
                <a:solidFill>
                  <a:srgbClr val="0000FF"/>
                </a:solidFill>
                <a:ea typeface="ＭＳ Ｐゴシック" panose="020B0600070205080204" pitchFamily="34" charset="-128"/>
              </a:rPr>
              <a:t>Steel or aluminum cylinder head. </a:t>
            </a:r>
          </a:p>
          <a:p>
            <a:pPr lvl="1"/>
            <a:r>
              <a:rPr lang="en-US" altLang="en-US" b="1" dirty="0" smtClean="0">
                <a:solidFill>
                  <a:srgbClr val="0000FF"/>
                </a:solidFill>
                <a:ea typeface="ＭＳ Ｐゴシック" panose="020B0600070205080204" pitchFamily="34" charset="-128"/>
              </a:rPr>
              <a:t>Insert seats </a:t>
            </a:r>
          </a:p>
          <a:p>
            <a:pPr lvl="2"/>
            <a:r>
              <a:rPr lang="en-US" altLang="en-US" dirty="0" smtClean="0">
                <a:ea typeface="ＭＳ Ｐゴシック" panose="020B0600070205080204" pitchFamily="34" charset="-128"/>
              </a:rPr>
              <a:t>Used in all aluminum head engines </a:t>
            </a:r>
          </a:p>
          <a:p>
            <a:pPr lvl="2"/>
            <a:r>
              <a:rPr lang="en-US" altLang="en-US" dirty="0" smtClean="0">
                <a:ea typeface="ＭＳ Ｐゴシック" panose="020B0600070205080204" pitchFamily="34" charset="-128"/>
              </a:rPr>
              <a:t>Applications for which corrosion &amp; wear resistance are critical </a:t>
            </a:r>
          </a:p>
        </p:txBody>
      </p:sp>
      <p:pic>
        <p:nvPicPr>
          <p:cNvPr id="1026" name="Picture 2" descr="A figure shows an integral valve seat.&#10;The figure shows the following:&#10;• The valve keeper, retainer, and valve spring press the valve on the valve guide.&#10;• The valve is seated against an integral valve seat that is machined directly into the cast-iron cylinder head.&#10;• The valve seat resembles a notch that keeps the valve seated.&#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3943" y="3026229"/>
            <a:ext cx="1793966" cy="206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470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3-7 </a:t>
            </a:r>
            <a:r>
              <a:rPr lang="en-US" dirty="0" smtClean="0"/>
              <a:t>Integral valve seats are machined directly into the cast-iron cylinder head and are induction hardened to prevent wear. </a:t>
            </a:r>
            <a:endParaRPr lang="en-US" dirty="0"/>
          </a:p>
        </p:txBody>
      </p:sp>
      <p:sp>
        <p:nvSpPr>
          <p:cNvPr id="4" name="Rectangle 3"/>
          <p:cNvSpPr/>
          <p:nvPr/>
        </p:nvSpPr>
        <p:spPr>
          <a:xfrm>
            <a:off x="228600" y="1585942"/>
            <a:ext cx="3429000" cy="3416320"/>
          </a:xfrm>
          <a:prstGeom prst="rect">
            <a:avLst/>
          </a:prstGeom>
        </p:spPr>
        <p:txBody>
          <a:bodyPr wrap="square">
            <a:spAutoFit/>
          </a:bodyPr>
          <a:lstStyle/>
          <a:p>
            <a:pPr marL="285750" indent="-285750">
              <a:buFont typeface="Arial" panose="020B0604020202020204" pitchFamily="34" charset="0"/>
              <a:buChar char="•"/>
            </a:pPr>
            <a:r>
              <a:rPr lang="en-US" sz="2400" dirty="0" smtClean="0"/>
              <a:t>Seats induction hardened to minimize</a:t>
            </a:r>
          </a:p>
          <a:p>
            <a:pPr marL="285750" indent="-285750">
              <a:buFont typeface="Arial" panose="020B0604020202020204" pitchFamily="34" charset="0"/>
              <a:buChar char="•"/>
            </a:pPr>
            <a:r>
              <a:rPr lang="en-US" sz="2400" dirty="0" smtClean="0"/>
              <a:t>Valve recession as engine operates. Wearing away of  seat results in valve recession, causing valve to sit further</a:t>
            </a:r>
          </a:p>
          <a:p>
            <a:pPr marL="285750" indent="-285750">
              <a:buFont typeface="Arial" panose="020B0604020202020204" pitchFamily="34" charset="0"/>
              <a:buChar char="•"/>
            </a:pPr>
            <a:r>
              <a:rPr lang="en-US" sz="2400" dirty="0" smtClean="0"/>
              <a:t>Into cylinder head</a:t>
            </a:r>
            <a:endParaRPr lang="en-US" sz="2400" dirty="0"/>
          </a:p>
        </p:txBody>
      </p:sp>
      <p:pic>
        <p:nvPicPr>
          <p:cNvPr id="2050" name="Picture 2" descr="A figure shows an integral valve seat.&#10;The figure shows the following:&#10;• The valve keeper, retainer, and valve spring press the valve on the valve guide.&#10;• The valve is seated against an integral valve seat that is machined directly into the cast-iron cylinder head.&#10;• The valve seat resembles a notch that keeps the valve seated.&#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5536"/>
            <a:ext cx="4038874" cy="464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OBJECTIVES (</a:t>
            </a:r>
            <a:r>
              <a:rPr lang="en-US" sz="3600" dirty="0" smtClean="0"/>
              <a:t>1 of 2)</a:t>
            </a:r>
            <a:endParaRPr lang="en-US" sz="3600" dirty="0"/>
          </a:p>
        </p:txBody>
      </p:sp>
      <p:sp>
        <p:nvSpPr>
          <p:cNvPr id="23555" name="Content Placeholder 2"/>
          <p:cNvSpPr>
            <a:spLocks noGrp="1"/>
          </p:cNvSpPr>
          <p:nvPr>
            <p:ph idx="1"/>
          </p:nvPr>
        </p:nvSpPr>
        <p:spPr/>
        <p:txBody>
          <a:bodyPr/>
          <a:lstStyle/>
          <a:p>
            <a:pPr marL="0" indent="0">
              <a:buNone/>
            </a:pPr>
            <a:r>
              <a:rPr lang="en-US" b="1" dirty="0" smtClean="0"/>
              <a:t>3.1 </a:t>
            </a:r>
            <a:r>
              <a:rPr lang="en-US" dirty="0" smtClean="0"/>
              <a:t>Prepare </a:t>
            </a:r>
            <a:r>
              <a:rPr lang="en-US" dirty="0"/>
              <a:t>for the Light Vehicle </a:t>
            </a:r>
            <a:r>
              <a:rPr lang="en-US" dirty="0" smtClean="0"/>
              <a:t>Diesel Engine </a:t>
            </a:r>
            <a:r>
              <a:rPr lang="en-US" dirty="0"/>
              <a:t>(A9) ASE certification test content area “B” (Cylinder Head and Valve Train Diagnosis and Repair). </a:t>
            </a:r>
            <a:endParaRPr lang="en-US" dirty="0" smtClean="0"/>
          </a:p>
          <a:p>
            <a:pPr marL="0" indent="0">
              <a:buNone/>
            </a:pPr>
            <a:r>
              <a:rPr lang="en-US" b="1" dirty="0" smtClean="0"/>
              <a:t>3.2 </a:t>
            </a:r>
            <a:r>
              <a:rPr lang="en-US" dirty="0" smtClean="0"/>
              <a:t>Explain </a:t>
            </a:r>
            <a:r>
              <a:rPr lang="en-US" dirty="0"/>
              <a:t>the </a:t>
            </a:r>
            <a:r>
              <a:rPr lang="en-US" dirty="0" smtClean="0"/>
              <a:t>design and </a:t>
            </a:r>
            <a:r>
              <a:rPr lang="en-US" dirty="0"/>
              <a:t>construction of cylinder heads</a:t>
            </a:r>
            <a:r>
              <a:rPr lang="en-US" b="1" dirty="0"/>
              <a:t>. </a:t>
            </a:r>
            <a:endParaRPr lang="en-US" b="1" dirty="0" smtClean="0"/>
          </a:p>
          <a:p>
            <a:pPr marL="0" indent="0">
              <a:buNone/>
            </a:pPr>
            <a:r>
              <a:rPr lang="en-US" b="1" dirty="0" smtClean="0"/>
              <a:t>3.3 </a:t>
            </a:r>
            <a:r>
              <a:rPr lang="en-US" dirty="0" smtClean="0"/>
              <a:t>Discuss </a:t>
            </a:r>
            <a:r>
              <a:rPr lang="en-US" dirty="0"/>
              <a:t>camshaft design and valve train component operation. </a:t>
            </a:r>
            <a:endParaRPr lang="en-US" dirty="0" smtClean="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FIGURE 3–8 Insert valve seats are a separate part that is interference fitted to a counterbore in the cylinder head..</a:t>
            </a:r>
            <a:endParaRPr lang="en-US" dirty="0"/>
          </a:p>
        </p:txBody>
      </p:sp>
      <p:pic>
        <p:nvPicPr>
          <p:cNvPr id="3075" name="Picture 3" descr="A figure shows an insert valve seat.&#10;The figure shows the following:&#10;• The valve keeper, retainer, and valve spring press the valve on the valve guide.&#10;• The valve insert is a separate circular part that is interference fitted in a counterbore in the cylinder head.&#10;• The valve is seated against the insert valve seat.&#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931" y="1600200"/>
            <a:ext cx="4237022" cy="451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VAVLE SPRINGS (1 of 1)</a:t>
            </a:r>
            <a:endParaRPr lang="en-US" sz="3600" dirty="0"/>
          </a:p>
        </p:txBody>
      </p:sp>
      <p:sp>
        <p:nvSpPr>
          <p:cNvPr id="3" name="Rectangle 2"/>
          <p:cNvSpPr/>
          <p:nvPr/>
        </p:nvSpPr>
        <p:spPr>
          <a:xfrm>
            <a:off x="76200" y="1582341"/>
            <a:ext cx="8839200" cy="4031873"/>
          </a:xfrm>
          <a:prstGeom prst="rect">
            <a:avLst/>
          </a:prstGeom>
        </p:spPr>
        <p:txBody>
          <a:bodyPr wrap="square">
            <a:spAutoFit/>
          </a:bodyPr>
          <a:lstStyle/>
          <a:p>
            <a:pPr marL="285750" indent="-285750">
              <a:buFont typeface="Arial" panose="020B0604020202020204" pitchFamily="34" charset="0"/>
              <a:buChar char="•"/>
            </a:pPr>
            <a:r>
              <a:rPr lang="en-US" altLang="en-US" sz="3200" b="1" dirty="0">
                <a:solidFill>
                  <a:srgbClr val="0000FF"/>
                </a:solidFill>
                <a:ea typeface="ＭＳ Ｐゴシック" panose="020B0600070205080204" pitchFamily="34" charset="-128"/>
              </a:rPr>
              <a:t>Valve Spring Holds </a:t>
            </a:r>
          </a:p>
          <a:p>
            <a:pPr marL="742950" lvl="1" indent="-285750">
              <a:buFont typeface="Arial" panose="020B0604020202020204" pitchFamily="34" charset="0"/>
              <a:buChar char="•"/>
            </a:pPr>
            <a:r>
              <a:rPr lang="en-US" altLang="en-US" sz="2800" dirty="0">
                <a:ea typeface="ＭＳ Ｐゴシック" panose="020B0600070205080204" pitchFamily="34" charset="-128"/>
              </a:rPr>
              <a:t>Valve against seat when valve </a:t>
            </a:r>
            <a:r>
              <a:rPr lang="en-US" altLang="en-US" sz="2800" dirty="0" smtClean="0">
                <a:ea typeface="ＭＳ Ｐゴシック" panose="020B0600070205080204" pitchFamily="34" charset="-128"/>
              </a:rPr>
              <a:t>not </a:t>
            </a:r>
            <a:r>
              <a:rPr lang="en-US" altLang="en-US" sz="2800" dirty="0">
                <a:ea typeface="ＭＳ Ｐゴシック" panose="020B0600070205080204" pitchFamily="34" charset="-128"/>
              </a:rPr>
              <a:t>being </a:t>
            </a:r>
            <a:r>
              <a:rPr lang="en-US" altLang="en-US" sz="2800" dirty="0" smtClean="0">
                <a:ea typeface="ＭＳ Ｐゴシック" panose="020B0600070205080204" pitchFamily="34" charset="-128"/>
              </a:rPr>
              <a:t>opened </a:t>
            </a:r>
            <a:endParaRPr lang="en-US" altLang="en-US" sz="2800" dirty="0">
              <a:ea typeface="ＭＳ Ｐゴシック" panose="020B0600070205080204" pitchFamily="34" charset="-128"/>
            </a:endParaRPr>
          </a:p>
          <a:p>
            <a:pPr marL="742950" lvl="1" indent="-285750">
              <a:buFont typeface="Arial" panose="020B0604020202020204" pitchFamily="34" charset="0"/>
              <a:buChar char="•"/>
            </a:pPr>
            <a:r>
              <a:rPr lang="en-US" altLang="en-US" sz="2800" dirty="0">
                <a:ea typeface="ＭＳ Ｐゴシック" panose="020B0600070205080204" pitchFamily="34" charset="-128"/>
              </a:rPr>
              <a:t>One end of valve spring is seated against </a:t>
            </a:r>
            <a:r>
              <a:rPr lang="en-US" altLang="en-US" sz="2800" dirty="0" smtClean="0">
                <a:ea typeface="ＭＳ Ｐゴシック" panose="020B0600070205080204" pitchFamily="34" charset="-128"/>
              </a:rPr>
              <a:t>head</a:t>
            </a:r>
            <a:endParaRPr lang="en-US" altLang="en-US" sz="2800" dirty="0">
              <a:ea typeface="ＭＳ Ｐゴシック" panose="020B0600070205080204" pitchFamily="34" charset="-128"/>
            </a:endParaRPr>
          </a:p>
          <a:p>
            <a:pPr marL="742950" lvl="1" indent="-285750">
              <a:buFont typeface="Arial" panose="020B0604020202020204" pitchFamily="34" charset="0"/>
              <a:buChar char="•"/>
            </a:pPr>
            <a:r>
              <a:rPr lang="en-US" altLang="en-US" sz="2800" dirty="0">
                <a:ea typeface="ＭＳ Ｐゴシック" panose="020B0600070205080204" pitchFamily="34" charset="-128"/>
              </a:rPr>
              <a:t>Other end of spring </a:t>
            </a:r>
            <a:r>
              <a:rPr lang="en-US" altLang="en-US" sz="2800" dirty="0" smtClean="0">
                <a:ea typeface="ＭＳ Ｐゴシック" panose="020B0600070205080204" pitchFamily="34" charset="-128"/>
              </a:rPr>
              <a:t>attached </a:t>
            </a:r>
            <a:r>
              <a:rPr lang="en-US" altLang="en-US" sz="2800" dirty="0">
                <a:ea typeface="ＭＳ Ｐゴシック" panose="020B0600070205080204" pitchFamily="34" charset="-128"/>
              </a:rPr>
              <a:t>under compression </a:t>
            </a:r>
          </a:p>
          <a:p>
            <a:pPr marL="742950" lvl="1" indent="-285750">
              <a:buFont typeface="Arial" panose="020B0604020202020204" pitchFamily="34" charset="0"/>
              <a:buChar char="•"/>
            </a:pPr>
            <a:r>
              <a:rPr lang="en-US" altLang="en-US" sz="2800" dirty="0">
                <a:ea typeface="ＭＳ Ｐゴシック" panose="020B0600070205080204" pitchFamily="34" charset="-128"/>
              </a:rPr>
              <a:t>To valve stem through </a:t>
            </a:r>
            <a:r>
              <a:rPr lang="en-US" altLang="en-US" sz="2800" dirty="0" smtClean="0">
                <a:ea typeface="ＭＳ Ｐゴシック" panose="020B0600070205080204" pitchFamily="34" charset="-128"/>
              </a:rPr>
              <a:t>valve </a:t>
            </a:r>
            <a:r>
              <a:rPr lang="en-US" altLang="en-US" sz="2800" dirty="0">
                <a:ea typeface="ＭＳ Ｐゴシック" panose="020B0600070205080204" pitchFamily="34" charset="-128"/>
              </a:rPr>
              <a:t>spring retainer </a:t>
            </a:r>
          </a:p>
          <a:p>
            <a:pPr marL="742950" lvl="1" indent="-285750">
              <a:buFont typeface="Arial" panose="020B0604020202020204" pitchFamily="34" charset="0"/>
              <a:buChar char="•"/>
            </a:pPr>
            <a:r>
              <a:rPr lang="en-US" altLang="en-US" sz="2800" dirty="0">
                <a:ea typeface="ＭＳ Ｐゴシック" panose="020B0600070205080204" pitchFamily="34" charset="-128"/>
              </a:rPr>
              <a:t>&amp; valve spring keeper (lock)</a:t>
            </a:r>
          </a:p>
          <a:p>
            <a:pPr marL="1200150" lvl="2" indent="-285750">
              <a:buFont typeface="Arial" panose="020B0604020202020204" pitchFamily="34" charset="0"/>
              <a:buChar char="•"/>
            </a:pPr>
            <a:r>
              <a:rPr lang="en-US" altLang="en-US" sz="2800" dirty="0">
                <a:ea typeface="ＭＳ Ｐゴシック" panose="020B0600070205080204" pitchFamily="34" charset="-128"/>
              </a:rPr>
              <a:t>Spring Materials and Design</a:t>
            </a:r>
          </a:p>
          <a:p>
            <a:pPr marL="1200150" lvl="2" indent="-285750">
              <a:buFont typeface="Arial" panose="020B0604020202020204" pitchFamily="34" charset="0"/>
              <a:buChar char="•"/>
            </a:pPr>
            <a:r>
              <a:rPr lang="en-US" altLang="en-US" sz="2800" dirty="0">
                <a:ea typeface="ＭＳ Ｐゴシック" panose="020B0600070205080204" pitchFamily="34" charset="-128"/>
              </a:rPr>
              <a:t>Variable Rate Springs</a:t>
            </a:r>
          </a:p>
          <a:p>
            <a:pPr marL="1200150" lvl="2" indent="-285750">
              <a:buFont typeface="Arial" panose="020B0604020202020204" pitchFamily="34" charset="0"/>
              <a:buChar char="•"/>
            </a:pPr>
            <a:r>
              <a:rPr lang="en-US" altLang="en-US" sz="2800" dirty="0">
                <a:ea typeface="ＭＳ Ｐゴシック" panose="020B0600070205080204" pitchFamily="34" charset="-128"/>
              </a:rPr>
              <a:t>Valve Spring Inspection</a:t>
            </a:r>
          </a:p>
        </p:txBody>
      </p:sp>
      <p:pic>
        <p:nvPicPr>
          <p:cNvPr id="4" name="Picture 3" descr="A figure shows a valve held in seat through a valve spring retainer and valve spring keepers. The figure shows a valve spring seated on a spring seat around the valve stem. A spring retainer at the top of the spring keeps the spring seated against the head. The spring retainer has a split keeper on the either side of the stem."/>
          <p:cNvPicPr>
            <a:picLocks noChangeAspect="1"/>
          </p:cNvPicPr>
          <p:nvPr/>
        </p:nvPicPr>
        <p:blipFill>
          <a:blip r:embed="rId2"/>
          <a:stretch>
            <a:fillRect/>
          </a:stretch>
        </p:blipFill>
        <p:spPr>
          <a:xfrm>
            <a:off x="6096000" y="4191000"/>
            <a:ext cx="2834367" cy="2201839"/>
          </a:xfrm>
          <a:prstGeom prst="rect">
            <a:avLst/>
          </a:prstGeom>
        </p:spPr>
      </p:pic>
    </p:spTree>
    <p:extLst>
      <p:ext uri="{BB962C8B-B14F-4D97-AF65-F5344CB8AC3E}">
        <p14:creationId xmlns:p14="http://schemas.microsoft.com/office/powerpoint/2010/main" val="4047653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3–9 A retainer and two split keepers hold the spring</a:t>
            </a:r>
            <a:br>
              <a:rPr lang="en-US" sz="2000" dirty="0" smtClean="0"/>
            </a:br>
            <a:r>
              <a:rPr lang="en-US" sz="2000" dirty="0" smtClean="0"/>
              <a:t>in place on the valve. A separate metal washer is used to prevent the valve spring from wearing into the aluminum cylinder head on aluminum heads. On cast iron heads, the spring seat is a machined area in the head.</a:t>
            </a:r>
            <a:endParaRPr lang="en-US" sz="2000" dirty="0"/>
          </a:p>
        </p:txBody>
      </p:sp>
      <p:pic>
        <p:nvPicPr>
          <p:cNvPr id="4" name="Picture 3" descr="A figure shows a valve held in seat through a valve spring retainer and valve spring keepers. The figure shows a valve spring seated on a spring seat around the valve stem. A spring retainer at the top of the spring keeps the spring seated against the head. The spring retainer has a split keeper on the either side of the stem."/>
          <p:cNvPicPr>
            <a:picLocks noChangeAspect="1"/>
          </p:cNvPicPr>
          <p:nvPr/>
        </p:nvPicPr>
        <p:blipFill>
          <a:blip r:embed="rId2"/>
          <a:stretch>
            <a:fillRect/>
          </a:stretch>
        </p:blipFill>
        <p:spPr>
          <a:xfrm>
            <a:off x="1143000" y="1371600"/>
            <a:ext cx="6474513" cy="50296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2: </a:t>
            </a:r>
            <a:r>
              <a:rPr lang="en-US" sz="4000" dirty="0" smtClean="0">
                <a:solidFill>
                  <a:srgbClr val="F8F9D3"/>
                </a:solidFill>
              </a:rPr>
              <a:t>?</a:t>
            </a:r>
            <a:endParaRPr lang="en-US" dirty="0">
              <a:solidFill>
                <a:srgbClr val="F8F9D3"/>
              </a:solidFill>
            </a:endParaRPr>
          </a:p>
        </p:txBody>
      </p:sp>
      <p:sp>
        <p:nvSpPr>
          <p:cNvPr id="3" name="Rectangle 2"/>
          <p:cNvSpPr/>
          <p:nvPr/>
        </p:nvSpPr>
        <p:spPr>
          <a:xfrm>
            <a:off x="168876" y="1824199"/>
            <a:ext cx="8534400" cy="1323439"/>
          </a:xfrm>
          <a:prstGeom prst="rect">
            <a:avLst/>
          </a:prstGeom>
        </p:spPr>
        <p:txBody>
          <a:bodyPr wrap="square">
            <a:spAutoFit/>
          </a:bodyPr>
          <a:lstStyle/>
          <a:p>
            <a:r>
              <a:rPr lang="en-US" sz="4000" dirty="0" smtClean="0">
                <a:solidFill>
                  <a:srgbClr val="000000"/>
                </a:solidFill>
              </a:rPr>
              <a:t>Where do you position the close coil of a valve spring?</a:t>
            </a:r>
            <a:endParaRPr lang="en-US" sz="4000" dirty="0">
              <a:solidFill>
                <a:srgbClr val="000000"/>
              </a:solidFill>
            </a:endParaRPr>
          </a:p>
        </p:txBody>
      </p:sp>
    </p:spTree>
    <p:extLst>
      <p:ext uri="{BB962C8B-B14F-4D97-AF65-F5344CB8AC3E}">
        <p14:creationId xmlns:p14="http://schemas.microsoft.com/office/powerpoint/2010/main" val="1180561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2:</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smtClean="0">
                <a:solidFill>
                  <a:srgbClr val="000000"/>
                </a:solidFill>
              </a:rPr>
              <a:t>Toward the cylinder head.</a:t>
            </a:r>
            <a:endParaRPr lang="en-US" sz="4000" dirty="0">
              <a:solidFill>
                <a:srgbClr val="000000"/>
              </a:solidFill>
            </a:endParaRPr>
          </a:p>
        </p:txBody>
      </p:sp>
    </p:spTree>
    <p:extLst>
      <p:ext uri="{BB962C8B-B14F-4D97-AF65-F5344CB8AC3E}">
        <p14:creationId xmlns:p14="http://schemas.microsoft.com/office/powerpoint/2010/main" val="1978278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3–10 </a:t>
            </a:r>
            <a:r>
              <a:rPr lang="en-US" dirty="0" smtClean="0"/>
              <a:t>All valve springs should be checked for squareness by using a square on a flat surface and rotating the spring while checking.</a:t>
            </a:r>
            <a:endParaRPr lang="en-US" dirty="0"/>
          </a:p>
        </p:txBody>
      </p:sp>
      <p:pic>
        <p:nvPicPr>
          <p:cNvPr id="5" name="Picture 4" descr="A figure shows the method for checking squareness of a spring with the help of a square. A square consists of a vertical scale held straight on a flat surface. Squareness is measured by using a square on a flat surface and rotating the spring while checking."/>
          <p:cNvPicPr>
            <a:picLocks noChangeAspect="1"/>
          </p:cNvPicPr>
          <p:nvPr/>
        </p:nvPicPr>
        <p:blipFill>
          <a:blip r:embed="rId2"/>
          <a:stretch>
            <a:fillRect/>
          </a:stretch>
        </p:blipFill>
        <p:spPr>
          <a:xfrm>
            <a:off x="1981200" y="1393678"/>
            <a:ext cx="5029200" cy="4963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372"/>
            <a:ext cx="5699671" cy="2832628"/>
          </a:xfrm>
          <a:solidFill>
            <a:srgbClr val="003057"/>
          </a:solidFill>
        </p:spPr>
        <p:txBody>
          <a:bodyPr/>
          <a:lstStyle/>
          <a:p>
            <a:r>
              <a:rPr lang="en-US" sz="2400" dirty="0" smtClean="0"/>
              <a:t>FIGURE 3–11 one popular type of valve spring tester used to measure compressed force of valve springs. Specifications usually include (1) free height (height without being compressed), (2) pressure at installed height with valve closed, and (3) pressure with valve open to height specified.</a:t>
            </a:r>
            <a:endParaRPr lang="en-US" sz="2400" dirty="0"/>
          </a:p>
        </p:txBody>
      </p:sp>
      <p:pic>
        <p:nvPicPr>
          <p:cNvPr id="3" name="Picture 2" descr="A figure shows a valve spring scale. A valve spring scale consists of two jaws that hold the spring vertically. Pressure can be applied on the spring with the help of a lever to measure the valve spring force at a specific height. The valve spring scale has a scale and a dial indicator to measure the exact height and a pressure gauge at the bottom. "/>
          <p:cNvPicPr>
            <a:picLocks noChangeAspect="1"/>
          </p:cNvPicPr>
          <p:nvPr/>
        </p:nvPicPr>
        <p:blipFill>
          <a:blip r:embed="rId2"/>
          <a:stretch>
            <a:fillRect/>
          </a:stretch>
        </p:blipFill>
        <p:spPr>
          <a:xfrm>
            <a:off x="5699671" y="14416"/>
            <a:ext cx="3444329" cy="6386384"/>
          </a:xfrm>
          <a:prstGeom prst="rect">
            <a:avLst/>
          </a:prstGeom>
        </p:spPr>
      </p:pic>
    </p:spTree>
    <p:extLst>
      <p:ext uri="{BB962C8B-B14F-4D97-AF65-F5344CB8AC3E}">
        <p14:creationId xmlns:p14="http://schemas.microsoft.com/office/powerpoint/2010/main" val="47130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CYLINDER HEAD </a:t>
            </a:r>
            <a:r>
              <a:rPr lang="en-US" sz="3600" dirty="0" smtClean="0"/>
              <a:t>PASSAGES (1 of 3)</a:t>
            </a:r>
            <a:endParaRPr lang="en-US" sz="3600" dirty="0"/>
          </a:p>
        </p:txBody>
      </p:sp>
      <p:sp>
        <p:nvSpPr>
          <p:cNvPr id="36867" name="Content Placeholder 2"/>
          <p:cNvSpPr>
            <a:spLocks noGrp="1"/>
          </p:cNvSpPr>
          <p:nvPr>
            <p:ph idx="1"/>
          </p:nvPr>
        </p:nvSpPr>
        <p:spPr/>
        <p:txBody>
          <a:bodyPr/>
          <a:lstStyle/>
          <a:p>
            <a:r>
              <a:rPr lang="en-US" b="1" dirty="0" smtClean="0">
                <a:solidFill>
                  <a:srgbClr val="0000FF"/>
                </a:solidFill>
              </a:rPr>
              <a:t>Coolant flows </a:t>
            </a:r>
            <a:r>
              <a:rPr lang="en-US" b="1" dirty="0">
                <a:solidFill>
                  <a:srgbClr val="0000FF"/>
                </a:solidFill>
              </a:rPr>
              <a:t>from </a:t>
            </a:r>
            <a:r>
              <a:rPr lang="en-US" b="1" dirty="0" smtClean="0">
                <a:solidFill>
                  <a:srgbClr val="0000FF"/>
                </a:solidFill>
              </a:rPr>
              <a:t>coolest </a:t>
            </a:r>
            <a:r>
              <a:rPr lang="en-US" b="1" dirty="0">
                <a:solidFill>
                  <a:srgbClr val="0000FF"/>
                </a:solidFill>
              </a:rPr>
              <a:t>portion </a:t>
            </a:r>
            <a:r>
              <a:rPr lang="en-US" b="1" dirty="0" smtClean="0">
                <a:solidFill>
                  <a:srgbClr val="0000FF"/>
                </a:solidFill>
              </a:rPr>
              <a:t>of engine</a:t>
            </a:r>
          </a:p>
          <a:p>
            <a:pPr lvl="1"/>
            <a:r>
              <a:rPr lang="en-US" sz="2800" dirty="0" smtClean="0"/>
              <a:t>To warmest portion</a:t>
            </a:r>
          </a:p>
          <a:p>
            <a:pPr lvl="1"/>
            <a:r>
              <a:rPr lang="en-US" sz="2800" dirty="0" smtClean="0"/>
              <a:t>water </a:t>
            </a:r>
            <a:r>
              <a:rPr lang="en-US" sz="2800" dirty="0"/>
              <a:t>pump </a:t>
            </a:r>
            <a:r>
              <a:rPr lang="en-US" sz="2800" dirty="0" smtClean="0"/>
              <a:t>circulates coolant </a:t>
            </a:r>
            <a:r>
              <a:rPr lang="en-US" sz="2800" dirty="0"/>
              <a:t>from </a:t>
            </a:r>
            <a:r>
              <a:rPr lang="en-US" sz="2800" dirty="0" smtClean="0"/>
              <a:t>radiator</a:t>
            </a:r>
          </a:p>
          <a:p>
            <a:pPr lvl="1"/>
            <a:r>
              <a:rPr lang="en-US" sz="2800" dirty="0" smtClean="0"/>
              <a:t>Through block around cylinders</a:t>
            </a:r>
          </a:p>
          <a:p>
            <a:pPr lvl="1"/>
            <a:r>
              <a:rPr lang="en-US" sz="2800" dirty="0" smtClean="0"/>
              <a:t>Flows </a:t>
            </a:r>
            <a:r>
              <a:rPr lang="en-US" sz="2800" dirty="0"/>
              <a:t>upward through </a:t>
            </a:r>
            <a:r>
              <a:rPr lang="en-US" sz="2800" dirty="0" smtClean="0"/>
              <a:t>head </a:t>
            </a:r>
            <a:r>
              <a:rPr lang="en-US" sz="2800" dirty="0"/>
              <a:t>gasket to </a:t>
            </a:r>
            <a:r>
              <a:rPr lang="en-US" sz="2800" dirty="0" smtClean="0"/>
              <a:t>head</a:t>
            </a:r>
          </a:p>
          <a:p>
            <a:pPr lvl="1"/>
            <a:r>
              <a:rPr lang="en-US" sz="2800" dirty="0" smtClean="0"/>
              <a:t>Returned to radiator </a:t>
            </a:r>
            <a:r>
              <a:rPr lang="en-US" sz="2800" dirty="0"/>
              <a:t>to be cooled </a:t>
            </a:r>
          </a:p>
        </p:txBody>
      </p:sp>
    </p:spTree>
    <p:extLst>
      <p:ext uri="{BB962C8B-B14F-4D97-AF65-F5344CB8AC3E}">
        <p14:creationId xmlns:p14="http://schemas.microsoft.com/office/powerpoint/2010/main" val="28351318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2400" cap="all" dirty="0"/>
              <a:t>FIGURE 3–12 </a:t>
            </a:r>
            <a:r>
              <a:rPr lang="fr-FR" sz="2400" dirty="0" smtClean="0"/>
              <a:t>Coolant passages on a </a:t>
            </a:r>
            <a:r>
              <a:rPr lang="fr-FR" sz="2400" dirty="0"/>
              <a:t>D</a:t>
            </a:r>
            <a:r>
              <a:rPr lang="fr-FR" sz="2400" dirty="0" smtClean="0"/>
              <a:t>uramax diesel </a:t>
            </a:r>
            <a:r>
              <a:rPr lang="fr-FR" sz="2400" dirty="0" err="1" smtClean="0"/>
              <a:t>engine</a:t>
            </a:r>
            <a:r>
              <a:rPr lang="fr-FR" sz="2400" dirty="0" smtClean="0"/>
              <a:t> block.</a:t>
            </a:r>
            <a:endParaRPr lang="en-US" sz="2400" dirty="0"/>
          </a:p>
        </p:txBody>
      </p:sp>
      <p:pic>
        <p:nvPicPr>
          <p:cNvPr id="4098" name="Picture 2" descr="A photo shows a Duramax diesel engine block. The engine block has various coolant passages around the cylinder. Some coolant passages are circular in shape while other are shaped irregu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335" y="1600200"/>
            <a:ext cx="5305330" cy="455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887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CYLINDER HEAD </a:t>
            </a:r>
            <a:r>
              <a:rPr lang="en-US" sz="3600" dirty="0" smtClean="0"/>
              <a:t>PASSAGES (2 of 3)</a:t>
            </a:r>
            <a:endParaRPr lang="en-US" sz="3600" dirty="0"/>
          </a:p>
        </p:txBody>
      </p:sp>
      <p:sp>
        <p:nvSpPr>
          <p:cNvPr id="36867" name="Content Placeholder 2"/>
          <p:cNvSpPr>
            <a:spLocks noGrp="1"/>
          </p:cNvSpPr>
          <p:nvPr>
            <p:ph idx="1"/>
          </p:nvPr>
        </p:nvSpPr>
        <p:spPr/>
        <p:txBody>
          <a:bodyPr/>
          <a:lstStyle/>
          <a:p>
            <a:r>
              <a:rPr lang="en-US" sz="3200" b="1" dirty="0">
                <a:solidFill>
                  <a:srgbClr val="0000FF"/>
                </a:solidFill>
              </a:rPr>
              <a:t>Lubricating oil </a:t>
            </a:r>
            <a:r>
              <a:rPr lang="en-US" sz="3200" b="1" dirty="0" smtClean="0">
                <a:solidFill>
                  <a:srgbClr val="0000FF"/>
                </a:solidFill>
              </a:rPr>
              <a:t>delivered </a:t>
            </a:r>
            <a:r>
              <a:rPr lang="en-US" sz="3200" b="1" dirty="0">
                <a:solidFill>
                  <a:srgbClr val="0000FF"/>
                </a:solidFill>
              </a:rPr>
              <a:t>to </a:t>
            </a:r>
            <a:r>
              <a:rPr lang="en-US" sz="3200" b="1" dirty="0" smtClean="0">
                <a:solidFill>
                  <a:srgbClr val="0000FF"/>
                </a:solidFill>
              </a:rPr>
              <a:t>OHV </a:t>
            </a:r>
          </a:p>
          <a:p>
            <a:pPr lvl="1"/>
            <a:r>
              <a:rPr lang="en-US" dirty="0"/>
              <a:t>T</a:t>
            </a:r>
            <a:r>
              <a:rPr lang="en-US" dirty="0" smtClean="0"/>
              <a:t>hrough pushrods</a:t>
            </a:r>
            <a:r>
              <a:rPr lang="en-US" dirty="0"/>
              <a:t>, or through drilled </a:t>
            </a:r>
            <a:r>
              <a:rPr lang="en-US" dirty="0" smtClean="0"/>
              <a:t>passages</a:t>
            </a:r>
          </a:p>
          <a:p>
            <a:pPr lvl="1"/>
            <a:r>
              <a:rPr lang="en-US" dirty="0"/>
              <a:t>S</a:t>
            </a:r>
            <a:r>
              <a:rPr lang="en-US" dirty="0" smtClean="0"/>
              <a:t>pecial openings in head </a:t>
            </a:r>
            <a:r>
              <a:rPr lang="en-US" dirty="0"/>
              <a:t>gasket </a:t>
            </a:r>
            <a:r>
              <a:rPr lang="en-US" dirty="0" smtClean="0"/>
              <a:t>for oil </a:t>
            </a:r>
          </a:p>
          <a:p>
            <a:pPr lvl="1"/>
            <a:r>
              <a:rPr lang="en-US" dirty="0" smtClean="0"/>
              <a:t>After </a:t>
            </a:r>
            <a:r>
              <a:rPr lang="en-US" dirty="0"/>
              <a:t>the oil passes </a:t>
            </a:r>
            <a:r>
              <a:rPr lang="en-US" dirty="0" smtClean="0"/>
              <a:t>through valve mechanisms</a:t>
            </a:r>
          </a:p>
          <a:p>
            <a:pPr lvl="1"/>
            <a:r>
              <a:rPr lang="en-US" dirty="0" smtClean="0"/>
              <a:t>returns </a:t>
            </a:r>
            <a:r>
              <a:rPr lang="en-US" dirty="0"/>
              <a:t>to </a:t>
            </a:r>
            <a:r>
              <a:rPr lang="en-US" dirty="0" smtClean="0"/>
              <a:t>pan </a:t>
            </a:r>
            <a:r>
              <a:rPr lang="en-US" dirty="0"/>
              <a:t>through </a:t>
            </a:r>
            <a:r>
              <a:rPr lang="en-US" dirty="0" smtClean="0"/>
              <a:t>oil return passages</a:t>
            </a:r>
          </a:p>
          <a:p>
            <a:pPr lvl="2"/>
            <a:r>
              <a:rPr lang="en-US" sz="2800" b="1" dirty="0">
                <a:solidFill>
                  <a:srgbClr val="0000FF"/>
                </a:solidFill>
              </a:rPr>
              <a:t>C</a:t>
            </a:r>
            <a:r>
              <a:rPr lang="en-US" sz="2800" b="1" dirty="0" smtClean="0">
                <a:solidFill>
                  <a:srgbClr val="0000FF"/>
                </a:solidFill>
              </a:rPr>
              <a:t>alled </a:t>
            </a:r>
            <a:r>
              <a:rPr lang="en-US" sz="2800" b="1" dirty="0" err="1">
                <a:solidFill>
                  <a:srgbClr val="0000FF"/>
                </a:solidFill>
              </a:rPr>
              <a:t>drainback</a:t>
            </a:r>
            <a:r>
              <a:rPr lang="en-US" sz="2800" b="1" dirty="0">
                <a:solidFill>
                  <a:srgbClr val="0000FF"/>
                </a:solidFill>
              </a:rPr>
              <a:t> </a:t>
            </a:r>
            <a:r>
              <a:rPr lang="en-US" sz="2800" b="1" dirty="0" smtClean="0">
                <a:solidFill>
                  <a:srgbClr val="0000FF"/>
                </a:solidFill>
              </a:rPr>
              <a:t>holes</a:t>
            </a:r>
          </a:p>
          <a:p>
            <a:pPr lvl="2"/>
            <a:r>
              <a:rPr lang="en-US" sz="2400" dirty="0" smtClean="0"/>
              <a:t>Cast holes are large and not easily plugged</a:t>
            </a:r>
            <a:endParaRPr lang="en-US" dirty="0"/>
          </a:p>
        </p:txBody>
      </p:sp>
    </p:spTree>
    <p:extLst>
      <p:ext uri="{BB962C8B-B14F-4D97-AF65-F5344CB8AC3E}">
        <p14:creationId xmlns:p14="http://schemas.microsoft.com/office/powerpoint/2010/main" val="20175405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LEARNING OBJECTIVES </a:t>
            </a:r>
            <a:r>
              <a:rPr lang="en-US" dirty="0" smtClean="0"/>
              <a:t>(2 of 2)</a:t>
            </a:r>
            <a:endParaRPr lang="en-US" dirty="0"/>
          </a:p>
        </p:txBody>
      </p:sp>
      <p:sp>
        <p:nvSpPr>
          <p:cNvPr id="24579" name="Content Placeholder 2"/>
          <p:cNvSpPr>
            <a:spLocks noGrp="1"/>
          </p:cNvSpPr>
          <p:nvPr>
            <p:ph idx="1"/>
          </p:nvPr>
        </p:nvSpPr>
        <p:spPr/>
        <p:txBody>
          <a:bodyPr/>
          <a:lstStyle/>
          <a:p>
            <a:pPr marL="0" indent="0">
              <a:buNone/>
            </a:pPr>
            <a:r>
              <a:rPr lang="en-US" b="1" dirty="0" smtClean="0"/>
              <a:t>3.4</a:t>
            </a:r>
            <a:r>
              <a:rPr lang="en-US" dirty="0" smtClean="0"/>
              <a:t> </a:t>
            </a:r>
            <a:r>
              <a:rPr lang="en-US" dirty="0"/>
              <a:t>Discuss the purpose </a:t>
            </a:r>
            <a:r>
              <a:rPr lang="en-US" dirty="0" smtClean="0"/>
              <a:t>and function </a:t>
            </a:r>
            <a:r>
              <a:rPr lang="en-US" dirty="0"/>
              <a:t>of rocker arms and bridges. </a:t>
            </a:r>
            <a:endParaRPr lang="en-US" dirty="0" smtClean="0"/>
          </a:p>
          <a:p>
            <a:pPr marL="0" indent="0">
              <a:buNone/>
            </a:pPr>
            <a:r>
              <a:rPr lang="en-US" b="1" dirty="0" smtClean="0"/>
              <a:t>3.5</a:t>
            </a:r>
            <a:r>
              <a:rPr lang="en-US" dirty="0" smtClean="0"/>
              <a:t> Discuss </a:t>
            </a:r>
            <a:r>
              <a:rPr lang="en-US" dirty="0"/>
              <a:t>the purpose, function, and operation of hydraulic valve lifters. </a:t>
            </a:r>
            <a:endParaRPr lang="en-US" dirty="0" smtClean="0"/>
          </a:p>
          <a:p>
            <a:pPr marL="0" indent="0">
              <a:buNone/>
            </a:pPr>
            <a:r>
              <a:rPr lang="en-US" b="1" dirty="0" smtClean="0"/>
              <a:t>3.6</a:t>
            </a:r>
            <a:r>
              <a:rPr lang="en-US" dirty="0" smtClean="0"/>
              <a:t> Describe </a:t>
            </a:r>
            <a:r>
              <a:rPr lang="en-US" dirty="0"/>
              <a:t>how </a:t>
            </a:r>
            <a:r>
              <a:rPr lang="en-US" dirty="0" smtClean="0"/>
              <a:t>to disassemble </a:t>
            </a:r>
            <a:r>
              <a:rPr lang="en-US" dirty="0"/>
              <a:t>a cylinder head. </a:t>
            </a:r>
            <a:endParaRPr lang="en-US" dirty="0" smtClean="0"/>
          </a:p>
          <a:p>
            <a:pPr marL="0" indent="0">
              <a:buNone/>
            </a:pPr>
            <a:r>
              <a:rPr lang="en-US" b="1" dirty="0" smtClean="0"/>
              <a:t>3.7</a:t>
            </a:r>
            <a:r>
              <a:rPr lang="en-US" dirty="0" smtClean="0"/>
              <a:t> Discuss </a:t>
            </a:r>
            <a:r>
              <a:rPr lang="en-US" dirty="0"/>
              <a:t>valve-stem-to-guide clearance.</a:t>
            </a:r>
          </a:p>
        </p:txBody>
      </p:sp>
    </p:spTree>
    <p:extLst>
      <p:ext uri="{BB962C8B-B14F-4D97-AF65-F5344CB8AC3E}">
        <p14:creationId xmlns:p14="http://schemas.microsoft.com/office/powerpoint/2010/main" val="32458996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CYLINDER HEAD </a:t>
            </a:r>
            <a:r>
              <a:rPr lang="en-US" sz="3600" dirty="0" smtClean="0"/>
              <a:t>PASSAGES (3 of 3)</a:t>
            </a:r>
            <a:endParaRPr lang="en-US" sz="3600" dirty="0"/>
          </a:p>
        </p:txBody>
      </p:sp>
      <p:sp>
        <p:nvSpPr>
          <p:cNvPr id="3" name="Content Placeholder 2"/>
          <p:cNvSpPr>
            <a:spLocks noGrp="1"/>
          </p:cNvSpPr>
          <p:nvPr>
            <p:ph idx="1"/>
          </p:nvPr>
        </p:nvSpPr>
        <p:spPr/>
        <p:txBody>
          <a:bodyPr/>
          <a:lstStyle/>
          <a:p>
            <a:r>
              <a:rPr lang="en-US" sz="4000" b="1" dirty="0">
                <a:solidFill>
                  <a:srgbClr val="0000FF"/>
                </a:solidFill>
              </a:rPr>
              <a:t>NOTE: Many aluminum cylinder heads have </a:t>
            </a:r>
            <a:r>
              <a:rPr lang="en-US" sz="4000" b="1" dirty="0" smtClean="0">
                <a:solidFill>
                  <a:srgbClr val="0000FF"/>
                </a:solidFill>
              </a:rPr>
              <a:t>smaller than-normal drain back </a:t>
            </a:r>
            <a:r>
              <a:rPr lang="en-US" sz="4000" b="1" dirty="0">
                <a:solidFill>
                  <a:srgbClr val="0000FF"/>
                </a:solidFill>
              </a:rPr>
              <a:t>holes. If an engine has </a:t>
            </a:r>
            <a:r>
              <a:rPr lang="en-US" sz="4000" b="1" dirty="0" smtClean="0">
                <a:solidFill>
                  <a:srgbClr val="0000FF"/>
                </a:solidFill>
              </a:rPr>
              <a:t>excessive oil </a:t>
            </a:r>
            <a:r>
              <a:rPr lang="en-US" sz="4000" b="1" dirty="0">
                <a:solidFill>
                  <a:srgbClr val="0000FF"/>
                </a:solidFill>
              </a:rPr>
              <a:t>consumption, check the drain holes as a </a:t>
            </a:r>
            <a:r>
              <a:rPr lang="en-US" sz="4000" b="1" dirty="0" smtClean="0">
                <a:solidFill>
                  <a:srgbClr val="0000FF"/>
                </a:solidFill>
              </a:rPr>
              <a:t>possible cause </a:t>
            </a:r>
            <a:r>
              <a:rPr lang="en-US" sz="4000" b="1" dirty="0">
                <a:solidFill>
                  <a:srgbClr val="0000FF"/>
                </a:solidFill>
              </a:rPr>
              <a:t>before removing </a:t>
            </a:r>
            <a:r>
              <a:rPr lang="en-US" sz="4000" b="1" dirty="0" smtClean="0">
                <a:solidFill>
                  <a:srgbClr val="0000FF"/>
                </a:solidFill>
              </a:rPr>
              <a:t>engine</a:t>
            </a:r>
            <a:r>
              <a:rPr lang="en-US" sz="4000" b="1" dirty="0">
                <a:solidFill>
                  <a:srgbClr val="0000FF"/>
                </a:solidFill>
              </a:rPr>
              <a:t>.</a:t>
            </a:r>
          </a:p>
        </p:txBody>
      </p:sp>
    </p:spTree>
    <p:extLst>
      <p:ext uri="{BB962C8B-B14F-4D97-AF65-F5344CB8AC3E}">
        <p14:creationId xmlns:p14="http://schemas.microsoft.com/office/powerpoint/2010/main" val="3177078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CAMSHAFT (1 of 7)</a:t>
            </a:r>
            <a:endParaRPr lang="en-US" dirty="0"/>
          </a:p>
        </p:txBody>
      </p:sp>
      <p:sp>
        <p:nvSpPr>
          <p:cNvPr id="11266" name="Rectangle 3"/>
          <p:cNvSpPr>
            <a:spLocks noGrp="1" noChangeArrowheads="1"/>
          </p:cNvSpPr>
          <p:nvPr>
            <p:ph type="body" idx="1"/>
          </p:nvPr>
        </p:nvSpPr>
        <p:spPr>
          <a:xfrm>
            <a:off x="152400" y="1447800"/>
            <a:ext cx="6019800" cy="4648200"/>
          </a:xfrm>
        </p:spPr>
        <p:txBody>
          <a:bodyPr/>
          <a:lstStyle/>
          <a:p>
            <a:pPr>
              <a:spcBef>
                <a:spcPts val="600"/>
              </a:spcBef>
            </a:pPr>
            <a:r>
              <a:rPr lang="en-US" altLang="en-US" b="1" dirty="0" smtClean="0">
                <a:solidFill>
                  <a:srgbClr val="0000FF"/>
                </a:solidFill>
                <a:ea typeface="ＭＳ Ｐゴシック" panose="020B0600070205080204" pitchFamily="34" charset="-128"/>
              </a:rPr>
              <a:t>Camshaft opens valves</a:t>
            </a:r>
          </a:p>
          <a:p>
            <a:pPr lvl="1"/>
            <a:r>
              <a:rPr lang="en-US" altLang="en-US" dirty="0" smtClean="0">
                <a:ea typeface="ＭＳ Ｐゴシック" panose="020B0600070205080204" pitchFamily="34" charset="-128"/>
              </a:rPr>
              <a:t>Eccentric shapes called lobes</a:t>
            </a:r>
          </a:p>
          <a:p>
            <a:pPr lvl="1"/>
            <a:r>
              <a:rPr lang="en-US" altLang="en-US" dirty="0" smtClean="0">
                <a:ea typeface="ＭＳ Ｐゴシック" panose="020B0600070205080204" pitchFamily="34" charset="-128"/>
              </a:rPr>
              <a:t>Open valve against force of valve springs. </a:t>
            </a:r>
          </a:p>
          <a:p>
            <a:pPr lvl="1"/>
            <a:r>
              <a:rPr lang="en-US" altLang="en-US" dirty="0" smtClean="0">
                <a:ea typeface="ＭＳ Ｐゴシック" panose="020B0600070205080204" pitchFamily="34" charset="-128"/>
              </a:rPr>
              <a:t>Valve spring closes valve when </a:t>
            </a:r>
          </a:p>
          <a:p>
            <a:pPr lvl="1"/>
            <a:r>
              <a:rPr lang="en-US" altLang="en-US" dirty="0" smtClean="0">
                <a:ea typeface="ＭＳ Ｐゴシック" panose="020B0600070205080204" pitchFamily="34" charset="-128"/>
              </a:rPr>
              <a:t>Camshaft rotates off lobe</a:t>
            </a:r>
          </a:p>
          <a:p>
            <a:pPr lvl="1"/>
            <a:r>
              <a:rPr lang="en-US" altLang="en-US" dirty="0" smtClean="0">
                <a:ea typeface="ＭＳ Ｐゴシック" panose="020B0600070205080204" pitchFamily="34" charset="-128"/>
              </a:rPr>
              <a:t>Camshaft lobe changes rotary motion (camshaft) </a:t>
            </a:r>
          </a:p>
          <a:p>
            <a:pPr lvl="2"/>
            <a:r>
              <a:rPr lang="en-US" altLang="en-US" dirty="0">
                <a:ea typeface="ＭＳ Ｐゴシック" panose="020B0600070205080204" pitchFamily="34" charset="-128"/>
              </a:rPr>
              <a:t>T</a:t>
            </a:r>
            <a:r>
              <a:rPr lang="en-US" altLang="en-US" dirty="0" smtClean="0">
                <a:ea typeface="ＭＳ Ｐゴシック" panose="020B0600070205080204" pitchFamily="34" charset="-128"/>
              </a:rPr>
              <a:t>o linear motion (valves). </a:t>
            </a:r>
          </a:p>
          <a:p>
            <a:pPr lvl="1"/>
            <a:r>
              <a:rPr lang="en-US" altLang="en-US" dirty="0" smtClean="0">
                <a:ea typeface="ＭＳ Ｐゴシック" panose="020B0600070205080204" pitchFamily="34" charset="-128"/>
              </a:rPr>
              <a:t>Cam shape or contour is major factor </a:t>
            </a:r>
          </a:p>
          <a:p>
            <a:pPr lvl="2"/>
            <a:r>
              <a:rPr lang="en-US" altLang="en-US" dirty="0" smtClean="0">
                <a:ea typeface="ＭＳ Ｐゴシック" panose="020B0600070205080204" pitchFamily="34" charset="-128"/>
              </a:rPr>
              <a:t>Determining operating characteristics of engine</a:t>
            </a:r>
          </a:p>
        </p:txBody>
      </p:sp>
      <p:pic>
        <p:nvPicPr>
          <p:cNvPr id="5122" name="Picture 2" descr="A photo shows a Fiat Chrysler 3.0-liter V-6 diesel engine that has double overhead camshafts. The photo shows two camshafts, an intake camshaft and an exhaust camshaft that are connected to a timing ch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310464"/>
            <a:ext cx="2972920" cy="267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968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28600" y="847725"/>
            <a:ext cx="7772400" cy="533400"/>
          </a:xfrm>
        </p:spPr>
        <p:txBody>
          <a:bodyPr/>
          <a:lstStyle/>
          <a:p>
            <a:r>
              <a:rPr lang="en-US" dirty="0" smtClean="0"/>
              <a:t>CAMSHAFT (2 of 7)</a:t>
            </a:r>
            <a:endParaRPr lang="en-US" dirty="0"/>
          </a:p>
        </p:txBody>
      </p:sp>
      <p:sp>
        <p:nvSpPr>
          <p:cNvPr id="12290" name="Rectangle 3"/>
          <p:cNvSpPr>
            <a:spLocks noGrp="1" noChangeArrowheads="1"/>
          </p:cNvSpPr>
          <p:nvPr>
            <p:ph type="body" sz="half" idx="1"/>
          </p:nvPr>
        </p:nvSpPr>
        <p:spPr>
          <a:xfrm>
            <a:off x="381000" y="1515762"/>
            <a:ext cx="8305800" cy="4351638"/>
          </a:xfrm>
        </p:spPr>
        <p:txBody>
          <a:bodyPr/>
          <a:lstStyle/>
          <a:p>
            <a:r>
              <a:rPr lang="en-US" altLang="en-US" sz="3600" b="1" dirty="0" smtClean="0">
                <a:solidFill>
                  <a:srgbClr val="0000FF"/>
                </a:solidFill>
                <a:ea typeface="ＭＳ Ｐゴシック" panose="020B0600070205080204" pitchFamily="34" charset="-128"/>
              </a:rPr>
              <a:t>Camshaft Driven By</a:t>
            </a:r>
          </a:p>
          <a:p>
            <a:pPr lvl="1"/>
            <a:r>
              <a:rPr lang="en-US" altLang="en-US" sz="3200" b="1" dirty="0" smtClean="0">
                <a:ea typeface="ＭＳ Ｐゴシック" panose="020B0600070205080204" pitchFamily="34" charset="-128"/>
              </a:rPr>
              <a:t>Timing gears</a:t>
            </a:r>
          </a:p>
          <a:p>
            <a:pPr lvl="1"/>
            <a:r>
              <a:rPr lang="en-US" altLang="en-US" sz="3200" b="1" dirty="0" smtClean="0">
                <a:ea typeface="ＭＳ Ｐゴシック" panose="020B0600070205080204" pitchFamily="34" charset="-128"/>
              </a:rPr>
              <a:t>Timing chains</a:t>
            </a:r>
          </a:p>
          <a:p>
            <a:pPr lvl="1"/>
            <a:r>
              <a:rPr lang="en-US" altLang="en-US" sz="3200" b="1" dirty="0" smtClean="0">
                <a:ea typeface="ＭＳ Ｐゴシック" panose="020B0600070205080204" pitchFamily="34" charset="-128"/>
              </a:rPr>
              <a:t>Timing belts</a:t>
            </a:r>
          </a:p>
        </p:txBody>
      </p:sp>
      <p:pic>
        <p:nvPicPr>
          <p:cNvPr id="6146" name="Picture 2" descr="A figure shows a Cummins 6.7 liter inline six-cylinder diesel engine. The photo shows that the camshaft at the top of the block is driven by a crankshaft gear through a camshaft gear. The crankshaft gear is much smaller than the camshaft gear. The camshaft gear is connected to a smaller high pressure fuel pump gear on the 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003" y="2120442"/>
            <a:ext cx="4351698" cy="428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6031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3–13 </a:t>
            </a:r>
            <a:r>
              <a:rPr lang="en-US" dirty="0" smtClean="0"/>
              <a:t>Cummins 6.7 liter inline six-cylinder diesel camshaft is driven by a gear from the crankshaft.</a:t>
            </a:r>
            <a:endParaRPr lang="en-US" dirty="0"/>
          </a:p>
        </p:txBody>
      </p:sp>
      <p:pic>
        <p:nvPicPr>
          <p:cNvPr id="7170" name="Picture 2" descr="A figure shows a Cummins 6.7 liter inline six-cylinder diesel engine. The photo shows that the camshaft at the top of the block is driven by a crankshaft gear through a camshaft gear. The crankshaft gear is much smaller than the camshaft gear. The camshaft gear is connected to a smaller high pressure fuel pump gear on the 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580" y="1600200"/>
            <a:ext cx="4544840" cy="447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CAMSHAFT (3 of 7)</a:t>
            </a:r>
            <a:endParaRPr lang="en-US" sz="3600" dirty="0"/>
          </a:p>
        </p:txBody>
      </p:sp>
      <p:sp>
        <p:nvSpPr>
          <p:cNvPr id="3" name="Rectangle 2"/>
          <p:cNvSpPr/>
          <p:nvPr/>
        </p:nvSpPr>
        <p:spPr>
          <a:xfrm>
            <a:off x="152400" y="1447800"/>
            <a:ext cx="5181600" cy="4093428"/>
          </a:xfrm>
          <a:prstGeom prst="rect">
            <a:avLst/>
          </a:prstGeom>
        </p:spPr>
        <p:txBody>
          <a:bodyPr wrap="square">
            <a:spAutoFit/>
          </a:bodyPr>
          <a:lstStyle/>
          <a:p>
            <a:pPr marL="285750" indent="-285750">
              <a:buFont typeface="Arial" panose="020B0604020202020204" pitchFamily="34" charset="0"/>
              <a:buChar char="•"/>
            </a:pPr>
            <a:r>
              <a:rPr lang="en-US" altLang="en-US" sz="3600" b="1" dirty="0" smtClean="0">
                <a:solidFill>
                  <a:srgbClr val="0000FF"/>
                </a:solidFill>
                <a:ea typeface="ＭＳ Ｐゴシック" panose="020B0600070205080204" pitchFamily="34" charset="-128"/>
              </a:rPr>
              <a:t>Camshaft Located </a:t>
            </a:r>
          </a:p>
          <a:p>
            <a:pPr marL="742950" lvl="1" indent="-285750">
              <a:buFont typeface="Arial" panose="020B0604020202020204" pitchFamily="34" charset="0"/>
              <a:buChar char="•"/>
            </a:pPr>
            <a:r>
              <a:rPr lang="en-US" altLang="en-US" sz="2800" dirty="0" smtClean="0">
                <a:ea typeface="ＭＳ Ｐゴシック" panose="020B0600070205080204" pitchFamily="34" charset="-128"/>
              </a:rPr>
              <a:t>IN Engine Block</a:t>
            </a:r>
          </a:p>
          <a:p>
            <a:pPr marL="1200150" lvl="2" indent="-285750">
              <a:buFont typeface="Arial" panose="020B0604020202020204" pitchFamily="34" charset="0"/>
              <a:buChar char="•"/>
            </a:pPr>
            <a:r>
              <a:rPr lang="en-US" altLang="en-US" sz="2800" b="1" dirty="0" smtClean="0">
                <a:solidFill>
                  <a:srgbClr val="0000FF"/>
                </a:solidFill>
                <a:ea typeface="ＭＳ Ｐゴシック" panose="020B0600070205080204" pitchFamily="34" charset="-128"/>
              </a:rPr>
              <a:t>Cam-in-block Design</a:t>
            </a:r>
          </a:p>
          <a:p>
            <a:pPr marL="1657350" lvl="3" indent="-285750">
              <a:buFont typeface="Arial" panose="020B0604020202020204" pitchFamily="34" charset="0"/>
              <a:buChar char="•"/>
            </a:pPr>
            <a:r>
              <a:rPr lang="en-US" altLang="en-US" sz="2800" dirty="0" smtClean="0">
                <a:ea typeface="ＭＳ Ｐゴシック" panose="020B0600070205080204" pitchFamily="34" charset="-128"/>
              </a:rPr>
              <a:t>Camshaft supported </a:t>
            </a:r>
            <a:r>
              <a:rPr lang="en-US" altLang="en-US" sz="2800" dirty="0">
                <a:ea typeface="ＭＳ Ｐゴシック" panose="020B0600070205080204" pitchFamily="34" charset="-128"/>
              </a:rPr>
              <a:t>in </a:t>
            </a:r>
            <a:r>
              <a:rPr lang="en-US" altLang="en-US" sz="2800" dirty="0" smtClean="0">
                <a:ea typeface="ＭＳ Ｐゴシック" panose="020B0600070205080204" pitchFamily="34" charset="-128"/>
              </a:rPr>
              <a:t>block by bearings</a:t>
            </a:r>
            <a:r>
              <a:rPr lang="en-US" altLang="en-US" sz="2800" dirty="0">
                <a:ea typeface="ＭＳ Ｐゴシック" panose="020B0600070205080204" pitchFamily="34" charset="-128"/>
              </a:rPr>
              <a:t>, </a:t>
            </a:r>
            <a:endParaRPr lang="en-US" altLang="en-US" sz="2800" dirty="0" smtClean="0">
              <a:ea typeface="ＭＳ Ｐゴシック" panose="020B0600070205080204" pitchFamily="34" charset="-128"/>
            </a:endParaRPr>
          </a:p>
          <a:p>
            <a:pPr marL="1657350" lvl="3" indent="-285750">
              <a:buFont typeface="Arial" panose="020B0604020202020204" pitchFamily="34" charset="0"/>
              <a:buChar char="•"/>
            </a:pPr>
            <a:r>
              <a:rPr lang="en-US" altLang="en-US" sz="2800" dirty="0" smtClean="0">
                <a:ea typeface="ＭＳ Ｐゴシック" panose="020B0600070205080204" pitchFamily="34" charset="-128"/>
              </a:rPr>
              <a:t>Driven </a:t>
            </a:r>
            <a:r>
              <a:rPr lang="en-US" altLang="en-US" sz="2800" dirty="0">
                <a:ea typeface="ＭＳ Ｐゴシック" panose="020B0600070205080204" pitchFamily="34" charset="-128"/>
              </a:rPr>
              <a:t>by </a:t>
            </a:r>
            <a:r>
              <a:rPr lang="en-US" altLang="en-US" sz="2800" dirty="0" smtClean="0">
                <a:ea typeface="ＭＳ Ｐゴシック" panose="020B0600070205080204" pitchFamily="34" charset="-128"/>
              </a:rPr>
              <a:t>crankshaft with gear/sprocket </a:t>
            </a:r>
          </a:p>
          <a:p>
            <a:pPr marL="1657350" lvl="3" indent="-285750">
              <a:buFont typeface="Arial" panose="020B0604020202020204" pitchFamily="34" charset="0"/>
              <a:buChar char="•"/>
            </a:pPr>
            <a:r>
              <a:rPr lang="en-US" altLang="en-US" sz="2800" dirty="0" smtClean="0">
                <a:ea typeface="ＭＳ Ｐゴシック" panose="020B0600070205080204" pitchFamily="34" charset="-128"/>
              </a:rPr>
              <a:t>Pushrod </a:t>
            </a:r>
            <a:r>
              <a:rPr lang="en-US" altLang="en-US" sz="2800" dirty="0">
                <a:ea typeface="ＭＳ Ｐゴシック" panose="020B0600070205080204" pitchFamily="34" charset="-128"/>
              </a:rPr>
              <a:t>or overhead </a:t>
            </a:r>
            <a:r>
              <a:rPr lang="en-US" altLang="en-US" sz="2800" dirty="0" smtClean="0">
                <a:ea typeface="ＭＳ Ｐゴシック" panose="020B0600070205080204" pitchFamily="34" charset="-128"/>
              </a:rPr>
              <a:t>valve (</a:t>
            </a:r>
            <a:r>
              <a:rPr lang="en-US" altLang="en-US" sz="2800" dirty="0">
                <a:ea typeface="ＭＳ Ｐゴシック" panose="020B0600070205080204" pitchFamily="34" charset="-128"/>
              </a:rPr>
              <a:t>OHV) </a:t>
            </a:r>
            <a:r>
              <a:rPr lang="en-US" altLang="en-US" sz="2800" dirty="0" smtClean="0">
                <a:ea typeface="ＭＳ Ｐゴシック" panose="020B0600070205080204" pitchFamily="34" charset="-128"/>
              </a:rPr>
              <a:t>engines</a:t>
            </a:r>
            <a:endParaRPr lang="en-US" altLang="en-US" sz="2800" dirty="0">
              <a:ea typeface="ＭＳ Ｐゴシック" panose="020B0600070205080204" pitchFamily="34" charset="-128"/>
            </a:endParaRPr>
          </a:p>
        </p:txBody>
      </p:sp>
      <p:pic>
        <p:nvPicPr>
          <p:cNvPr id="8194" name="Picture 2" descr="A photo shows a bridge used along with a rocker arm on an engine. A bridge resemble a wide inverted V shaped component and is connected to the rocker arm. The two ends of the bridge connect to two valves such that a single rocker arm can operate two val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421" y="3410894"/>
            <a:ext cx="3603280" cy="2956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2949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CAMSHAFT (4 of 7)</a:t>
            </a:r>
            <a:endParaRPr lang="en-US" sz="3600" dirty="0"/>
          </a:p>
        </p:txBody>
      </p:sp>
      <p:sp>
        <p:nvSpPr>
          <p:cNvPr id="3" name="Rectangle 2"/>
          <p:cNvSpPr/>
          <p:nvPr/>
        </p:nvSpPr>
        <p:spPr>
          <a:xfrm>
            <a:off x="76200" y="1447800"/>
            <a:ext cx="4267200" cy="4708981"/>
          </a:xfrm>
          <a:prstGeom prst="rect">
            <a:avLst/>
          </a:prstGeom>
        </p:spPr>
        <p:txBody>
          <a:bodyPr wrap="square">
            <a:spAutoFit/>
          </a:bodyPr>
          <a:lstStyle/>
          <a:p>
            <a:pPr marL="285750" indent="-285750">
              <a:buFont typeface="Arial" panose="020B0604020202020204" pitchFamily="34" charset="0"/>
              <a:buChar char="•"/>
            </a:pPr>
            <a:r>
              <a:rPr lang="en-US" altLang="en-US" sz="3600" b="1" dirty="0" smtClean="0">
                <a:solidFill>
                  <a:srgbClr val="0000FF"/>
                </a:solidFill>
                <a:ea typeface="ＭＳ Ｐゴシック" panose="020B0600070205080204" pitchFamily="34" charset="-128"/>
              </a:rPr>
              <a:t>Overhead CAM</a:t>
            </a:r>
          </a:p>
          <a:p>
            <a:pPr marL="742950" lvl="1" indent="-285750">
              <a:buFont typeface="Arial" panose="020B0604020202020204" pitchFamily="34" charset="0"/>
              <a:buChar char="•"/>
            </a:pPr>
            <a:r>
              <a:rPr lang="en-US" altLang="en-US" sz="2400" dirty="0" smtClean="0">
                <a:ea typeface="ＭＳ Ｐゴシック" panose="020B0600070205080204" pitchFamily="34" charset="-128"/>
              </a:rPr>
              <a:t>Belt </a:t>
            </a:r>
            <a:r>
              <a:rPr lang="en-US" altLang="en-US" sz="2400" dirty="0">
                <a:ea typeface="ＭＳ Ｐゴシック" panose="020B0600070205080204" pitchFamily="34" charset="-128"/>
              </a:rPr>
              <a:t>or </a:t>
            </a:r>
            <a:r>
              <a:rPr lang="en-US" altLang="en-US" sz="2400" dirty="0" smtClean="0">
                <a:ea typeface="ＭＳ Ｐゴシック" panose="020B0600070205080204" pitchFamily="34" charset="-128"/>
              </a:rPr>
              <a:t>chain driven </a:t>
            </a:r>
            <a:r>
              <a:rPr lang="en-US" altLang="en-US" sz="2400" dirty="0">
                <a:ea typeface="ＭＳ Ｐゴシック" panose="020B0600070205080204" pitchFamily="34" charset="-128"/>
              </a:rPr>
              <a:t>from </a:t>
            </a:r>
            <a:r>
              <a:rPr lang="en-US" altLang="en-US" sz="2400" dirty="0" smtClean="0">
                <a:ea typeface="ＭＳ Ｐゴシック" panose="020B0600070205080204" pitchFamily="34" charset="-128"/>
              </a:rPr>
              <a:t>crankshaft </a:t>
            </a:r>
          </a:p>
          <a:p>
            <a:pPr marL="742950" lvl="1" indent="-285750">
              <a:buFont typeface="Arial" panose="020B0604020202020204" pitchFamily="34" charset="0"/>
              <a:buChar char="•"/>
            </a:pPr>
            <a:r>
              <a:rPr lang="en-US" altLang="en-US" sz="2400" dirty="0" smtClean="0">
                <a:ea typeface="ＭＳ Ｐゴシック" panose="020B0600070205080204" pitchFamily="34" charset="-128"/>
              </a:rPr>
              <a:t>Located </a:t>
            </a:r>
            <a:r>
              <a:rPr lang="en-US" altLang="en-US" sz="2400" dirty="0">
                <a:ea typeface="ＭＳ Ｐゴシック" panose="020B0600070205080204" pitchFamily="34" charset="-128"/>
              </a:rPr>
              <a:t>in </a:t>
            </a:r>
            <a:r>
              <a:rPr lang="en-US" altLang="en-US" sz="2400" dirty="0" smtClean="0">
                <a:ea typeface="ＭＳ Ｐゴシック" panose="020B0600070205080204" pitchFamily="34" charset="-128"/>
              </a:rPr>
              <a:t>head(s)</a:t>
            </a:r>
          </a:p>
          <a:p>
            <a:pPr marL="742950" lvl="1" indent="-285750">
              <a:buFont typeface="Arial" panose="020B0604020202020204" pitchFamily="34" charset="0"/>
              <a:buChar char="•"/>
            </a:pPr>
            <a:r>
              <a:rPr lang="en-US" altLang="en-US" sz="2400" dirty="0" smtClean="0">
                <a:ea typeface="ＭＳ Ｐゴシック" panose="020B0600070205080204" pitchFamily="34" charset="-128"/>
              </a:rPr>
              <a:t>Called </a:t>
            </a:r>
            <a:r>
              <a:rPr lang="en-US" altLang="en-US" sz="2400" dirty="0">
                <a:ea typeface="ＭＳ Ｐゴシック" panose="020B0600070205080204" pitchFamily="34" charset="-128"/>
              </a:rPr>
              <a:t>overhead </a:t>
            </a:r>
            <a:r>
              <a:rPr lang="en-US" altLang="en-US" sz="2400" dirty="0" smtClean="0">
                <a:ea typeface="ＭＳ Ｐゴシック" panose="020B0600070205080204" pitchFamily="34" charset="-128"/>
              </a:rPr>
              <a:t>camshaft (</a:t>
            </a:r>
            <a:r>
              <a:rPr lang="en-US" altLang="en-US" sz="2400" dirty="0">
                <a:ea typeface="ＭＳ Ｐゴシック" panose="020B0600070205080204" pitchFamily="34" charset="-128"/>
              </a:rPr>
              <a:t>OHC) </a:t>
            </a:r>
            <a:r>
              <a:rPr lang="en-US" altLang="en-US" sz="2400" dirty="0" smtClean="0">
                <a:ea typeface="ＭＳ Ｐゴシック" panose="020B0600070205080204" pitchFamily="34" charset="-128"/>
              </a:rPr>
              <a:t>design</a:t>
            </a:r>
          </a:p>
          <a:p>
            <a:pPr marL="742950" lvl="1" indent="-285750">
              <a:buFont typeface="Arial" panose="020B0604020202020204" pitchFamily="34" charset="0"/>
              <a:buChar char="•"/>
            </a:pPr>
            <a:r>
              <a:rPr lang="en-US" altLang="en-US" sz="2400" dirty="0" smtClean="0">
                <a:ea typeface="ＭＳ Ｐゴシック" panose="020B0600070205080204" pitchFamily="34" charset="-128"/>
              </a:rPr>
              <a:t>Single </a:t>
            </a:r>
            <a:r>
              <a:rPr lang="en-US" altLang="en-US" sz="2400" dirty="0">
                <a:ea typeface="ＭＳ Ｐゴシック" panose="020B0600070205080204" pitchFamily="34" charset="-128"/>
              </a:rPr>
              <a:t>overhead camshaft </a:t>
            </a:r>
            <a:r>
              <a:rPr lang="en-US" altLang="en-US" sz="2400" dirty="0" smtClean="0">
                <a:ea typeface="ＭＳ Ｐゴシック" panose="020B0600070205080204" pitchFamily="34" charset="-128"/>
              </a:rPr>
              <a:t>for each </a:t>
            </a:r>
            <a:r>
              <a:rPr lang="en-US" altLang="en-US" sz="2400" dirty="0">
                <a:ea typeface="ＭＳ Ｐゴシック" panose="020B0600070205080204" pitchFamily="34" charset="-128"/>
              </a:rPr>
              <a:t>bank </a:t>
            </a:r>
            <a:r>
              <a:rPr lang="en-US" altLang="en-US" sz="2400" dirty="0" smtClean="0">
                <a:ea typeface="ＭＳ Ｐゴシック" panose="020B0600070205080204" pitchFamily="34" charset="-128"/>
              </a:rPr>
              <a:t>SOHC </a:t>
            </a:r>
          </a:p>
          <a:p>
            <a:pPr marL="742950" lvl="1" indent="-285750">
              <a:buFont typeface="Arial" panose="020B0604020202020204" pitchFamily="34" charset="0"/>
              <a:buChar char="•"/>
            </a:pPr>
            <a:r>
              <a:rPr lang="en-US" altLang="en-US" sz="2400" dirty="0" smtClean="0">
                <a:ea typeface="ＭＳ Ｐゴシック" panose="020B0600070205080204" pitchFamily="34" charset="-128"/>
              </a:rPr>
              <a:t>2 overhead </a:t>
            </a:r>
            <a:r>
              <a:rPr lang="en-US" altLang="en-US" sz="2400" dirty="0">
                <a:ea typeface="ＭＳ Ｐゴシック" panose="020B0600070205080204" pitchFamily="34" charset="-128"/>
              </a:rPr>
              <a:t>camshafts per bank </a:t>
            </a:r>
            <a:r>
              <a:rPr lang="en-US" altLang="en-US" sz="2400" dirty="0" smtClean="0">
                <a:ea typeface="ＭＳ Ｐゴシック" panose="020B0600070205080204" pitchFamily="34" charset="-128"/>
              </a:rPr>
              <a:t> </a:t>
            </a:r>
          </a:p>
          <a:p>
            <a:pPr marL="742950" lvl="1" indent="-285750">
              <a:buFont typeface="Arial" panose="020B0604020202020204" pitchFamily="34" charset="0"/>
              <a:buChar char="•"/>
            </a:pPr>
            <a:r>
              <a:rPr lang="en-US" altLang="en-US" sz="2400" b="1" dirty="0" smtClean="0">
                <a:ea typeface="ＭＳ Ｐゴシック" panose="020B0600070205080204" pitchFamily="34" charset="-128"/>
              </a:rPr>
              <a:t>SEE </a:t>
            </a:r>
            <a:r>
              <a:rPr lang="en-US" altLang="en-US" sz="2400" b="1" dirty="0">
                <a:ea typeface="ＭＳ Ｐゴシック" panose="020B0600070205080204" pitchFamily="34" charset="-128"/>
              </a:rPr>
              <a:t>FIGURE </a:t>
            </a:r>
            <a:r>
              <a:rPr lang="en-US" altLang="en-US" sz="2400" b="1" dirty="0" smtClean="0">
                <a:ea typeface="ＭＳ Ｐゴシック" panose="020B0600070205080204" pitchFamily="34" charset="-128"/>
              </a:rPr>
              <a:t>3–14</a:t>
            </a:r>
            <a:endParaRPr lang="en-US" altLang="en-US" sz="3600" b="1" dirty="0">
              <a:ea typeface="ＭＳ Ｐゴシック" panose="020B0600070205080204" pitchFamily="34" charset="-128"/>
            </a:endParaRPr>
          </a:p>
        </p:txBody>
      </p:sp>
      <p:pic>
        <p:nvPicPr>
          <p:cNvPr id="5" name="Picture 2" descr="A photo shows a Fiat Chrysler 3.0-liter V-6 diesel engine that has double overhead camshafts. The photo shows two camshafts, an intake camshaft and an exhaust camshaft that are connected to a timing ch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5402" y="1469679"/>
            <a:ext cx="4482608" cy="4030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2606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156228"/>
          </a:xfrm>
        </p:spPr>
        <p:txBody>
          <a:bodyPr/>
          <a:lstStyle/>
          <a:p>
            <a:r>
              <a:rPr lang="en-US" dirty="0" smtClean="0"/>
              <a:t>FIGURE 3–14 Fiat-Chrysler 3.0 liter V-6 diesel engine that has double overhead camshafts. Exhaust camshaft is driven by a chain from crankshaft and intake camshaft is driven by a gear off exhaust camshaft.</a:t>
            </a:r>
            <a:endParaRPr lang="en-US" dirty="0"/>
          </a:p>
        </p:txBody>
      </p:sp>
      <p:pic>
        <p:nvPicPr>
          <p:cNvPr id="4" name="Picture 2" descr="A photo shows a Fiat Chrysler 3.0-liter V-6 diesel engine that has double overhead camshafts. The photo shows two camshafts, an intake camshaft and an exhaust camshaft that are connected to a timing ch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9092" y="1591593"/>
            <a:ext cx="5025816" cy="451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CAMSHAFT (5 of 7)</a:t>
            </a:r>
            <a:endParaRPr lang="en-US" dirty="0"/>
          </a:p>
        </p:txBody>
      </p:sp>
      <p:sp>
        <p:nvSpPr>
          <p:cNvPr id="44035" name="Content Placeholder 2"/>
          <p:cNvSpPr>
            <a:spLocks noGrp="1"/>
          </p:cNvSpPr>
          <p:nvPr>
            <p:ph idx="1"/>
          </p:nvPr>
        </p:nvSpPr>
        <p:spPr>
          <a:xfrm>
            <a:off x="152400" y="1447800"/>
            <a:ext cx="5791200" cy="4525963"/>
          </a:xfrm>
        </p:spPr>
        <p:txBody>
          <a:bodyPr/>
          <a:lstStyle/>
          <a:p>
            <a:r>
              <a:rPr lang="en-US" sz="3200" b="1" dirty="0"/>
              <a:t>Construction</a:t>
            </a:r>
            <a:endParaRPr lang="en-US" sz="2400" b="1" dirty="0"/>
          </a:p>
          <a:p>
            <a:pPr lvl="1"/>
            <a:r>
              <a:rPr lang="en-US" b="1" dirty="0"/>
              <a:t>Lobes</a:t>
            </a:r>
          </a:p>
          <a:p>
            <a:pPr lvl="1"/>
            <a:r>
              <a:rPr lang="en-US" b="1" dirty="0" smtClean="0"/>
              <a:t>Bearing </a:t>
            </a:r>
            <a:r>
              <a:rPr lang="en-US" b="1" dirty="0"/>
              <a:t>journals</a:t>
            </a:r>
          </a:p>
          <a:p>
            <a:pPr lvl="1"/>
            <a:r>
              <a:rPr lang="en-US" b="1" dirty="0" smtClean="0"/>
              <a:t>Accessory </a:t>
            </a:r>
            <a:r>
              <a:rPr lang="en-US" b="1" dirty="0"/>
              <a:t>drive gear</a:t>
            </a:r>
          </a:p>
          <a:p>
            <a:r>
              <a:rPr lang="en-US" sz="2400" b="1" dirty="0"/>
              <a:t>Other types of </a:t>
            </a:r>
            <a:r>
              <a:rPr lang="en-US" sz="2400" b="1" dirty="0" smtClean="0"/>
              <a:t>construction:</a:t>
            </a:r>
            <a:endParaRPr lang="en-US" sz="2400" b="1" dirty="0"/>
          </a:p>
          <a:p>
            <a:pPr lvl="1"/>
            <a:r>
              <a:rPr lang="en-US" sz="2000" b="1" dirty="0" smtClean="0"/>
              <a:t>Forged </a:t>
            </a:r>
            <a:r>
              <a:rPr lang="en-US" sz="2000" b="1" dirty="0"/>
              <a:t>steel (often used in diesel engines)</a:t>
            </a:r>
          </a:p>
          <a:p>
            <a:pPr lvl="1"/>
            <a:r>
              <a:rPr lang="en-US" sz="2000" b="1" dirty="0" smtClean="0"/>
              <a:t>Steel </a:t>
            </a:r>
            <a:r>
              <a:rPr lang="en-US" sz="2000" b="1" dirty="0"/>
              <a:t>machined from a solid billet</a:t>
            </a:r>
          </a:p>
          <a:p>
            <a:pPr lvl="1"/>
            <a:r>
              <a:rPr lang="en-US" sz="2000" b="1" dirty="0" smtClean="0"/>
              <a:t>Composite camshafts</a:t>
            </a:r>
          </a:p>
          <a:p>
            <a:pPr lvl="2"/>
            <a:r>
              <a:rPr lang="en-US" sz="1800" b="1" dirty="0" smtClean="0"/>
              <a:t>Lightweight tubular </a:t>
            </a:r>
            <a:r>
              <a:rPr lang="en-US" b="1" dirty="0" smtClean="0"/>
              <a:t>shaft </a:t>
            </a:r>
            <a:r>
              <a:rPr lang="en-US" b="1" dirty="0"/>
              <a:t>with hardened steel </a:t>
            </a:r>
            <a:r>
              <a:rPr lang="en-US" b="1" dirty="0" smtClean="0"/>
              <a:t>lobes, SEE Figure 3-15</a:t>
            </a:r>
            <a:endParaRPr lang="en-US" b="1" dirty="0"/>
          </a:p>
        </p:txBody>
      </p:sp>
      <p:pic>
        <p:nvPicPr>
          <p:cNvPr id="9218" name="Picture 2" descr="A photo shows a composite camshaft. The photo shows a hollow steel tube shaft with two hardened steel cam lobes press-fitted over the shaft. A cam bearing cap held in place by bolts is installed between the two lob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305" y="1371600"/>
            <a:ext cx="3874884" cy="354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937894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156228"/>
          </a:xfrm>
        </p:spPr>
        <p:txBody>
          <a:bodyPr/>
          <a:lstStyle/>
          <a:p>
            <a:r>
              <a:rPr lang="en-US" cap="all" dirty="0"/>
              <a:t>FIGURE 3–15 </a:t>
            </a:r>
            <a:r>
              <a:rPr lang="en-US" dirty="0" smtClean="0"/>
              <a:t>Hardened steel lobes are a press-fit onto the hollow steel tube to create a composite camshaft that is both light weight and flexible as well</a:t>
            </a:r>
            <a:r>
              <a:rPr lang="en-US" cap="all" dirty="0" smtClean="0"/>
              <a:t>.</a:t>
            </a:r>
            <a:endParaRPr lang="en-US" dirty="0"/>
          </a:p>
        </p:txBody>
      </p:sp>
      <p:pic>
        <p:nvPicPr>
          <p:cNvPr id="10242" name="Picture 2" descr="A photo shows a composite camshaft. The photo shows a hollow steel tube shaft with two hardened steel cam lobes press-fitted over the shaft. A cam bearing cap held in place by bolts is installed between the two lob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885" y="1676400"/>
            <a:ext cx="4780230" cy="4377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CAMSHAFT (6 of 7)</a:t>
            </a:r>
            <a:endParaRPr lang="en-US" dirty="0"/>
          </a:p>
        </p:txBody>
      </p:sp>
      <p:sp>
        <p:nvSpPr>
          <p:cNvPr id="44035" name="Content Placeholder 2"/>
          <p:cNvSpPr>
            <a:spLocks noGrp="1"/>
          </p:cNvSpPr>
          <p:nvPr>
            <p:ph idx="1"/>
          </p:nvPr>
        </p:nvSpPr>
        <p:spPr/>
        <p:txBody>
          <a:bodyPr/>
          <a:lstStyle/>
          <a:p>
            <a:r>
              <a:rPr lang="en-US" sz="4000" b="1" u="sng" dirty="0">
                <a:solidFill>
                  <a:srgbClr val="0000FF"/>
                </a:solidFill>
              </a:rPr>
              <a:t>NOTE</a:t>
            </a:r>
            <a:r>
              <a:rPr lang="en-US" sz="3600" b="1" dirty="0">
                <a:solidFill>
                  <a:srgbClr val="0000FF"/>
                </a:solidFill>
              </a:rPr>
              <a:t>: Rockwell is a type of hardness test, and the </a:t>
            </a:r>
            <a:r>
              <a:rPr lang="en-US" sz="3600" b="1" dirty="0" smtClean="0">
                <a:solidFill>
                  <a:srgbClr val="0000FF"/>
                </a:solidFill>
              </a:rPr>
              <a:t>represents </a:t>
            </a:r>
            <a:r>
              <a:rPr lang="en-US" sz="3600" b="1" dirty="0">
                <a:solidFill>
                  <a:srgbClr val="0000FF"/>
                </a:solidFill>
              </a:rPr>
              <a:t>the scale used. </a:t>
            </a:r>
            <a:r>
              <a:rPr lang="en-US" sz="3600" b="1" dirty="0" smtClean="0">
                <a:solidFill>
                  <a:srgbClr val="0000FF"/>
                </a:solidFill>
              </a:rPr>
              <a:t>Higher </a:t>
            </a:r>
            <a:r>
              <a:rPr lang="en-US" sz="3600" b="1" dirty="0">
                <a:solidFill>
                  <a:srgbClr val="0000FF"/>
                </a:solidFill>
              </a:rPr>
              <a:t>the number is, </a:t>
            </a:r>
            <a:r>
              <a:rPr lang="en-US" sz="3600" b="1" dirty="0" smtClean="0">
                <a:solidFill>
                  <a:srgbClr val="0000FF"/>
                </a:solidFill>
              </a:rPr>
              <a:t>harder surface</a:t>
            </a:r>
            <a:r>
              <a:rPr lang="en-US" sz="3600" b="1" dirty="0">
                <a:solidFill>
                  <a:srgbClr val="0000FF"/>
                </a:solidFill>
              </a:rPr>
              <a:t>. </a:t>
            </a:r>
            <a:r>
              <a:rPr lang="en-US" sz="3600" b="1" dirty="0" smtClean="0">
                <a:solidFill>
                  <a:srgbClr val="0000FF"/>
                </a:solidFill>
              </a:rPr>
              <a:t>Abbreviation </a:t>
            </a:r>
            <a:r>
              <a:rPr lang="en-US" sz="3600" b="1" dirty="0">
                <a:solidFill>
                  <a:srgbClr val="0000FF"/>
                </a:solidFill>
              </a:rPr>
              <a:t>Rc60, </a:t>
            </a:r>
            <a:r>
              <a:rPr lang="en-US" sz="3600" b="1" dirty="0" smtClean="0">
                <a:solidFill>
                  <a:srgbClr val="0000FF"/>
                </a:solidFill>
              </a:rPr>
              <a:t>indicates </a:t>
            </a:r>
            <a:r>
              <a:rPr lang="en-US" sz="3600" b="1" dirty="0">
                <a:solidFill>
                  <a:srgbClr val="0000FF"/>
                </a:solidFill>
              </a:rPr>
              <a:t>Rockwell hardness of 60 as measured on </a:t>
            </a:r>
            <a:r>
              <a:rPr lang="en-US" sz="3600" b="1" dirty="0" smtClean="0">
                <a:solidFill>
                  <a:srgbClr val="0000FF"/>
                </a:solidFill>
              </a:rPr>
              <a:t>“c</a:t>
            </a:r>
            <a:r>
              <a:rPr lang="en-US" sz="3600" b="1" dirty="0">
                <a:solidFill>
                  <a:srgbClr val="0000FF"/>
                </a:solidFill>
              </a:rPr>
              <a:t>” </a:t>
            </a:r>
            <a:r>
              <a:rPr lang="en-US" sz="3600" b="1" dirty="0" smtClean="0">
                <a:solidFill>
                  <a:srgbClr val="0000FF"/>
                </a:solidFill>
              </a:rPr>
              <a:t>scale</a:t>
            </a:r>
            <a:endParaRPr lang="en-US" sz="3600" b="1" dirty="0">
              <a:solidFill>
                <a:srgbClr val="0000FF"/>
              </a:solidFill>
            </a:endParaRPr>
          </a:p>
        </p:txBody>
      </p:sp>
    </p:spTree>
    <p:extLst>
      <p:ext uri="{BB962C8B-B14F-4D97-AF65-F5344CB8AC3E}">
        <p14:creationId xmlns:p14="http://schemas.microsoft.com/office/powerpoint/2010/main" val="23095629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CYLINDER </a:t>
            </a:r>
            <a:r>
              <a:rPr lang="en-US" sz="3600" dirty="0" smtClean="0"/>
              <a:t>HEADS (</a:t>
            </a:r>
            <a:r>
              <a:rPr lang="en-US" sz="3600" dirty="0"/>
              <a:t>1 </a:t>
            </a:r>
            <a:r>
              <a:rPr lang="en-US" sz="3600" dirty="0" smtClean="0"/>
              <a:t>of 4)</a:t>
            </a:r>
            <a:endParaRPr lang="en-US" sz="3600" dirty="0"/>
          </a:p>
        </p:txBody>
      </p:sp>
      <p:sp>
        <p:nvSpPr>
          <p:cNvPr id="25603" name="Content Placeholder 2"/>
          <p:cNvSpPr>
            <a:spLocks noGrp="1"/>
          </p:cNvSpPr>
          <p:nvPr>
            <p:ph idx="1"/>
          </p:nvPr>
        </p:nvSpPr>
        <p:spPr>
          <a:xfrm>
            <a:off x="265670" y="1447800"/>
            <a:ext cx="8649730" cy="4525963"/>
          </a:xfrm>
        </p:spPr>
        <p:txBody>
          <a:bodyPr/>
          <a:lstStyle/>
          <a:p>
            <a:r>
              <a:rPr lang="en-US" sz="3600" b="1" dirty="0" smtClean="0">
                <a:solidFill>
                  <a:srgbClr val="0000FF"/>
                </a:solidFill>
              </a:rPr>
              <a:t>Cylinder Heads</a:t>
            </a:r>
          </a:p>
          <a:p>
            <a:pPr lvl="1"/>
            <a:r>
              <a:rPr lang="en-US" sz="2800" dirty="0" smtClean="0"/>
              <a:t>Cast </a:t>
            </a:r>
            <a:r>
              <a:rPr lang="en-US" sz="2800" dirty="0"/>
              <a:t>iron or aluminum </a:t>
            </a:r>
            <a:r>
              <a:rPr lang="en-US" sz="2800" dirty="0" smtClean="0"/>
              <a:t>alloy</a:t>
            </a:r>
          </a:p>
          <a:p>
            <a:pPr lvl="1"/>
            <a:r>
              <a:rPr lang="en-US" sz="2800" dirty="0" smtClean="0"/>
              <a:t>Support valves &amp; valve train</a:t>
            </a:r>
          </a:p>
          <a:p>
            <a:pPr lvl="1"/>
            <a:r>
              <a:rPr lang="en-US" sz="2800" dirty="0" smtClean="0"/>
              <a:t>Passages: intake </a:t>
            </a:r>
            <a:r>
              <a:rPr lang="en-US" sz="2800" dirty="0"/>
              <a:t>air, exhaust gases, </a:t>
            </a:r>
            <a:r>
              <a:rPr lang="en-US" sz="2800" dirty="0" smtClean="0"/>
              <a:t>coolant</a:t>
            </a:r>
            <a:endParaRPr lang="en-US" sz="2800" dirty="0"/>
          </a:p>
          <a:p>
            <a:pPr lvl="2"/>
            <a:r>
              <a:rPr lang="en-US" sz="2400" dirty="0" smtClean="0"/>
              <a:t>Overhead </a:t>
            </a:r>
            <a:r>
              <a:rPr lang="en-US" sz="2400" dirty="0"/>
              <a:t>camshaft design</a:t>
            </a:r>
          </a:p>
          <a:p>
            <a:pPr lvl="2"/>
            <a:r>
              <a:rPr lang="en-US" sz="2400" dirty="0" smtClean="0"/>
              <a:t>Supports </a:t>
            </a:r>
            <a:r>
              <a:rPr lang="en-US" sz="2400" dirty="0"/>
              <a:t>all of the valve </a:t>
            </a:r>
            <a:r>
              <a:rPr lang="en-US" sz="2400" dirty="0" smtClean="0"/>
              <a:t>train components</a:t>
            </a:r>
            <a:endParaRPr lang="en-US" sz="2400" dirty="0"/>
          </a:p>
        </p:txBody>
      </p:sp>
      <p:pic>
        <p:nvPicPr>
          <p:cNvPr id="3" name="Picture 2" descr="A photo shows an aluminum GM Duramax V-8 diesel engine cylinder head. Each cylinder head has four valves, two for inlet and two for exhaust."/>
          <p:cNvPicPr>
            <a:picLocks noChangeAspect="1"/>
          </p:cNvPicPr>
          <p:nvPr/>
        </p:nvPicPr>
        <p:blipFill>
          <a:blip r:embed="rId2"/>
          <a:stretch>
            <a:fillRect/>
          </a:stretch>
        </p:blipFill>
        <p:spPr>
          <a:xfrm>
            <a:off x="6768280" y="4375394"/>
            <a:ext cx="2375720" cy="2025406"/>
          </a:xfrm>
          <a:prstGeom prst="rect">
            <a:avLst/>
          </a:prstGeom>
        </p:spPr>
      </p:pic>
    </p:spTree>
    <p:extLst>
      <p:ext uri="{BB962C8B-B14F-4D97-AF65-F5344CB8AC3E}">
        <p14:creationId xmlns:p14="http://schemas.microsoft.com/office/powerpoint/2010/main" val="131552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3: </a:t>
            </a:r>
            <a:r>
              <a:rPr lang="en-US" sz="4000" dirty="0" smtClean="0">
                <a:solidFill>
                  <a:srgbClr val="F8F9D3"/>
                </a:solidFill>
              </a:rPr>
              <a:t>?</a:t>
            </a:r>
            <a:endParaRPr lang="en-US" dirty="0">
              <a:solidFill>
                <a:srgbClr val="F8F9D3"/>
              </a:solidFill>
            </a:endParaRPr>
          </a:p>
        </p:txBody>
      </p:sp>
      <p:sp>
        <p:nvSpPr>
          <p:cNvPr id="3" name="Rectangle 2"/>
          <p:cNvSpPr/>
          <p:nvPr/>
        </p:nvSpPr>
        <p:spPr>
          <a:xfrm>
            <a:off x="286265" y="1600200"/>
            <a:ext cx="8534400" cy="1323439"/>
          </a:xfrm>
          <a:prstGeom prst="rect">
            <a:avLst/>
          </a:prstGeom>
        </p:spPr>
        <p:txBody>
          <a:bodyPr wrap="square">
            <a:spAutoFit/>
          </a:bodyPr>
          <a:lstStyle/>
          <a:p>
            <a:r>
              <a:rPr lang="en-US" sz="4000" dirty="0" smtClean="0">
                <a:solidFill>
                  <a:srgbClr val="000000"/>
                </a:solidFill>
              </a:rPr>
              <a:t>What are </a:t>
            </a:r>
            <a:r>
              <a:rPr lang="en-US" altLang="en-US" sz="4000" dirty="0" smtClean="0"/>
              <a:t>eccentric </a:t>
            </a:r>
            <a:r>
              <a:rPr lang="en-US" altLang="en-US" sz="4000" dirty="0"/>
              <a:t>shapes on </a:t>
            </a:r>
            <a:r>
              <a:rPr lang="en-US" altLang="en-US" sz="4000" dirty="0" smtClean="0"/>
              <a:t>Camshafts called </a:t>
            </a:r>
            <a:r>
              <a:rPr lang="en-US" sz="4000" dirty="0" smtClean="0">
                <a:solidFill>
                  <a:srgbClr val="000000"/>
                </a:solidFill>
              </a:rPr>
              <a:t>?</a:t>
            </a:r>
            <a:endParaRPr lang="en-US" sz="4000" dirty="0">
              <a:solidFill>
                <a:srgbClr val="000000"/>
              </a:solidFill>
            </a:endParaRPr>
          </a:p>
        </p:txBody>
      </p:sp>
    </p:spTree>
    <p:extLst>
      <p:ext uri="{BB962C8B-B14F-4D97-AF65-F5344CB8AC3E}">
        <p14:creationId xmlns:p14="http://schemas.microsoft.com/office/powerpoint/2010/main" val="1981698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3:</a:t>
            </a:r>
            <a:endParaRPr lang="en-US" sz="3200" dirty="0">
              <a:solidFill>
                <a:srgbClr val="F8F9D3"/>
              </a:solidFill>
            </a:endParaRPr>
          </a:p>
        </p:txBody>
      </p:sp>
      <p:sp>
        <p:nvSpPr>
          <p:cNvPr id="6" name="Rectangle 5"/>
          <p:cNvSpPr/>
          <p:nvPr/>
        </p:nvSpPr>
        <p:spPr>
          <a:xfrm>
            <a:off x="486032" y="1657737"/>
            <a:ext cx="8534400" cy="707886"/>
          </a:xfrm>
          <a:prstGeom prst="rect">
            <a:avLst/>
          </a:prstGeom>
        </p:spPr>
        <p:txBody>
          <a:bodyPr wrap="square">
            <a:spAutoFit/>
          </a:bodyPr>
          <a:lstStyle/>
          <a:p>
            <a:r>
              <a:rPr lang="en-US" sz="4000" dirty="0" smtClean="0">
                <a:solidFill>
                  <a:srgbClr val="000000"/>
                </a:solidFill>
              </a:rPr>
              <a:t>Lobes</a:t>
            </a:r>
            <a:endParaRPr lang="en-US" sz="4000" dirty="0">
              <a:solidFill>
                <a:srgbClr val="000000"/>
              </a:solidFill>
            </a:endParaRPr>
          </a:p>
        </p:txBody>
      </p:sp>
    </p:spTree>
    <p:extLst>
      <p:ext uri="{BB962C8B-B14F-4D97-AF65-F5344CB8AC3E}">
        <p14:creationId xmlns:p14="http://schemas.microsoft.com/office/powerpoint/2010/main" val="1699590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3–16 </a:t>
            </a:r>
            <a:r>
              <a:rPr lang="en-US" cap="all" dirty="0" smtClean="0"/>
              <a:t> </a:t>
            </a:r>
            <a:r>
              <a:rPr lang="en-US" sz="2400" dirty="0" smtClean="0"/>
              <a:t>Lobe lift is the amount the cam lobe lifts the lifter. The blue circle is called the base circle.</a:t>
            </a:r>
            <a:endParaRPr lang="en-US" sz="2400" dirty="0"/>
          </a:p>
        </p:txBody>
      </p:sp>
      <p:sp>
        <p:nvSpPr>
          <p:cNvPr id="5" name="Rectangle 4"/>
          <p:cNvSpPr/>
          <p:nvPr/>
        </p:nvSpPr>
        <p:spPr>
          <a:xfrm>
            <a:off x="152400" y="1447800"/>
            <a:ext cx="3674076" cy="3908762"/>
          </a:xfrm>
          <a:prstGeom prst="rect">
            <a:avLst/>
          </a:prstGeom>
        </p:spPr>
        <p:txBody>
          <a:bodyPr wrap="square">
            <a:spAutoFit/>
          </a:bodyPr>
          <a:lstStyle/>
          <a:p>
            <a:pPr marL="342900" indent="-342900">
              <a:buFont typeface="Arial" panose="020B0604020202020204" pitchFamily="34" charset="0"/>
              <a:buChar char="•"/>
            </a:pPr>
            <a:r>
              <a:rPr lang="en-US" sz="2800" b="1" dirty="0" smtClean="0">
                <a:solidFill>
                  <a:srgbClr val="0000FF"/>
                </a:solidFill>
              </a:rPr>
              <a:t>Camshaft </a:t>
            </a:r>
            <a:r>
              <a:rPr lang="en-US" sz="2800" b="1" dirty="0">
                <a:solidFill>
                  <a:srgbClr val="0000FF"/>
                </a:solidFill>
              </a:rPr>
              <a:t>lobes</a:t>
            </a:r>
          </a:p>
          <a:p>
            <a:pPr marL="800100" lvl="1" indent="-342900">
              <a:buFont typeface="Arial" panose="020B0604020202020204" pitchFamily="34" charset="0"/>
              <a:buChar char="•"/>
            </a:pPr>
            <a:r>
              <a:rPr lang="en-US" sz="2000" dirty="0"/>
              <a:t>in overhead valve (OHV) engines </a:t>
            </a:r>
            <a:r>
              <a:rPr lang="en-US" sz="2000" dirty="0" smtClean="0"/>
              <a:t>lubricated </a:t>
            </a:r>
            <a:r>
              <a:rPr lang="en-US" sz="2000" dirty="0"/>
              <a:t>by splash oil</a:t>
            </a:r>
          </a:p>
          <a:p>
            <a:pPr marL="800100" lvl="1" indent="-342900">
              <a:buFont typeface="Arial" panose="020B0604020202020204" pitchFamily="34" charset="0"/>
              <a:buChar char="•"/>
            </a:pPr>
            <a:r>
              <a:rPr lang="en-US" sz="2000" dirty="0"/>
              <a:t>thrown up by </a:t>
            </a:r>
            <a:r>
              <a:rPr lang="en-US" sz="2000" dirty="0" smtClean="0"/>
              <a:t>movement </a:t>
            </a:r>
            <a:r>
              <a:rPr lang="en-US" sz="2000" dirty="0"/>
              <a:t>of the crankshaft </a:t>
            </a:r>
            <a:endParaRPr lang="en-US" sz="2000" dirty="0" smtClean="0"/>
          </a:p>
          <a:p>
            <a:pPr marL="800100" lvl="1" indent="-342900">
              <a:buFont typeface="Arial" panose="020B0604020202020204" pitchFamily="34" charset="0"/>
              <a:buChar char="•"/>
            </a:pPr>
            <a:r>
              <a:rPr lang="en-US" sz="2000" dirty="0" smtClean="0"/>
              <a:t>At </a:t>
            </a:r>
            <a:r>
              <a:rPr lang="en-US" sz="2000" dirty="0"/>
              <a:t>low engine speed, there is less </a:t>
            </a:r>
            <a:r>
              <a:rPr lang="en-US" sz="2000" dirty="0" smtClean="0"/>
              <a:t>splash lubrication </a:t>
            </a:r>
            <a:r>
              <a:rPr lang="en-US" sz="2000" dirty="0"/>
              <a:t>than occurs at higher engine speeds.</a:t>
            </a:r>
          </a:p>
        </p:txBody>
      </p:sp>
      <p:pic>
        <p:nvPicPr>
          <p:cNvPr id="4" name="Picture 3" descr="A figure illustrates the lobe lift. The cam lobe has a base circle along with an oblong lobe protruding from it. The lobe lift is the amount the cam lobe lifts the lifter and is the distance from the top of the lobe to the base circle."/>
          <p:cNvPicPr>
            <a:picLocks noChangeAspect="1"/>
          </p:cNvPicPr>
          <p:nvPr/>
        </p:nvPicPr>
        <p:blipFill>
          <a:blip r:embed="rId2"/>
          <a:stretch>
            <a:fillRect/>
          </a:stretch>
        </p:blipFill>
        <p:spPr>
          <a:xfrm>
            <a:off x="4114800" y="1447800"/>
            <a:ext cx="4419600" cy="4955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CAMSHAFT (7 of 7)</a:t>
            </a:r>
            <a:endParaRPr lang="en-US" sz="3600" dirty="0"/>
          </a:p>
        </p:txBody>
      </p:sp>
      <p:sp>
        <p:nvSpPr>
          <p:cNvPr id="3" name="Rectangle 2"/>
          <p:cNvSpPr/>
          <p:nvPr/>
        </p:nvSpPr>
        <p:spPr>
          <a:xfrm>
            <a:off x="457200" y="1524000"/>
            <a:ext cx="6019800" cy="4447371"/>
          </a:xfrm>
          <a:prstGeom prst="rect">
            <a:avLst/>
          </a:prstGeom>
        </p:spPr>
        <p:txBody>
          <a:bodyPr wrap="square">
            <a:spAutoFit/>
          </a:bodyPr>
          <a:lstStyle/>
          <a:p>
            <a:pPr marL="285750" indent="-285750">
              <a:spcBef>
                <a:spcPts val="600"/>
              </a:spcBef>
              <a:buFont typeface="Arial" panose="020B0604020202020204" pitchFamily="34" charset="0"/>
              <a:buChar char="•"/>
            </a:pPr>
            <a:r>
              <a:rPr lang="en-US" sz="3200" b="1" dirty="0" smtClean="0"/>
              <a:t>Lobe Lift</a:t>
            </a:r>
          </a:p>
          <a:p>
            <a:pPr marL="742950" lvl="1" indent="-285750">
              <a:spcBef>
                <a:spcPts val="600"/>
              </a:spcBef>
              <a:buFont typeface="Arial" panose="020B0604020202020204" pitchFamily="34" charset="0"/>
              <a:buChar char="•"/>
            </a:pPr>
            <a:r>
              <a:rPr lang="en-US" sz="2400" dirty="0" smtClean="0"/>
              <a:t>Higher lift of camshaft lobe</a:t>
            </a:r>
          </a:p>
          <a:p>
            <a:pPr marL="1200150" lvl="2" indent="-285750">
              <a:spcBef>
                <a:spcPts val="600"/>
              </a:spcBef>
              <a:buFont typeface="Arial" panose="020B0604020202020204" pitchFamily="34" charset="0"/>
              <a:buChar char="•"/>
            </a:pPr>
            <a:r>
              <a:rPr lang="en-US" sz="2400" dirty="0" smtClean="0"/>
              <a:t>Greater amount of air that can enter engine</a:t>
            </a:r>
          </a:p>
          <a:p>
            <a:pPr marL="1200150" lvl="2" indent="-285750">
              <a:spcBef>
                <a:spcPts val="600"/>
              </a:spcBef>
              <a:buFont typeface="Arial" panose="020B0604020202020204" pitchFamily="34" charset="0"/>
              <a:buChar char="•"/>
            </a:pPr>
            <a:r>
              <a:rPr lang="en-US" sz="2400" dirty="0" smtClean="0"/>
              <a:t>More air in engine, </a:t>
            </a:r>
            <a:r>
              <a:rPr lang="en-US" sz="2400" b="1" dirty="0" smtClean="0">
                <a:solidFill>
                  <a:srgbClr val="0000FF"/>
                </a:solidFill>
              </a:rPr>
              <a:t>greater</a:t>
            </a:r>
            <a:r>
              <a:rPr lang="en-US" sz="2400" dirty="0" smtClean="0">
                <a:solidFill>
                  <a:srgbClr val="0000FF"/>
                </a:solidFill>
              </a:rPr>
              <a:t> </a:t>
            </a:r>
            <a:r>
              <a:rPr lang="en-US" sz="2400" dirty="0" smtClean="0"/>
              <a:t>the power </a:t>
            </a:r>
          </a:p>
          <a:p>
            <a:pPr marL="742950" lvl="1" indent="-285750">
              <a:spcBef>
                <a:spcPts val="600"/>
              </a:spcBef>
              <a:buFont typeface="Arial" panose="020B0604020202020204" pitchFamily="34" charset="0"/>
              <a:buChar char="•"/>
            </a:pPr>
            <a:r>
              <a:rPr lang="en-US" sz="2400" dirty="0" smtClean="0"/>
              <a:t>Lift Amount different for </a:t>
            </a:r>
          </a:p>
          <a:p>
            <a:pPr marL="1200150" lvl="2" indent="-285750">
              <a:spcBef>
                <a:spcPts val="600"/>
              </a:spcBef>
              <a:buFont typeface="Arial" panose="020B0604020202020204" pitchFamily="34" charset="0"/>
              <a:buChar char="•"/>
            </a:pPr>
            <a:r>
              <a:rPr lang="en-US" sz="2400" dirty="0" smtClean="0"/>
              <a:t>Intake and exhaust valves</a:t>
            </a:r>
          </a:p>
          <a:p>
            <a:pPr marL="742950" lvl="1" indent="-285750">
              <a:spcBef>
                <a:spcPts val="600"/>
              </a:spcBef>
              <a:buFont typeface="Arial" panose="020B0604020202020204" pitchFamily="34" charset="0"/>
              <a:buChar char="•"/>
            </a:pPr>
            <a:r>
              <a:rPr lang="en-US" sz="2400" b="1" dirty="0" smtClean="0">
                <a:solidFill>
                  <a:srgbClr val="0000FF"/>
                </a:solidFill>
              </a:rPr>
              <a:t>Asymmetrical</a:t>
            </a:r>
            <a:r>
              <a:rPr lang="en-US" sz="2400" dirty="0" smtClean="0">
                <a:solidFill>
                  <a:srgbClr val="0000FF"/>
                </a:solidFill>
              </a:rPr>
              <a:t> </a:t>
            </a:r>
            <a:r>
              <a:rPr lang="en-US" sz="2400" dirty="0" smtClean="0"/>
              <a:t>if specifications vary</a:t>
            </a:r>
          </a:p>
          <a:p>
            <a:pPr marL="742950" lvl="1" indent="-285750">
              <a:spcBef>
                <a:spcPts val="600"/>
              </a:spcBef>
              <a:buFont typeface="Arial" panose="020B0604020202020204" pitchFamily="34" charset="0"/>
              <a:buChar char="•"/>
            </a:pPr>
            <a:r>
              <a:rPr lang="en-US" sz="2400" b="1" dirty="0" smtClean="0">
                <a:solidFill>
                  <a:srgbClr val="0000FF"/>
                </a:solidFill>
              </a:rPr>
              <a:t>Symmetrical</a:t>
            </a:r>
            <a:r>
              <a:rPr lang="en-US" sz="2400" dirty="0" smtClean="0">
                <a:solidFill>
                  <a:srgbClr val="0000FF"/>
                </a:solidFill>
              </a:rPr>
              <a:t> </a:t>
            </a:r>
            <a:r>
              <a:rPr lang="en-US" sz="2400" dirty="0" smtClean="0"/>
              <a:t>if lift is same</a:t>
            </a:r>
            <a:endParaRPr lang="en-US" sz="2400" dirty="0"/>
          </a:p>
        </p:txBody>
      </p:sp>
      <p:pic>
        <p:nvPicPr>
          <p:cNvPr id="5" name="Picture 4" descr="A figure illustrates the lobe lift. The cam lobe has a base circle along with an oblong lobe protruding from it. The lobe lift is the amount the cam lobe lifts the lifter and is the distance from the top of the lobe to the base circle."/>
          <p:cNvPicPr>
            <a:picLocks noChangeAspect="1"/>
          </p:cNvPicPr>
          <p:nvPr/>
        </p:nvPicPr>
        <p:blipFill>
          <a:blip r:embed="rId2"/>
          <a:stretch>
            <a:fillRect/>
          </a:stretch>
        </p:blipFill>
        <p:spPr>
          <a:xfrm>
            <a:off x="5867400" y="1600200"/>
            <a:ext cx="3048192" cy="3413975"/>
          </a:xfrm>
          <a:prstGeom prst="rect">
            <a:avLst/>
          </a:prstGeom>
        </p:spPr>
      </p:pic>
    </p:spTree>
    <p:extLst>
      <p:ext uri="{BB962C8B-B14F-4D97-AF65-F5344CB8AC3E}">
        <p14:creationId xmlns:p14="http://schemas.microsoft.com/office/powerpoint/2010/main" val="201810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3600" cap="all" dirty="0"/>
              <a:t>ROCKER ARMS </a:t>
            </a:r>
            <a:r>
              <a:rPr lang="en-US" sz="3600" cap="all" dirty="0" smtClean="0"/>
              <a:t>&amp;</a:t>
            </a:r>
            <a:r>
              <a:rPr lang="en-US" sz="3600" cap="all" dirty="0"/>
              <a:t/>
            </a:r>
            <a:br>
              <a:rPr lang="en-US" sz="3600" cap="all" dirty="0"/>
            </a:br>
            <a:r>
              <a:rPr lang="en-US" sz="3600" cap="all" dirty="0" smtClean="0"/>
              <a:t>BRIDGES (1 </a:t>
            </a:r>
            <a:r>
              <a:rPr lang="en-US" sz="3600" dirty="0" smtClean="0"/>
              <a:t>of </a:t>
            </a:r>
            <a:r>
              <a:rPr lang="en-US" sz="3600" cap="all" dirty="0" smtClean="0"/>
              <a:t>3)</a:t>
            </a:r>
            <a:endParaRPr lang="en-US" sz="3600" dirty="0"/>
          </a:p>
        </p:txBody>
      </p:sp>
      <p:sp>
        <p:nvSpPr>
          <p:cNvPr id="18434" name="Rectangle 3"/>
          <p:cNvSpPr>
            <a:spLocks noGrp="1" noChangeArrowheads="1"/>
          </p:cNvSpPr>
          <p:nvPr>
            <p:ph type="body" idx="1"/>
          </p:nvPr>
        </p:nvSpPr>
        <p:spPr>
          <a:xfrm>
            <a:off x="304800" y="1447800"/>
            <a:ext cx="5334000" cy="4648200"/>
          </a:xfrm>
        </p:spPr>
        <p:txBody>
          <a:bodyPr/>
          <a:lstStyle/>
          <a:p>
            <a:r>
              <a:rPr lang="en-US" altLang="en-US" sz="3200" b="1" dirty="0" smtClean="0">
                <a:solidFill>
                  <a:srgbClr val="0000FF"/>
                </a:solidFill>
                <a:ea typeface="ＭＳ Ｐゴシック" panose="020B0600070205080204" pitchFamily="34" charset="-128"/>
              </a:rPr>
              <a:t>Rocker Arm</a:t>
            </a:r>
          </a:p>
          <a:p>
            <a:pPr lvl="1"/>
            <a:r>
              <a:rPr lang="en-US" altLang="en-US" sz="2000" dirty="0" smtClean="0">
                <a:ea typeface="ＭＳ Ｐゴシック" panose="020B0600070205080204" pitchFamily="34" charset="-128"/>
              </a:rPr>
              <a:t>Reverses upward movement of pushrod </a:t>
            </a:r>
          </a:p>
          <a:p>
            <a:pPr lvl="1"/>
            <a:r>
              <a:rPr lang="en-US" altLang="en-US" sz="2000" dirty="0" smtClean="0">
                <a:ea typeface="ＭＳ Ｐゴシック" panose="020B0600070205080204" pitchFamily="34" charset="-128"/>
              </a:rPr>
              <a:t>Produce downward movement on tip of valve </a:t>
            </a:r>
          </a:p>
          <a:p>
            <a:pPr lvl="1"/>
            <a:r>
              <a:rPr lang="en-US" altLang="en-US" sz="2000" dirty="0" smtClean="0">
                <a:ea typeface="ＭＳ Ｐゴシック" panose="020B0600070205080204" pitchFamily="34" charset="-128"/>
              </a:rPr>
              <a:t>Designed to reduce travel of cam follower</a:t>
            </a:r>
          </a:p>
          <a:p>
            <a:pPr lvl="2"/>
            <a:r>
              <a:rPr lang="en-US" altLang="en-US" dirty="0" smtClean="0">
                <a:ea typeface="ＭＳ Ｐゴシック" panose="020B0600070205080204" pitchFamily="34" charset="-128"/>
              </a:rPr>
              <a:t>Or Lifter &amp; pushrod while maintaining required lift</a:t>
            </a:r>
          </a:p>
          <a:p>
            <a:pPr lvl="1"/>
            <a:r>
              <a:rPr lang="en-US" altLang="en-US" dirty="0" smtClean="0">
                <a:ea typeface="ＭＳ Ｐゴシック" panose="020B0600070205080204" pitchFamily="34" charset="-128"/>
              </a:rPr>
              <a:t>Done by using rocker arm ratio usually of 1.5:1.</a:t>
            </a:r>
          </a:p>
        </p:txBody>
      </p:sp>
      <p:pic>
        <p:nvPicPr>
          <p:cNvPr id="2" name="Picture 1" descr="A figure shows a rocker arm with a ratio of 1.5 is to 1. A rocker arm connects the push rod from the camshaft lobe and the valve stem. The distance between the center of push rod and the center of the rocker arm is labeled B, while the distance from the center of the rocker arm and the center of valve stem is labeled A. A is 1.5 times the length of dimension B."/>
          <p:cNvPicPr>
            <a:picLocks noChangeAspect="1"/>
          </p:cNvPicPr>
          <p:nvPr/>
        </p:nvPicPr>
        <p:blipFill>
          <a:blip r:embed="rId2"/>
          <a:stretch>
            <a:fillRect/>
          </a:stretch>
        </p:blipFill>
        <p:spPr>
          <a:xfrm>
            <a:off x="5791200" y="1524000"/>
            <a:ext cx="3081108" cy="2932459"/>
          </a:xfrm>
          <a:prstGeom prst="rect">
            <a:avLst/>
          </a:prstGeom>
        </p:spPr>
      </p:pic>
    </p:spTree>
    <p:extLst>
      <p:ext uri="{BB962C8B-B14F-4D97-AF65-F5344CB8AC3E}">
        <p14:creationId xmlns:p14="http://schemas.microsoft.com/office/powerpoint/2010/main" val="3295162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15372"/>
            <a:ext cx="8229600" cy="1097280"/>
          </a:xfrm>
        </p:spPr>
        <p:txBody>
          <a:bodyPr/>
          <a:lstStyle/>
          <a:p>
            <a:r>
              <a:rPr lang="en-US" sz="3600" cap="all" dirty="0"/>
              <a:t>ROCKER ARMS </a:t>
            </a:r>
            <a:r>
              <a:rPr lang="en-US" sz="3600" cap="all" dirty="0" smtClean="0"/>
              <a:t>&amp;</a:t>
            </a:r>
            <a:r>
              <a:rPr lang="en-US" sz="3600" cap="all" dirty="0"/>
              <a:t/>
            </a:r>
            <a:br>
              <a:rPr lang="en-US" sz="3600" cap="all" dirty="0"/>
            </a:br>
            <a:r>
              <a:rPr lang="en-US" sz="3600" cap="all" dirty="0" smtClean="0"/>
              <a:t>BRIDGES (2 </a:t>
            </a:r>
            <a:r>
              <a:rPr lang="en-US" sz="3600" dirty="0" smtClean="0"/>
              <a:t>of </a:t>
            </a:r>
            <a:r>
              <a:rPr lang="en-US" sz="3600" cap="all" dirty="0" smtClean="0"/>
              <a:t>3)</a:t>
            </a:r>
            <a:endParaRPr lang="en-US" sz="3600" dirty="0"/>
          </a:p>
        </p:txBody>
      </p:sp>
      <p:sp>
        <p:nvSpPr>
          <p:cNvPr id="19458" name="Rectangle 3"/>
          <p:cNvSpPr>
            <a:spLocks noGrp="1" noChangeArrowheads="1"/>
          </p:cNvSpPr>
          <p:nvPr>
            <p:ph type="body" sz="half" idx="1"/>
          </p:nvPr>
        </p:nvSpPr>
        <p:spPr>
          <a:xfrm>
            <a:off x="228600" y="1524000"/>
            <a:ext cx="4168775" cy="4572000"/>
          </a:xfrm>
        </p:spPr>
        <p:txBody>
          <a:bodyPr/>
          <a:lstStyle/>
          <a:p>
            <a:r>
              <a:rPr lang="en-US" altLang="en-US" b="1" dirty="0">
                <a:solidFill>
                  <a:srgbClr val="0000FF"/>
                </a:solidFill>
                <a:ea typeface="ＭＳ Ｐゴシック" panose="020B0600070205080204" pitchFamily="34" charset="-128"/>
              </a:rPr>
              <a:t>Rocker arms may be</a:t>
            </a:r>
          </a:p>
          <a:p>
            <a:pPr lvl="1"/>
            <a:r>
              <a:rPr lang="en-US" altLang="en-US" dirty="0" smtClean="0">
                <a:ea typeface="ＭＳ Ｐゴシック" panose="020B0600070205080204" pitchFamily="34" charset="-128"/>
              </a:rPr>
              <a:t>Cast</a:t>
            </a:r>
          </a:p>
          <a:p>
            <a:pPr lvl="1"/>
            <a:r>
              <a:rPr lang="en-US" altLang="en-US" dirty="0" smtClean="0">
                <a:ea typeface="ＭＳ Ｐゴシック" panose="020B0600070205080204" pitchFamily="34" charset="-128"/>
              </a:rPr>
              <a:t>Forged</a:t>
            </a:r>
          </a:p>
          <a:p>
            <a:pPr lvl="1"/>
            <a:r>
              <a:rPr lang="en-US" altLang="en-US" dirty="0" smtClean="0">
                <a:ea typeface="ＭＳ Ｐゴシック" panose="020B0600070205080204" pitchFamily="34" charset="-128"/>
              </a:rPr>
              <a:t>Stamped steel</a:t>
            </a:r>
          </a:p>
        </p:txBody>
      </p:sp>
      <p:pic>
        <p:nvPicPr>
          <p:cNvPr id="19460" name="Picture 4" descr="AAJLQF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575" y="1676400"/>
            <a:ext cx="4267201"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9321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3–17 1.5:1 ratio rocker arm means that dimension</a:t>
            </a:r>
            <a:br>
              <a:rPr lang="en-US" dirty="0" smtClean="0"/>
            </a:br>
            <a:r>
              <a:rPr lang="en-US" dirty="0" smtClean="0"/>
              <a:t>A is 1.5 times length of dimension B. Therefore, if pushrod is moved up 0.4 inch by camshaft lobe, the valve will be pushed down (opened) 0.4 inch 3 1.5, or 0.6 inch.</a:t>
            </a:r>
            <a:endParaRPr lang="en-US" dirty="0"/>
          </a:p>
        </p:txBody>
      </p:sp>
      <p:pic>
        <p:nvPicPr>
          <p:cNvPr id="3" name="Picture 2" descr="A figure shows a rocker arm with a ratio of 1.5 is to 1. A rocker arm connects the push rod from the camshaft lobe and the valve stem. The distance between the center of push rod and the center of the rocker arm is labeled B, while the distance from the center of the rocker arm and the center of valve stem is labeled A. A is 1.5 times the length of dimension B."/>
          <p:cNvPicPr>
            <a:picLocks noChangeAspect="1"/>
          </p:cNvPicPr>
          <p:nvPr/>
        </p:nvPicPr>
        <p:blipFill>
          <a:blip r:embed="rId2"/>
          <a:stretch>
            <a:fillRect/>
          </a:stretch>
        </p:blipFill>
        <p:spPr>
          <a:xfrm>
            <a:off x="1828800" y="1524000"/>
            <a:ext cx="5056958" cy="4819273"/>
          </a:xfrm>
          <a:prstGeom prst="rect">
            <a:avLst/>
          </a:prstGeom>
        </p:spPr>
      </p:pic>
    </p:spTree>
    <p:extLst>
      <p:ext uri="{BB962C8B-B14F-4D97-AF65-F5344CB8AC3E}">
        <p14:creationId xmlns:p14="http://schemas.microsoft.com/office/powerpoint/2010/main" val="4275561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15372"/>
            <a:ext cx="8229600" cy="1097280"/>
          </a:xfrm>
        </p:spPr>
        <p:txBody>
          <a:bodyPr/>
          <a:lstStyle/>
          <a:p>
            <a:r>
              <a:rPr lang="en-US" sz="3600" cap="all" dirty="0"/>
              <a:t>ROCKER ARMS </a:t>
            </a:r>
            <a:r>
              <a:rPr lang="en-US" sz="3600" cap="all" dirty="0" smtClean="0"/>
              <a:t>&amp;</a:t>
            </a:r>
            <a:r>
              <a:rPr lang="en-US" sz="3600" cap="all" dirty="0"/>
              <a:t/>
            </a:r>
            <a:br>
              <a:rPr lang="en-US" sz="3600" cap="all" dirty="0"/>
            </a:br>
            <a:r>
              <a:rPr lang="en-US" sz="3600" cap="all" dirty="0" smtClean="0"/>
              <a:t>BRIDGES (3 </a:t>
            </a:r>
            <a:r>
              <a:rPr lang="en-US" sz="3600" dirty="0" smtClean="0"/>
              <a:t>of </a:t>
            </a:r>
            <a:r>
              <a:rPr lang="en-US" sz="3600" cap="all" dirty="0" smtClean="0"/>
              <a:t>3)</a:t>
            </a:r>
            <a:endParaRPr lang="en-US" sz="3600" dirty="0"/>
          </a:p>
        </p:txBody>
      </p:sp>
      <p:sp>
        <p:nvSpPr>
          <p:cNvPr id="19458" name="Rectangle 3"/>
          <p:cNvSpPr>
            <a:spLocks noGrp="1" noChangeArrowheads="1"/>
          </p:cNvSpPr>
          <p:nvPr>
            <p:ph type="body" sz="half" idx="1"/>
          </p:nvPr>
        </p:nvSpPr>
        <p:spPr>
          <a:xfrm>
            <a:off x="76200" y="1447800"/>
            <a:ext cx="5486400" cy="4572000"/>
          </a:xfrm>
        </p:spPr>
        <p:txBody>
          <a:bodyPr/>
          <a:lstStyle/>
          <a:p>
            <a:r>
              <a:rPr lang="en-US" altLang="en-US" sz="3600" b="1" dirty="0" smtClean="0">
                <a:solidFill>
                  <a:srgbClr val="0000FF"/>
                </a:solidFill>
                <a:ea typeface="ＭＳ Ｐゴシック" panose="020B0600070205080204" pitchFamily="34" charset="-128"/>
              </a:rPr>
              <a:t>Bridges </a:t>
            </a:r>
            <a:endParaRPr lang="en-US" altLang="en-US" b="1" dirty="0" smtClean="0">
              <a:solidFill>
                <a:srgbClr val="0000FF"/>
              </a:solidFill>
              <a:ea typeface="ＭＳ Ｐゴシック" panose="020B0600070205080204" pitchFamily="34" charset="-128"/>
            </a:endParaRPr>
          </a:p>
          <a:p>
            <a:pPr lvl="1"/>
            <a:r>
              <a:rPr lang="en-US" altLang="en-US" dirty="0" smtClean="0">
                <a:ea typeface="ＭＳ Ｐゴシック" panose="020B0600070205080204" pitchFamily="34" charset="-128"/>
              </a:rPr>
              <a:t>Also called </a:t>
            </a:r>
            <a:r>
              <a:rPr lang="en-US" altLang="en-US" b="1" dirty="0" smtClean="0">
                <a:solidFill>
                  <a:srgbClr val="0000FF"/>
                </a:solidFill>
                <a:ea typeface="ＭＳ Ｐゴシック" panose="020B0600070205080204" pitchFamily="34" charset="-128"/>
              </a:rPr>
              <a:t>Crossheads</a:t>
            </a:r>
            <a:r>
              <a:rPr lang="en-US" altLang="en-US" dirty="0" smtClean="0">
                <a:ea typeface="ＭＳ Ｐゴシック" panose="020B0600070205080204" pitchFamily="34" charset="-128"/>
              </a:rPr>
              <a:t>, LIKE rocker arms</a:t>
            </a:r>
          </a:p>
          <a:p>
            <a:pPr lvl="1"/>
            <a:r>
              <a:rPr lang="en-US" altLang="en-US" dirty="0" smtClean="0">
                <a:ea typeface="ＭＳ Ｐゴシック" panose="020B0600070205080204" pitchFamily="34" charset="-128"/>
              </a:rPr>
              <a:t>Used in diesel engines to span 2 valves </a:t>
            </a:r>
          </a:p>
          <a:p>
            <a:pPr lvl="1"/>
            <a:r>
              <a:rPr lang="en-US" altLang="en-US" dirty="0" smtClean="0">
                <a:ea typeface="ＭＳ Ｐゴシック" panose="020B0600070205080204" pitchFamily="34" charset="-128"/>
              </a:rPr>
              <a:t>From one pushrod</a:t>
            </a:r>
          </a:p>
          <a:p>
            <a:pPr lvl="1"/>
            <a:r>
              <a:rPr lang="en-US" altLang="en-US" dirty="0" smtClean="0">
                <a:ea typeface="ＭＳ Ｐゴシック" panose="020B0600070205080204" pitchFamily="34" charset="-128"/>
              </a:rPr>
              <a:t>Can be bent causing one of 2 valves to open less/more than other valve</a:t>
            </a:r>
          </a:p>
          <a:p>
            <a:pPr lvl="1"/>
            <a:r>
              <a:rPr lang="en-US" altLang="en-US" dirty="0" smtClean="0">
                <a:ea typeface="ＭＳ Ｐゴシック" panose="020B0600070205080204" pitchFamily="34" charset="-128"/>
              </a:rPr>
              <a:t>Valve clearance needs to be checked to make sure bridges are straight not warped or bent</a:t>
            </a:r>
          </a:p>
        </p:txBody>
      </p:sp>
      <p:pic>
        <p:nvPicPr>
          <p:cNvPr id="5" name="Picture 2" descr="A photo shows a bridge used along with a rocker arm on an engine. A bridge resemble a wide inverted V shaped component and is connected to the rocker arm. The two ends of the bridge connect to two valves such that a single rocker arm can operate two val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421" y="1447800"/>
            <a:ext cx="3603280" cy="2956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01338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80028"/>
          </a:xfrm>
        </p:spPr>
        <p:txBody>
          <a:bodyPr/>
          <a:lstStyle/>
          <a:p>
            <a:r>
              <a:rPr lang="en-US" cap="all" dirty="0"/>
              <a:t>FIGURE 3–18 </a:t>
            </a:r>
            <a:r>
              <a:rPr lang="en-US" dirty="0" smtClean="0"/>
              <a:t>Bridges are used in many light diesel engines so that one rocker arm can operate 2 valves, which simplify valve train when 4 valves per cylinder heads are used in a cam-in-block engine.</a:t>
            </a:r>
            <a:endParaRPr lang="en-US" dirty="0"/>
          </a:p>
        </p:txBody>
      </p:sp>
      <p:pic>
        <p:nvPicPr>
          <p:cNvPr id="4" name="Picture 2" descr="A photo shows a bridge used along with a rocker arm on an engine. A bridge resemble a wide inverted V shaped component and is connected to the rocker arm. The two ends of the bridge connect to two valves such that a single rocker arm can operate two val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43" y="1676400"/>
            <a:ext cx="5376250" cy="441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591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cap="all" dirty="0" smtClean="0"/>
              <a:t>PUSHRODS (1 </a:t>
            </a:r>
            <a:r>
              <a:rPr lang="en-US" sz="3600" dirty="0" smtClean="0"/>
              <a:t>of </a:t>
            </a:r>
            <a:r>
              <a:rPr lang="en-US" sz="3600" cap="all" dirty="0" smtClean="0"/>
              <a:t>3)</a:t>
            </a:r>
            <a:endParaRPr lang="en-US" sz="3600" dirty="0"/>
          </a:p>
        </p:txBody>
      </p:sp>
      <p:sp>
        <p:nvSpPr>
          <p:cNvPr id="3" name="Rectangle 2"/>
          <p:cNvSpPr/>
          <p:nvPr/>
        </p:nvSpPr>
        <p:spPr>
          <a:xfrm>
            <a:off x="381000" y="1600200"/>
            <a:ext cx="2895600" cy="4031873"/>
          </a:xfrm>
          <a:prstGeom prst="rect">
            <a:avLst/>
          </a:prstGeom>
        </p:spPr>
        <p:txBody>
          <a:bodyPr wrap="square">
            <a:spAutoFit/>
          </a:bodyPr>
          <a:lstStyle/>
          <a:p>
            <a:pPr marL="285750" indent="-285750">
              <a:buFont typeface="Arial" panose="020B0604020202020204" pitchFamily="34" charset="0"/>
              <a:buChar char="•"/>
            </a:pPr>
            <a:r>
              <a:rPr lang="en-US" sz="3200" b="1" dirty="0">
                <a:solidFill>
                  <a:srgbClr val="0000FF"/>
                </a:solidFill>
              </a:rPr>
              <a:t>Pushrods </a:t>
            </a:r>
            <a:endParaRPr lang="en-US" sz="2800" b="1" dirty="0">
              <a:solidFill>
                <a:srgbClr val="0000FF"/>
              </a:solidFill>
            </a:endParaRPr>
          </a:p>
          <a:p>
            <a:pPr marL="742950" lvl="1" indent="-285750">
              <a:buFont typeface="Arial" panose="020B0604020202020204" pitchFamily="34" charset="0"/>
              <a:buChar char="•"/>
            </a:pPr>
            <a:r>
              <a:rPr lang="en-US" sz="2800" dirty="0"/>
              <a:t>Transfer lifting motion of valve train </a:t>
            </a:r>
          </a:p>
          <a:p>
            <a:pPr marL="742950" lvl="1" indent="-285750">
              <a:buFont typeface="Arial" panose="020B0604020202020204" pitchFamily="34" charset="0"/>
              <a:buChar char="•"/>
            </a:pPr>
            <a:r>
              <a:rPr lang="en-US" sz="2800" dirty="0"/>
              <a:t>from cam lobe and lifters to rocker arms</a:t>
            </a:r>
          </a:p>
        </p:txBody>
      </p:sp>
      <p:pic>
        <p:nvPicPr>
          <p:cNvPr id="4" name="Picture 3" descr="A figure shows a pushrod engine or an overhead valve engine. &#10;The figure shows the following:&#10;• A camshaft connects to a lifter, which in turn is connected to a long pushrod.&#10;• The vertical pushrod connects to one of the rocker arm. &#10;• The other end of the rocker arm connects to the valve stem, which in turn is connected to a valve.&#10;"/>
          <p:cNvPicPr>
            <a:picLocks noChangeAspect="1"/>
          </p:cNvPicPr>
          <p:nvPr/>
        </p:nvPicPr>
        <p:blipFill>
          <a:blip r:embed="rId2"/>
          <a:stretch>
            <a:fillRect/>
          </a:stretch>
        </p:blipFill>
        <p:spPr>
          <a:xfrm>
            <a:off x="5181600" y="1447800"/>
            <a:ext cx="3249450" cy="4871126"/>
          </a:xfrm>
          <a:prstGeom prst="rect">
            <a:avLst/>
          </a:prstGeom>
        </p:spPr>
      </p:pic>
    </p:spTree>
    <p:extLst>
      <p:ext uri="{BB962C8B-B14F-4D97-AF65-F5344CB8AC3E}">
        <p14:creationId xmlns:p14="http://schemas.microsoft.com/office/powerpoint/2010/main" val="4188825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cap="all" dirty="0" smtClean="0"/>
              <a:t>FIGURE 3–1 (</a:t>
            </a:r>
            <a:r>
              <a:rPr lang="pt-BR" cap="all" dirty="0"/>
              <a:t>A) </a:t>
            </a:r>
            <a:r>
              <a:rPr lang="pt-BR" dirty="0" smtClean="0"/>
              <a:t>Aluminum GM Duramax v-8 diesel engine cylinder head</a:t>
            </a:r>
            <a:r>
              <a:rPr lang="pt-BR" cap="all" dirty="0" smtClean="0"/>
              <a:t>. </a:t>
            </a:r>
            <a:r>
              <a:rPr lang="en-US" dirty="0" smtClean="0"/>
              <a:t> </a:t>
            </a:r>
            <a:endParaRPr lang="en-US" dirty="0"/>
          </a:p>
        </p:txBody>
      </p:sp>
      <p:pic>
        <p:nvPicPr>
          <p:cNvPr id="3" name="Picture 2" descr="A photo shows an aluminum GM Duramax V-8 diesel engine cylinder head. Each cylinder head has four valves, two for inlet and two for exhaust."/>
          <p:cNvPicPr>
            <a:picLocks noChangeAspect="1"/>
          </p:cNvPicPr>
          <p:nvPr/>
        </p:nvPicPr>
        <p:blipFill>
          <a:blip r:embed="rId2"/>
          <a:stretch>
            <a:fillRect/>
          </a:stretch>
        </p:blipFill>
        <p:spPr>
          <a:xfrm>
            <a:off x="1447800" y="1371600"/>
            <a:ext cx="5876348" cy="5007131"/>
          </a:xfrm>
          <a:prstGeom prst="rect">
            <a:avLst/>
          </a:prstGeom>
        </p:spPr>
      </p:pic>
    </p:spTree>
    <p:extLst>
      <p:ext uri="{BB962C8B-B14F-4D97-AF65-F5344CB8AC3E}">
        <p14:creationId xmlns:p14="http://schemas.microsoft.com/office/powerpoint/2010/main" val="2565070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3–19 </a:t>
            </a:r>
            <a:r>
              <a:rPr lang="en-US" dirty="0" smtClean="0"/>
              <a:t>Overhead valve engines are also known as pushrod engines because of the long pushrod that extends from the lifter to the rocker arm.</a:t>
            </a:r>
            <a:endParaRPr lang="en-US" dirty="0"/>
          </a:p>
        </p:txBody>
      </p:sp>
      <p:pic>
        <p:nvPicPr>
          <p:cNvPr id="6" name="Picture 5" descr="A figure shows a pushrod engine or an overhead valve engine. &#10;The figure shows the following:&#10;• A camshaft connects to a lifter, which in turn is connected to a long pushrod.&#10;• The vertical pushrod connects to one of the rocker arm. &#10;• The other end of the rocker arm connects to the valve stem, which in turn is connected to a valve.&#10;"/>
          <p:cNvPicPr>
            <a:picLocks noChangeAspect="1"/>
          </p:cNvPicPr>
          <p:nvPr/>
        </p:nvPicPr>
        <p:blipFill>
          <a:blip r:embed="rId2"/>
          <a:stretch>
            <a:fillRect/>
          </a:stretch>
        </p:blipFill>
        <p:spPr>
          <a:xfrm>
            <a:off x="2667000" y="1447800"/>
            <a:ext cx="3252771" cy="4873735"/>
          </a:xfrm>
          <a:prstGeom prst="rect">
            <a:avLst/>
          </a:prstGeom>
        </p:spPr>
      </p:pic>
    </p:spTree>
    <p:extLst>
      <p:ext uri="{BB962C8B-B14F-4D97-AF65-F5344CB8AC3E}">
        <p14:creationId xmlns:p14="http://schemas.microsoft.com/office/powerpoint/2010/main" val="1474958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cap="all" dirty="0" smtClean="0"/>
              <a:t>PUSHRODS (2 </a:t>
            </a:r>
            <a:r>
              <a:rPr lang="en-US" sz="3600" dirty="0" smtClean="0"/>
              <a:t>of </a:t>
            </a:r>
            <a:r>
              <a:rPr lang="en-US" sz="3600" cap="all" dirty="0" smtClean="0"/>
              <a:t>3)</a:t>
            </a:r>
            <a:endParaRPr lang="en-US" sz="3600" dirty="0"/>
          </a:p>
        </p:txBody>
      </p:sp>
      <p:sp>
        <p:nvSpPr>
          <p:cNvPr id="3" name="Rectangle 2"/>
          <p:cNvSpPr/>
          <p:nvPr/>
        </p:nvSpPr>
        <p:spPr>
          <a:xfrm>
            <a:off x="432486" y="1441622"/>
            <a:ext cx="4773828" cy="4278094"/>
          </a:xfrm>
          <a:prstGeom prst="rect">
            <a:avLst/>
          </a:prstGeom>
        </p:spPr>
        <p:txBody>
          <a:bodyPr wrap="square">
            <a:spAutoFit/>
          </a:bodyPr>
          <a:lstStyle/>
          <a:p>
            <a:pPr marL="285750" indent="-285750">
              <a:buFont typeface="Arial" panose="020B0604020202020204" pitchFamily="34" charset="0"/>
              <a:buChar char="•"/>
            </a:pPr>
            <a:r>
              <a:rPr lang="en-US" sz="3200" b="1" dirty="0">
                <a:solidFill>
                  <a:srgbClr val="0000FF"/>
                </a:solidFill>
              </a:rPr>
              <a:t>Pushrods </a:t>
            </a:r>
            <a:endParaRPr lang="en-US" sz="2000" b="1" dirty="0">
              <a:solidFill>
                <a:srgbClr val="0000FF"/>
              </a:solidFill>
            </a:endParaRPr>
          </a:p>
          <a:p>
            <a:pPr marL="742950" lvl="1" indent="-285750">
              <a:buFont typeface="Arial" panose="020B0604020202020204" pitchFamily="34" charset="0"/>
              <a:buChar char="•"/>
            </a:pPr>
            <a:r>
              <a:rPr lang="en-US" sz="2400" dirty="0" smtClean="0"/>
              <a:t>Designed </a:t>
            </a:r>
            <a:r>
              <a:rPr lang="en-US" sz="2400" dirty="0"/>
              <a:t>to be </a:t>
            </a:r>
            <a:r>
              <a:rPr lang="en-US" sz="2400" dirty="0" smtClean="0"/>
              <a:t>as light </a:t>
            </a:r>
            <a:r>
              <a:rPr lang="en-US" sz="2400" dirty="0"/>
              <a:t>as </a:t>
            </a:r>
            <a:r>
              <a:rPr lang="en-US" sz="2400" dirty="0" smtClean="0"/>
              <a:t>possible</a:t>
            </a:r>
          </a:p>
          <a:p>
            <a:pPr marL="742950" lvl="1" indent="-285750">
              <a:buFont typeface="Arial" panose="020B0604020202020204" pitchFamily="34" charset="0"/>
              <a:buChar char="•"/>
            </a:pPr>
            <a:r>
              <a:rPr lang="en-US" sz="2400" dirty="0"/>
              <a:t>S</a:t>
            </a:r>
            <a:r>
              <a:rPr lang="en-US" sz="2400" dirty="0" smtClean="0"/>
              <a:t>olid </a:t>
            </a:r>
            <a:r>
              <a:rPr lang="en-US" sz="2400" dirty="0"/>
              <a:t>or </a:t>
            </a:r>
            <a:r>
              <a:rPr lang="en-US" sz="2400" dirty="0" smtClean="0"/>
              <a:t>hollow</a:t>
            </a:r>
          </a:p>
          <a:p>
            <a:pPr marL="742950" lvl="1" indent="-285750">
              <a:buFont typeface="Arial" panose="020B0604020202020204" pitchFamily="34" charset="0"/>
              <a:buChar char="•"/>
            </a:pPr>
            <a:r>
              <a:rPr lang="en-US" sz="2400" dirty="0" smtClean="0"/>
              <a:t>Used </a:t>
            </a:r>
            <a:r>
              <a:rPr lang="en-US" sz="2400" dirty="0"/>
              <a:t>as passages for oil</a:t>
            </a:r>
          </a:p>
          <a:p>
            <a:pPr marL="742950" lvl="1" indent="-285750">
              <a:buFont typeface="Arial" panose="020B0604020202020204" pitchFamily="34" charset="0"/>
              <a:buChar char="•"/>
            </a:pPr>
            <a:r>
              <a:rPr lang="en-US" sz="2400" dirty="0"/>
              <a:t>to lubricate rocker arms, they must be </a:t>
            </a:r>
            <a:r>
              <a:rPr lang="en-US" sz="2400" dirty="0" smtClean="0"/>
              <a:t>hollow </a:t>
            </a:r>
          </a:p>
          <a:p>
            <a:pPr marL="742950" lvl="1" indent="-285750">
              <a:buFont typeface="Arial" panose="020B0604020202020204" pitchFamily="34" charset="0"/>
              <a:buChar char="•"/>
            </a:pPr>
            <a:r>
              <a:rPr lang="en-US" sz="2400" dirty="0" smtClean="0"/>
              <a:t>Use convex </a:t>
            </a:r>
            <a:r>
              <a:rPr lang="en-US" sz="2400" dirty="0"/>
              <a:t>ball on </a:t>
            </a:r>
            <a:r>
              <a:rPr lang="en-US" sz="2400" dirty="0" smtClean="0"/>
              <a:t>lower </a:t>
            </a:r>
            <a:r>
              <a:rPr lang="en-US" sz="2400" dirty="0"/>
              <a:t>end that seats in </a:t>
            </a:r>
            <a:r>
              <a:rPr lang="en-US" sz="2400" dirty="0" smtClean="0"/>
              <a:t>lifter</a:t>
            </a:r>
          </a:p>
          <a:p>
            <a:pPr marL="742950" lvl="1" indent="-285750">
              <a:buFont typeface="Arial" panose="020B0604020202020204" pitchFamily="34" charset="0"/>
              <a:buChar char="•"/>
            </a:pPr>
            <a:r>
              <a:rPr lang="en-US" sz="2400" dirty="0" smtClean="0"/>
              <a:t>Rocker arm </a:t>
            </a:r>
            <a:r>
              <a:rPr lang="en-US" sz="2400" dirty="0"/>
              <a:t>end is also a convex </a:t>
            </a:r>
            <a:r>
              <a:rPr lang="en-US" sz="2400" dirty="0" smtClean="0"/>
              <a:t>ball</a:t>
            </a:r>
            <a:endParaRPr lang="en-US" sz="2400" dirty="0"/>
          </a:p>
        </p:txBody>
      </p:sp>
      <p:pic>
        <p:nvPicPr>
          <p:cNvPr id="4" name="Picture 3" descr="A figure shows a pushrod engine or an overhead valve engine. &#10;The figure shows the following:&#10;• A camshaft connects to a lifter, which in turn is connected to a long pushrod.&#10;• The vertical pushrod connects to one of the rocker arm. &#10;• The other end of the rocker arm connects to the valve stem, which in turn is connected to a valve.&#10;"/>
          <p:cNvPicPr>
            <a:picLocks noChangeAspect="1"/>
          </p:cNvPicPr>
          <p:nvPr/>
        </p:nvPicPr>
        <p:blipFill>
          <a:blip r:embed="rId2"/>
          <a:stretch>
            <a:fillRect/>
          </a:stretch>
        </p:blipFill>
        <p:spPr>
          <a:xfrm>
            <a:off x="5181600" y="1447800"/>
            <a:ext cx="3249450" cy="4871126"/>
          </a:xfrm>
          <a:prstGeom prst="rect">
            <a:avLst/>
          </a:prstGeom>
        </p:spPr>
      </p:pic>
    </p:spTree>
    <p:extLst>
      <p:ext uri="{BB962C8B-B14F-4D97-AF65-F5344CB8AC3E}">
        <p14:creationId xmlns:p14="http://schemas.microsoft.com/office/powerpoint/2010/main" val="2862953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cap="all" dirty="0" smtClean="0"/>
              <a:t>PUSHRODS (3 </a:t>
            </a:r>
            <a:r>
              <a:rPr lang="en-US" sz="3600" dirty="0" smtClean="0"/>
              <a:t>of </a:t>
            </a:r>
            <a:r>
              <a:rPr lang="en-US" sz="3600" cap="all" dirty="0" smtClean="0"/>
              <a:t>3)</a:t>
            </a:r>
            <a:endParaRPr lang="en-US" sz="3600" dirty="0"/>
          </a:p>
        </p:txBody>
      </p:sp>
      <p:sp>
        <p:nvSpPr>
          <p:cNvPr id="3" name="Rectangle 2"/>
          <p:cNvSpPr/>
          <p:nvPr/>
        </p:nvSpPr>
        <p:spPr>
          <a:xfrm>
            <a:off x="432486" y="1441622"/>
            <a:ext cx="4773828" cy="4278094"/>
          </a:xfrm>
          <a:prstGeom prst="rect">
            <a:avLst/>
          </a:prstGeom>
        </p:spPr>
        <p:txBody>
          <a:bodyPr wrap="square">
            <a:spAutoFit/>
          </a:bodyPr>
          <a:lstStyle/>
          <a:p>
            <a:pPr marL="285750" indent="-285750">
              <a:buFont typeface="Arial" panose="020B0604020202020204" pitchFamily="34" charset="0"/>
              <a:buChar char="•"/>
            </a:pPr>
            <a:r>
              <a:rPr lang="en-US" sz="3200" b="1" dirty="0">
                <a:solidFill>
                  <a:srgbClr val="0000FF"/>
                </a:solidFill>
              </a:rPr>
              <a:t>Pushrods </a:t>
            </a:r>
            <a:endParaRPr lang="en-US" sz="3200" b="1" dirty="0" smtClean="0">
              <a:solidFill>
                <a:srgbClr val="0000FF"/>
              </a:solidFill>
            </a:endParaRPr>
          </a:p>
          <a:p>
            <a:pPr marL="742950" lvl="1" indent="-285750">
              <a:buFont typeface="Arial" panose="020B0604020202020204" pitchFamily="34" charset="0"/>
              <a:buChar char="•"/>
            </a:pPr>
            <a:r>
              <a:rPr lang="en-US" sz="2400" dirty="0" smtClean="0"/>
              <a:t>One of following </a:t>
            </a:r>
            <a:r>
              <a:rPr lang="en-US" sz="2400" dirty="0"/>
              <a:t>changes </a:t>
            </a:r>
            <a:r>
              <a:rPr lang="en-US" sz="2400" dirty="0" smtClean="0"/>
              <a:t> </a:t>
            </a:r>
            <a:r>
              <a:rPr lang="en-US" sz="2400" dirty="0"/>
              <a:t>made to </a:t>
            </a:r>
            <a:r>
              <a:rPr lang="en-US" sz="2400" dirty="0" smtClean="0"/>
              <a:t>engine</a:t>
            </a:r>
            <a:r>
              <a:rPr lang="en-US" sz="2400" dirty="0"/>
              <a:t>, </a:t>
            </a:r>
            <a:r>
              <a:rPr lang="en-US" sz="2400" dirty="0" smtClean="0"/>
              <a:t>different </a:t>
            </a:r>
            <a:r>
              <a:rPr lang="en-US" sz="2400" dirty="0"/>
              <a:t>pushrod length may </a:t>
            </a:r>
            <a:r>
              <a:rPr lang="en-US" sz="2400" dirty="0" smtClean="0"/>
              <a:t>be necessary:</a:t>
            </a:r>
            <a:endParaRPr lang="en-US" sz="2400" dirty="0"/>
          </a:p>
          <a:p>
            <a:pPr marL="1200150" lvl="2" indent="-285750">
              <a:buFont typeface="Arial" panose="020B0604020202020204" pitchFamily="34" charset="0"/>
              <a:buChar char="•"/>
            </a:pPr>
            <a:r>
              <a:rPr lang="en-US" sz="2400" dirty="0" smtClean="0"/>
              <a:t>Block </a:t>
            </a:r>
            <a:r>
              <a:rPr lang="en-US" sz="2400" dirty="0"/>
              <a:t>deck height machined</a:t>
            </a:r>
          </a:p>
          <a:p>
            <a:pPr marL="1200150" lvl="2" indent="-285750">
              <a:buFont typeface="Arial" panose="020B0604020202020204" pitchFamily="34" charset="0"/>
              <a:buChar char="•"/>
            </a:pPr>
            <a:r>
              <a:rPr lang="en-US" sz="2400" dirty="0" smtClean="0"/>
              <a:t>Cylinder </a:t>
            </a:r>
            <a:r>
              <a:rPr lang="en-US" sz="2400" dirty="0"/>
              <a:t>head deck height machined</a:t>
            </a:r>
          </a:p>
          <a:p>
            <a:pPr marL="1200150" lvl="2" indent="-285750">
              <a:buFont typeface="Arial" panose="020B0604020202020204" pitchFamily="34" charset="0"/>
              <a:buChar char="•"/>
            </a:pPr>
            <a:r>
              <a:rPr lang="en-US" sz="2400" dirty="0" smtClean="0"/>
              <a:t>Valve </a:t>
            </a:r>
            <a:r>
              <a:rPr lang="en-US" sz="2400" dirty="0"/>
              <a:t>length increased (seats being ground)</a:t>
            </a:r>
          </a:p>
        </p:txBody>
      </p:sp>
      <p:pic>
        <p:nvPicPr>
          <p:cNvPr id="4" name="Picture 3" descr="A figure shows a pushrod engine or an overhead valve engine. &#10;The figure shows the following:&#10;• A camshaft connects to a lifter, which in turn is connected to a long pushrod.&#10;• The vertical pushrod connects to one of the rocker arm. &#10;• The other end of the rocker arm connects to the valve stem, which in turn is connected to a valve.&#10;"/>
          <p:cNvPicPr>
            <a:picLocks noChangeAspect="1"/>
          </p:cNvPicPr>
          <p:nvPr/>
        </p:nvPicPr>
        <p:blipFill>
          <a:blip r:embed="rId2"/>
          <a:stretch>
            <a:fillRect/>
          </a:stretch>
        </p:blipFill>
        <p:spPr>
          <a:xfrm>
            <a:off x="5181600" y="1447800"/>
            <a:ext cx="3249450" cy="4871126"/>
          </a:xfrm>
          <a:prstGeom prst="rect">
            <a:avLst/>
          </a:prstGeom>
        </p:spPr>
      </p:pic>
    </p:spTree>
    <p:extLst>
      <p:ext uri="{BB962C8B-B14F-4D97-AF65-F5344CB8AC3E}">
        <p14:creationId xmlns:p14="http://schemas.microsoft.com/office/powerpoint/2010/main" val="347494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cap="all" dirty="0"/>
              <a:t>LIFTER OR </a:t>
            </a:r>
            <a:r>
              <a:rPr lang="en-US" sz="3600" cap="all" dirty="0" smtClean="0"/>
              <a:t>TAPPETS (1 </a:t>
            </a:r>
            <a:r>
              <a:rPr lang="en-US" sz="3600" dirty="0" smtClean="0"/>
              <a:t>of </a:t>
            </a:r>
            <a:r>
              <a:rPr lang="en-US" sz="3600" cap="all" dirty="0" smtClean="0"/>
              <a:t>3)</a:t>
            </a:r>
            <a:endParaRPr lang="en-US" sz="3600" dirty="0"/>
          </a:p>
        </p:txBody>
      </p:sp>
      <p:sp>
        <p:nvSpPr>
          <p:cNvPr id="3" name="Rectangle 2"/>
          <p:cNvSpPr/>
          <p:nvPr/>
        </p:nvSpPr>
        <p:spPr>
          <a:xfrm>
            <a:off x="304800" y="1524000"/>
            <a:ext cx="4572000" cy="3893374"/>
          </a:xfrm>
          <a:prstGeom prst="rect">
            <a:avLst/>
          </a:prstGeom>
        </p:spPr>
        <p:txBody>
          <a:bodyPr>
            <a:spAutoFit/>
          </a:bodyPr>
          <a:lstStyle/>
          <a:p>
            <a:pPr marL="285750" indent="-285750">
              <a:spcBef>
                <a:spcPts val="600"/>
              </a:spcBef>
              <a:buFont typeface="Arial" panose="020B0604020202020204" pitchFamily="34" charset="0"/>
              <a:buChar char="•"/>
            </a:pPr>
            <a:r>
              <a:rPr lang="en-US" sz="3200" b="1" dirty="0">
                <a:solidFill>
                  <a:srgbClr val="0000FF"/>
                </a:solidFill>
              </a:rPr>
              <a:t>Valve Lifters or Tappets </a:t>
            </a:r>
          </a:p>
          <a:p>
            <a:pPr marL="742950" lvl="1" indent="-285750">
              <a:spcBef>
                <a:spcPts val="600"/>
              </a:spcBef>
              <a:buFont typeface="Arial" panose="020B0604020202020204" pitchFamily="34" charset="0"/>
              <a:buChar char="•"/>
            </a:pPr>
            <a:r>
              <a:rPr lang="en-US" sz="2400" dirty="0"/>
              <a:t>Follow contour or shape of camshaft </a:t>
            </a:r>
            <a:r>
              <a:rPr lang="en-US" sz="2400" dirty="0" smtClean="0"/>
              <a:t>lobe </a:t>
            </a:r>
            <a:endParaRPr lang="en-US" sz="2400" dirty="0"/>
          </a:p>
          <a:p>
            <a:pPr marL="742950" lvl="1" indent="-285750">
              <a:spcBef>
                <a:spcPts val="600"/>
              </a:spcBef>
              <a:buFont typeface="Arial" panose="020B0604020202020204" pitchFamily="34" charset="0"/>
              <a:buChar char="•"/>
            </a:pPr>
            <a:r>
              <a:rPr lang="en-US" sz="2400" dirty="0"/>
              <a:t>Changes rotary cam motion </a:t>
            </a:r>
            <a:r>
              <a:rPr lang="en-US" sz="2400" dirty="0" smtClean="0"/>
              <a:t>to Reciprocating </a:t>
            </a:r>
            <a:r>
              <a:rPr lang="en-US" sz="2400" dirty="0"/>
              <a:t>motion in valve train </a:t>
            </a:r>
          </a:p>
          <a:p>
            <a:pPr marL="742950" lvl="1" indent="-285750">
              <a:spcBef>
                <a:spcPts val="600"/>
              </a:spcBef>
              <a:buFont typeface="Arial" panose="020B0604020202020204" pitchFamily="34" charset="0"/>
              <a:buChar char="•"/>
            </a:pPr>
            <a:r>
              <a:rPr lang="en-US" sz="2400" dirty="0" smtClean="0"/>
              <a:t>Diesel engines use roller lifters</a:t>
            </a:r>
            <a:endParaRPr lang="en-US" sz="2400" dirty="0"/>
          </a:p>
        </p:txBody>
      </p:sp>
      <p:pic>
        <p:nvPicPr>
          <p:cNvPr id="11266" name="Picture 2" descr="A photo shows a cylindrical Duramax valve lifter that has a roller at one 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4550" y="1780275"/>
            <a:ext cx="4309450" cy="357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743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3–20(A) Duramax diesel engine anti-rotation clip</a:t>
            </a:r>
            <a:br>
              <a:rPr lang="en-US" dirty="0" smtClean="0"/>
            </a:br>
            <a:r>
              <a:rPr lang="en-US" dirty="0" smtClean="0"/>
              <a:t>used to keep roller lifter from turning in its bore so that roller will always be rotating along lobes of cam.  Duramax uses non-hydraulic roller lifters.</a:t>
            </a:r>
            <a:endParaRPr lang="en-US" dirty="0"/>
          </a:p>
        </p:txBody>
      </p:sp>
      <p:pic>
        <p:nvPicPr>
          <p:cNvPr id="12290" name="Picture 2" descr="A photo shows a Duramax diesel engine anti-rotation clip held with the help of a magnetic pickup tool. The anti-rotation clip resembles the number eight and prevents lifter rotation and ensures that the roller is kept in line with the ca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457" y="1600200"/>
            <a:ext cx="4925086" cy="4521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395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cap="all" dirty="0"/>
              <a:t>LIFTER OR </a:t>
            </a:r>
            <a:r>
              <a:rPr lang="en-US" sz="3600" cap="all" dirty="0" smtClean="0"/>
              <a:t>TAPPETS (2 </a:t>
            </a:r>
            <a:r>
              <a:rPr lang="en-US" sz="3600" dirty="0" smtClean="0"/>
              <a:t>of </a:t>
            </a:r>
            <a:r>
              <a:rPr lang="en-US" sz="3600" cap="all" dirty="0" smtClean="0"/>
              <a:t>3)</a:t>
            </a:r>
            <a:endParaRPr lang="en-US" sz="3600" dirty="0"/>
          </a:p>
        </p:txBody>
      </p:sp>
      <p:sp>
        <p:nvSpPr>
          <p:cNvPr id="3" name="Rectangle 2"/>
          <p:cNvSpPr/>
          <p:nvPr/>
        </p:nvSpPr>
        <p:spPr>
          <a:xfrm>
            <a:off x="304800" y="1524000"/>
            <a:ext cx="4953000" cy="4878259"/>
          </a:xfrm>
          <a:prstGeom prst="rect">
            <a:avLst/>
          </a:prstGeom>
        </p:spPr>
        <p:txBody>
          <a:bodyPr wrap="square">
            <a:spAutoFit/>
          </a:bodyPr>
          <a:lstStyle/>
          <a:p>
            <a:pPr marL="285750" indent="-285750">
              <a:spcBef>
                <a:spcPts val="600"/>
              </a:spcBef>
              <a:buFont typeface="Arial" panose="020B0604020202020204" pitchFamily="34" charset="0"/>
              <a:buChar char="•"/>
            </a:pPr>
            <a:r>
              <a:rPr lang="en-US" sz="3200" b="1" dirty="0">
                <a:solidFill>
                  <a:srgbClr val="0000FF"/>
                </a:solidFill>
              </a:rPr>
              <a:t>Valve </a:t>
            </a:r>
            <a:r>
              <a:rPr lang="en-US" sz="3200" b="1" dirty="0" smtClean="0">
                <a:solidFill>
                  <a:srgbClr val="0000FF"/>
                </a:solidFill>
              </a:rPr>
              <a:t>Adjustment </a:t>
            </a:r>
            <a:endParaRPr lang="en-US" sz="3200" b="1" dirty="0">
              <a:solidFill>
                <a:srgbClr val="0000FF"/>
              </a:solidFill>
            </a:endParaRPr>
          </a:p>
          <a:p>
            <a:pPr marL="742950" lvl="1" indent="-285750">
              <a:spcBef>
                <a:spcPts val="600"/>
              </a:spcBef>
              <a:buFont typeface="Arial" panose="020B0604020202020204" pitchFamily="34" charset="0"/>
              <a:buChar char="•"/>
            </a:pPr>
            <a:r>
              <a:rPr lang="en-US" sz="2400" dirty="0"/>
              <a:t>Two </a:t>
            </a:r>
            <a:r>
              <a:rPr lang="en-US" sz="2400" dirty="0" smtClean="0"/>
              <a:t>methods </a:t>
            </a:r>
            <a:r>
              <a:rPr lang="en-US" sz="2400" dirty="0"/>
              <a:t>used </a:t>
            </a:r>
            <a:endParaRPr lang="en-US" sz="2400" dirty="0" smtClean="0"/>
          </a:p>
          <a:p>
            <a:pPr marL="1200150" lvl="2" indent="-285750">
              <a:spcBef>
                <a:spcPts val="600"/>
              </a:spcBef>
              <a:buFont typeface="Arial" panose="020B0604020202020204" pitchFamily="34" charset="0"/>
              <a:buChar char="•"/>
            </a:pPr>
            <a:r>
              <a:rPr lang="en-US" sz="2400" dirty="0" smtClean="0"/>
              <a:t>One </a:t>
            </a:r>
            <a:r>
              <a:rPr lang="en-US" sz="2400" dirty="0"/>
              <a:t>method involves </a:t>
            </a:r>
            <a:r>
              <a:rPr lang="en-US" sz="2400" dirty="0" smtClean="0"/>
              <a:t>solid </a:t>
            </a:r>
            <a:r>
              <a:rPr lang="en-US" sz="2400" dirty="0"/>
              <a:t>valve lifter, </a:t>
            </a:r>
            <a:r>
              <a:rPr lang="en-US" sz="2400" dirty="0" smtClean="0"/>
              <a:t>adjusted </a:t>
            </a:r>
            <a:r>
              <a:rPr lang="en-US" sz="2400" dirty="0"/>
              <a:t>mechanically at </a:t>
            </a:r>
            <a:r>
              <a:rPr lang="en-US" sz="2400" dirty="0" smtClean="0"/>
              <a:t>rocker </a:t>
            </a:r>
            <a:r>
              <a:rPr lang="en-US" sz="2400" dirty="0"/>
              <a:t>arm, or by </a:t>
            </a:r>
            <a:r>
              <a:rPr lang="en-US" sz="2400" dirty="0" smtClean="0"/>
              <a:t>changing shims</a:t>
            </a:r>
            <a:endParaRPr lang="en-US" sz="2400" dirty="0"/>
          </a:p>
          <a:p>
            <a:pPr marL="1200150" lvl="2" indent="-285750">
              <a:spcBef>
                <a:spcPts val="600"/>
              </a:spcBef>
              <a:buFont typeface="Arial" panose="020B0604020202020204" pitchFamily="34" charset="0"/>
              <a:buChar char="•"/>
            </a:pPr>
            <a:r>
              <a:rPr lang="en-US" sz="2400" dirty="0" smtClean="0"/>
              <a:t>Other </a:t>
            </a:r>
            <a:r>
              <a:rPr lang="en-US" sz="2400" dirty="0"/>
              <a:t>method involves </a:t>
            </a:r>
            <a:r>
              <a:rPr lang="en-US" sz="2400" dirty="0" smtClean="0"/>
              <a:t>lifter </a:t>
            </a:r>
            <a:r>
              <a:rPr lang="en-US" sz="2400" dirty="0"/>
              <a:t>with </a:t>
            </a:r>
            <a:r>
              <a:rPr lang="en-US" sz="2400" dirty="0" smtClean="0"/>
              <a:t>automatic hydraulic </a:t>
            </a:r>
            <a:r>
              <a:rPr lang="en-US" sz="2400" dirty="0"/>
              <a:t>adjustment built into </a:t>
            </a:r>
            <a:r>
              <a:rPr lang="en-US" sz="2400" dirty="0" smtClean="0"/>
              <a:t>lifter </a:t>
            </a:r>
            <a:r>
              <a:rPr lang="en-US" sz="2400" dirty="0"/>
              <a:t>body</a:t>
            </a:r>
            <a:r>
              <a:rPr lang="en-US" sz="2400" dirty="0" smtClean="0"/>
              <a:t>, hydraulic </a:t>
            </a:r>
            <a:r>
              <a:rPr lang="en-US" sz="2400" dirty="0"/>
              <a:t>valve </a:t>
            </a:r>
            <a:r>
              <a:rPr lang="en-US" sz="2400" dirty="0" smtClean="0"/>
              <a:t>lifter</a:t>
            </a:r>
            <a:endParaRPr lang="en-US" sz="2400" dirty="0"/>
          </a:p>
        </p:txBody>
      </p:sp>
      <p:pic>
        <p:nvPicPr>
          <p:cNvPr id="5" name="Picture 2" descr="A photo shows a cylindrical Duramax valve lifter that has a roller at one 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035" y="1676400"/>
            <a:ext cx="3994086" cy="331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578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80028"/>
          </a:xfrm>
        </p:spPr>
        <p:txBody>
          <a:bodyPr/>
          <a:lstStyle/>
          <a:p>
            <a:r>
              <a:rPr lang="en-US" cap="all" dirty="0"/>
              <a:t>FIGURE 3–20(B) </a:t>
            </a:r>
            <a:r>
              <a:rPr lang="en-US" dirty="0" smtClean="0"/>
              <a:t>A lifter from a Duramax that shows the large size compared to a lifter from a typical gasoline-powered engine</a:t>
            </a:r>
            <a:r>
              <a:rPr lang="en-US" cap="all" dirty="0" smtClean="0"/>
              <a:t>.</a:t>
            </a:r>
            <a:endParaRPr lang="en-US" dirty="0"/>
          </a:p>
        </p:txBody>
      </p:sp>
      <p:pic>
        <p:nvPicPr>
          <p:cNvPr id="4" name="Picture 2" descr="A photo shows a cylindrical Duramax valve lifter that has a roller at one 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139" y="1600200"/>
            <a:ext cx="5371722" cy="4451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800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215372"/>
            <a:ext cx="8229600" cy="1097280"/>
          </a:xfrm>
        </p:spPr>
        <p:txBody>
          <a:bodyPr/>
          <a:lstStyle/>
          <a:p>
            <a:r>
              <a:rPr lang="en-US" sz="3600" cap="all" dirty="0"/>
              <a:t>LIFTER OR </a:t>
            </a:r>
            <a:r>
              <a:rPr lang="en-US" sz="3600" cap="all" dirty="0" smtClean="0"/>
              <a:t>TAPPETS (3 </a:t>
            </a:r>
            <a:r>
              <a:rPr lang="en-US" sz="3600" dirty="0" smtClean="0"/>
              <a:t>of </a:t>
            </a:r>
            <a:r>
              <a:rPr lang="en-US" sz="3600" cap="all" dirty="0" smtClean="0"/>
              <a:t>3)</a:t>
            </a:r>
            <a:endParaRPr lang="en-US" sz="3600" dirty="0"/>
          </a:p>
        </p:txBody>
      </p:sp>
      <p:sp>
        <p:nvSpPr>
          <p:cNvPr id="3" name="Rectangle 2"/>
          <p:cNvSpPr/>
          <p:nvPr/>
        </p:nvSpPr>
        <p:spPr>
          <a:xfrm>
            <a:off x="-76200" y="1371600"/>
            <a:ext cx="6096000" cy="4647426"/>
          </a:xfrm>
          <a:prstGeom prst="rect">
            <a:avLst/>
          </a:prstGeom>
        </p:spPr>
        <p:txBody>
          <a:bodyPr wrap="square">
            <a:spAutoFit/>
          </a:bodyPr>
          <a:lstStyle/>
          <a:p>
            <a:pPr marL="285750" indent="-285750">
              <a:buFont typeface="Arial" panose="020B0604020202020204" pitchFamily="34" charset="0"/>
              <a:buChar char="•"/>
            </a:pPr>
            <a:r>
              <a:rPr lang="en-US" sz="3200" b="1" dirty="0">
                <a:solidFill>
                  <a:srgbClr val="0000FF"/>
                </a:solidFill>
                <a:latin typeface="Cambria" panose="02040503050406030204" pitchFamily="18" charset="0"/>
              </a:rPr>
              <a:t>HYDRAULIC LIFTERS </a:t>
            </a:r>
            <a:endParaRPr lang="en-US" sz="3200" b="1" dirty="0" smtClean="0">
              <a:solidFill>
                <a:srgbClr val="0000FF"/>
              </a:solidFill>
              <a:latin typeface="Cambria" panose="02040503050406030204" pitchFamily="18" charset="0"/>
            </a:endParaRPr>
          </a:p>
          <a:p>
            <a:pPr marL="742950" lvl="1" indent="-285750">
              <a:buFont typeface="Arial" panose="020B0604020202020204" pitchFamily="34" charset="0"/>
              <a:buChar char="•"/>
            </a:pPr>
            <a:r>
              <a:rPr lang="en-US" sz="2200" dirty="0" smtClean="0">
                <a:latin typeface="Cambria" panose="02040503050406030204" pitchFamily="18" charset="0"/>
              </a:rPr>
              <a:t>Take up all clearance in valve train</a:t>
            </a:r>
          </a:p>
          <a:p>
            <a:pPr marL="1200150" lvl="2" indent="-285750">
              <a:buFont typeface="Arial" panose="020B0604020202020204" pitchFamily="34" charset="0"/>
              <a:buChar char="•"/>
            </a:pPr>
            <a:r>
              <a:rPr lang="en-US" sz="2200" dirty="0" smtClean="0">
                <a:latin typeface="Cambria" panose="02040503050406030204" pitchFamily="18" charset="0"/>
              </a:rPr>
              <a:t>Hollow cylinder body enclosing hollow plunger, check valve, &amp; pushrod cup. </a:t>
            </a:r>
          </a:p>
          <a:p>
            <a:pPr marL="742950" lvl="1" indent="-285750">
              <a:buFont typeface="Arial" panose="020B0604020202020204" pitchFamily="34" charset="0"/>
              <a:buChar char="•"/>
            </a:pPr>
            <a:r>
              <a:rPr lang="en-US" sz="2200" dirty="0" smtClean="0">
                <a:latin typeface="Cambria" panose="02040503050406030204" pitchFamily="18" charset="0"/>
              </a:rPr>
              <a:t>Lifters feed oil up through pushrod use  metering disc under pushrod cup</a:t>
            </a:r>
          </a:p>
          <a:p>
            <a:pPr marL="742950" lvl="1" indent="-285750">
              <a:buFont typeface="Arial" panose="020B0604020202020204" pitchFamily="34" charset="0"/>
              <a:buChar char="•"/>
            </a:pPr>
            <a:r>
              <a:rPr lang="en-US" sz="2200" dirty="0" smtClean="0">
                <a:latin typeface="Cambria" panose="02040503050406030204" pitchFamily="18" charset="0"/>
              </a:rPr>
              <a:t>Engine oil under pressure fed through engine passage </a:t>
            </a:r>
            <a:r>
              <a:rPr lang="en-US" sz="2200" dirty="0">
                <a:latin typeface="Cambria" panose="02040503050406030204" pitchFamily="18" charset="0"/>
              </a:rPr>
              <a:t>t</a:t>
            </a:r>
            <a:r>
              <a:rPr lang="en-US" sz="2200" dirty="0" smtClean="0">
                <a:latin typeface="Cambria" panose="02040503050406030204" pitchFamily="18" charset="0"/>
              </a:rPr>
              <a:t>o exterior lifter body.</a:t>
            </a:r>
          </a:p>
          <a:p>
            <a:pPr marL="742950" lvl="1" indent="-285750">
              <a:buFont typeface="Arial" panose="020B0604020202020204" pitchFamily="34" charset="0"/>
              <a:buChar char="•"/>
            </a:pPr>
            <a:r>
              <a:rPr lang="en-US" sz="2200" dirty="0" smtClean="0">
                <a:latin typeface="Cambria" panose="02040503050406030204" pitchFamily="18" charset="0"/>
              </a:rPr>
              <a:t>Undercut portion allows oil under pressure to surround Lifter body </a:t>
            </a:r>
          </a:p>
          <a:p>
            <a:pPr marL="742950" lvl="1" indent="-285750">
              <a:buFont typeface="Arial" panose="020B0604020202020204" pitchFamily="34" charset="0"/>
              <a:buChar char="•"/>
            </a:pPr>
            <a:r>
              <a:rPr lang="en-US" sz="2200" dirty="0" smtClean="0">
                <a:latin typeface="Cambria" panose="02040503050406030204" pitchFamily="18" charset="0"/>
              </a:rPr>
              <a:t>Oil under pressure goes through holes in undercut section </a:t>
            </a:r>
          </a:p>
          <a:p>
            <a:pPr marL="1200150" lvl="2" indent="-285750">
              <a:buFont typeface="Arial" panose="020B0604020202020204" pitchFamily="34" charset="0"/>
              <a:buChar char="•"/>
            </a:pPr>
            <a:r>
              <a:rPr lang="en-US" sz="2200" dirty="0" smtClean="0">
                <a:latin typeface="Cambria" panose="02040503050406030204" pitchFamily="18" charset="0"/>
              </a:rPr>
              <a:t>Into center of plunger</a:t>
            </a:r>
            <a:endParaRPr lang="en-US" sz="2200" dirty="0">
              <a:latin typeface="Cambria" panose="02040503050406030204" pitchFamily="18" charset="0"/>
            </a:endParaRPr>
          </a:p>
        </p:txBody>
      </p:sp>
      <p:pic>
        <p:nvPicPr>
          <p:cNvPr id="5" name="Picture 4" descr="A figure shows an exploded view of a hydraulic roller lifter.&#10;The figure shows the following:&#10;• A hydraulic lifter consists primarily of a hollow cylinder body enclosing a closely fit hollow plunger, a check valve, and a pushrod cup.&#10;• The pushrod fits into a cup in the top and is held on place by a lock ring.&#10;• Holes are present in the pushrod cup.&#10;• The pushrod cup seats over a hollow plunger with a seat.&#10;• A check ball along with a check valve is seated inside the plunger.&#10;• A spring pushes on the check valve and is enclosed inside the body.&#10;• The hollow body has a roller at its bottom.&#10;"/>
          <p:cNvPicPr>
            <a:picLocks noChangeAspect="1"/>
          </p:cNvPicPr>
          <p:nvPr/>
        </p:nvPicPr>
        <p:blipFill>
          <a:blip r:embed="rId2"/>
          <a:stretch>
            <a:fillRect/>
          </a:stretch>
        </p:blipFill>
        <p:spPr>
          <a:xfrm>
            <a:off x="6455791" y="1663254"/>
            <a:ext cx="2538138" cy="4688908"/>
          </a:xfrm>
          <a:prstGeom prst="rect">
            <a:avLst/>
          </a:prstGeom>
        </p:spPr>
      </p:pic>
    </p:spTree>
    <p:extLst>
      <p:ext uri="{BB962C8B-B14F-4D97-AF65-F5344CB8AC3E}">
        <p14:creationId xmlns:p14="http://schemas.microsoft.com/office/powerpoint/2010/main" val="891436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3–21 </a:t>
            </a:r>
            <a:r>
              <a:rPr lang="en-US" sz="2800" dirty="0" smtClean="0"/>
              <a:t>exploded </a:t>
            </a:r>
            <a:r>
              <a:rPr lang="en-US" sz="2800" dirty="0"/>
              <a:t>view of </a:t>
            </a:r>
            <a:r>
              <a:rPr lang="en-US" sz="2800" dirty="0" smtClean="0"/>
              <a:t>hydraulic </a:t>
            </a:r>
            <a:r>
              <a:rPr lang="en-US" sz="2800" dirty="0"/>
              <a:t>roller </a:t>
            </a:r>
            <a:r>
              <a:rPr lang="en-US" sz="2800" dirty="0" smtClean="0"/>
              <a:t>lifter</a:t>
            </a:r>
            <a:endParaRPr lang="en-US" sz="2800" dirty="0"/>
          </a:p>
        </p:txBody>
      </p:sp>
      <p:pic>
        <p:nvPicPr>
          <p:cNvPr id="5" name="Picture 4" descr="A figure shows an exploded view of a hydraulic roller lifter.&#10;The figure shows the following:&#10;• A hydraulic lifter consists primarily of a hollow cylinder body enclosing a closely fit hollow plunger, a check valve, and a pushrod cup.&#10;• The pushrod fits into a cup in the top and is held on place by a lock ring.&#10;• Holes are present in the pushrod cup.&#10;• The pushrod cup seats over a hollow plunger with a seat.&#10;• A check ball along with a check valve is seated inside the plunger.&#10;• A spring pushes on the check valve and is enclosed inside the body.&#10;• The hollow body has a roller at its bottom.&#10;"/>
          <p:cNvPicPr>
            <a:picLocks noChangeAspect="1"/>
          </p:cNvPicPr>
          <p:nvPr/>
        </p:nvPicPr>
        <p:blipFill>
          <a:blip r:embed="rId2"/>
          <a:stretch>
            <a:fillRect/>
          </a:stretch>
        </p:blipFill>
        <p:spPr>
          <a:xfrm>
            <a:off x="3066158" y="1371600"/>
            <a:ext cx="2679228" cy="4946268"/>
          </a:xfrm>
          <a:prstGeom prst="rect">
            <a:avLst/>
          </a:prstGeom>
        </p:spPr>
      </p:pic>
    </p:spTree>
    <p:extLst>
      <p:ext uri="{BB962C8B-B14F-4D97-AF65-F5344CB8AC3E}">
        <p14:creationId xmlns:p14="http://schemas.microsoft.com/office/powerpoint/2010/main" val="2358737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cap="all" dirty="0"/>
              <a:t>CAMSHAFT </a:t>
            </a:r>
            <a:r>
              <a:rPr lang="en-US" sz="3600" cap="all" dirty="0" smtClean="0"/>
              <a:t>REMOVAL (</a:t>
            </a:r>
            <a:r>
              <a:rPr lang="en-US" sz="3600" cap="all" dirty="0"/>
              <a:t>1 </a:t>
            </a:r>
            <a:r>
              <a:rPr lang="en-US" sz="3600" dirty="0" smtClean="0"/>
              <a:t>of </a:t>
            </a:r>
            <a:r>
              <a:rPr lang="en-US" sz="3600" cap="all" dirty="0" smtClean="0"/>
              <a:t>2)</a:t>
            </a:r>
            <a:endParaRPr lang="en-US" sz="3600" dirty="0"/>
          </a:p>
        </p:txBody>
      </p:sp>
      <p:sp>
        <p:nvSpPr>
          <p:cNvPr id="3" name="Rectangle 2"/>
          <p:cNvSpPr/>
          <p:nvPr/>
        </p:nvSpPr>
        <p:spPr>
          <a:xfrm>
            <a:off x="24714" y="2667000"/>
            <a:ext cx="8991600" cy="3662541"/>
          </a:xfrm>
          <a:prstGeom prst="rect">
            <a:avLst/>
          </a:prstGeom>
        </p:spPr>
        <p:txBody>
          <a:bodyPr wrap="square">
            <a:spAutoFit/>
          </a:bodyPr>
          <a:lstStyle/>
          <a:p>
            <a:pPr marL="285750" indent="-285750">
              <a:buFont typeface="Arial" panose="020B0604020202020204" pitchFamily="34" charset="0"/>
              <a:buChar char="•"/>
            </a:pPr>
            <a:r>
              <a:rPr lang="en-US" sz="3600" b="1" dirty="0">
                <a:solidFill>
                  <a:srgbClr val="0000FF"/>
                </a:solidFill>
                <a:latin typeface="Cambria" panose="02040503050406030204" pitchFamily="18" charset="0"/>
              </a:rPr>
              <a:t>CAM-IN-BLOCK ENGINES </a:t>
            </a:r>
            <a:endParaRPr lang="en-US" sz="3600" b="1" dirty="0" smtClean="0">
              <a:solidFill>
                <a:srgbClr val="0000FF"/>
              </a:solidFill>
              <a:latin typeface="Cambria" panose="02040503050406030204" pitchFamily="18" charset="0"/>
            </a:endParaRPr>
          </a:p>
          <a:p>
            <a:pPr marL="742950" lvl="1" indent="-285750">
              <a:buFont typeface="Arial" panose="020B0604020202020204" pitchFamily="34" charset="0"/>
              <a:buChar char="•"/>
            </a:pPr>
            <a:r>
              <a:rPr lang="en-US" sz="2800" b="1" dirty="0" smtClean="0">
                <a:latin typeface="Cambria" panose="02040503050406030204" pitchFamily="18" charset="0"/>
              </a:rPr>
              <a:t>Overhead valve </a:t>
            </a:r>
            <a:r>
              <a:rPr lang="en-US" sz="2800" b="1" dirty="0">
                <a:latin typeface="Cambria" panose="02040503050406030204" pitchFamily="18" charset="0"/>
              </a:rPr>
              <a:t>(OHV) </a:t>
            </a:r>
            <a:r>
              <a:rPr lang="en-US" sz="2800" b="1" dirty="0" smtClean="0">
                <a:latin typeface="Cambria" panose="02040503050406030204" pitchFamily="18" charset="0"/>
              </a:rPr>
              <a:t>design</a:t>
            </a:r>
          </a:p>
          <a:p>
            <a:pPr marL="742950" lvl="1" indent="-285750">
              <a:buFont typeface="Arial" panose="020B0604020202020204" pitchFamily="34" charset="0"/>
              <a:buChar char="•"/>
            </a:pPr>
            <a:r>
              <a:rPr lang="en-US" sz="2800" b="1" dirty="0" smtClean="0">
                <a:latin typeface="Cambria" panose="02040503050406030204" pitchFamily="18" charset="0"/>
              </a:rPr>
              <a:t>Camshaft located </a:t>
            </a:r>
            <a:r>
              <a:rPr lang="en-US" sz="2800" b="1" dirty="0">
                <a:latin typeface="Cambria" panose="02040503050406030204" pitchFamily="18" charset="0"/>
              </a:rPr>
              <a:t>in </a:t>
            </a:r>
            <a:r>
              <a:rPr lang="en-US" sz="2800" b="1" dirty="0" smtClean="0">
                <a:latin typeface="Cambria" panose="02040503050406030204" pitchFamily="18" charset="0"/>
              </a:rPr>
              <a:t>block above crankshaft</a:t>
            </a:r>
          </a:p>
          <a:p>
            <a:pPr marL="742950" lvl="1" indent="-285750">
              <a:buFont typeface="Arial" panose="020B0604020202020204" pitchFamily="34" charset="0"/>
              <a:buChar char="•"/>
            </a:pPr>
            <a:r>
              <a:rPr lang="en-US" sz="2800" b="1" dirty="0" smtClean="0">
                <a:latin typeface="Cambria" panose="02040503050406030204" pitchFamily="18" charset="0"/>
              </a:rPr>
              <a:t>Timing </a:t>
            </a:r>
            <a:r>
              <a:rPr lang="en-US" sz="2800" b="1" dirty="0">
                <a:latin typeface="Cambria" panose="02040503050406030204" pitchFamily="18" charset="0"/>
              </a:rPr>
              <a:t>chain </a:t>
            </a:r>
            <a:r>
              <a:rPr lang="en-US" sz="2800" b="1" dirty="0" smtClean="0">
                <a:latin typeface="Cambria" panose="02040503050406030204" pitchFamily="18" charset="0"/>
              </a:rPr>
              <a:t>&amp; gears should </a:t>
            </a:r>
            <a:r>
              <a:rPr lang="en-US" sz="2800" b="1" dirty="0">
                <a:latin typeface="Cambria" panose="02040503050406030204" pitchFamily="18" charset="0"/>
              </a:rPr>
              <a:t>be removed </a:t>
            </a:r>
            <a:endParaRPr lang="en-US" sz="2800" b="1" dirty="0" smtClean="0">
              <a:latin typeface="Cambria" panose="02040503050406030204" pitchFamily="18" charset="0"/>
            </a:endParaRPr>
          </a:p>
          <a:p>
            <a:pPr marL="742950" lvl="1" indent="-285750">
              <a:buFont typeface="Arial" panose="020B0604020202020204" pitchFamily="34" charset="0"/>
              <a:buChar char="•"/>
            </a:pPr>
            <a:r>
              <a:rPr lang="en-US" sz="2800" b="1" dirty="0" smtClean="0">
                <a:latin typeface="Cambria" panose="02040503050406030204" pitchFamily="18" charset="0"/>
              </a:rPr>
              <a:t>After timing </a:t>
            </a:r>
            <a:r>
              <a:rPr lang="en-US" sz="2800" b="1" dirty="0">
                <a:latin typeface="Cambria" panose="02040503050406030204" pitchFamily="18" charset="0"/>
              </a:rPr>
              <a:t>chain (gear</a:t>
            </a:r>
            <a:r>
              <a:rPr lang="en-US" sz="2800" b="1" dirty="0" smtClean="0">
                <a:latin typeface="Cambria" panose="02040503050406030204" pitchFamily="18" charset="0"/>
              </a:rPr>
              <a:t>) cover </a:t>
            </a:r>
            <a:r>
              <a:rPr lang="en-US" sz="2800" b="1" dirty="0">
                <a:latin typeface="Cambria" panose="02040503050406030204" pitchFamily="18" charset="0"/>
              </a:rPr>
              <a:t>is </a:t>
            </a:r>
            <a:r>
              <a:rPr lang="en-US" sz="2800" b="1" dirty="0" smtClean="0">
                <a:latin typeface="Cambria" panose="02040503050406030204" pitchFamily="18" charset="0"/>
              </a:rPr>
              <a:t>removed</a:t>
            </a:r>
          </a:p>
          <a:p>
            <a:pPr marL="742950" lvl="1" indent="-285750">
              <a:buFont typeface="Arial" panose="020B0604020202020204" pitchFamily="34" charset="0"/>
              <a:buChar char="•"/>
            </a:pPr>
            <a:r>
              <a:rPr lang="en-US" sz="2800" b="1" dirty="0" smtClean="0">
                <a:latin typeface="Cambria" panose="02040503050406030204" pitchFamily="18" charset="0"/>
              </a:rPr>
              <a:t>Loosen rocker </a:t>
            </a:r>
            <a:r>
              <a:rPr lang="en-US" sz="2800" b="1" dirty="0">
                <a:latin typeface="Cambria" panose="02040503050406030204" pitchFamily="18" charset="0"/>
              </a:rPr>
              <a:t>arms (or rocker arm shaft</a:t>
            </a:r>
            <a:r>
              <a:rPr lang="en-US" sz="2800" b="1" dirty="0" smtClean="0">
                <a:latin typeface="Cambria" panose="02040503050406030204" pitchFamily="18" charset="0"/>
              </a:rPr>
              <a:t>) </a:t>
            </a:r>
          </a:p>
          <a:p>
            <a:pPr marL="742950" lvl="1" indent="-285750">
              <a:buFont typeface="Arial" panose="020B0604020202020204" pitchFamily="34" charset="0"/>
              <a:buChar char="•"/>
            </a:pPr>
            <a:r>
              <a:rPr lang="en-US" sz="2800" b="1" dirty="0">
                <a:latin typeface="Cambria" panose="02040503050406030204" pitchFamily="18" charset="0"/>
              </a:rPr>
              <a:t>R</a:t>
            </a:r>
            <a:r>
              <a:rPr lang="en-US" sz="2800" b="1" dirty="0" smtClean="0">
                <a:latin typeface="Cambria" panose="02040503050406030204" pitchFamily="18" charset="0"/>
              </a:rPr>
              <a:t>emove pushrods </a:t>
            </a:r>
          </a:p>
          <a:p>
            <a:pPr marL="742950" lvl="1" indent="-285750">
              <a:buFont typeface="Arial" panose="020B0604020202020204" pitchFamily="34" charset="0"/>
              <a:buChar char="•"/>
            </a:pPr>
            <a:r>
              <a:rPr lang="en-US" sz="2800" b="1" dirty="0">
                <a:latin typeface="Cambria" panose="02040503050406030204" pitchFamily="18" charset="0"/>
              </a:rPr>
              <a:t>R</a:t>
            </a:r>
            <a:r>
              <a:rPr lang="en-US" sz="2800" b="1" dirty="0" smtClean="0">
                <a:latin typeface="Cambria" panose="02040503050406030204" pitchFamily="18" charset="0"/>
              </a:rPr>
              <a:t>emove valve </a:t>
            </a:r>
            <a:r>
              <a:rPr lang="en-US" sz="2800" b="1" dirty="0">
                <a:latin typeface="Cambria" panose="02040503050406030204" pitchFamily="18" charset="0"/>
              </a:rPr>
              <a:t>lifters </a:t>
            </a:r>
            <a:r>
              <a:rPr lang="en-US" sz="2800" b="1" dirty="0" smtClean="0">
                <a:latin typeface="Cambria" panose="02040503050406030204" pitchFamily="18" charset="0"/>
              </a:rPr>
              <a:t>before removing camshaft</a:t>
            </a:r>
            <a:endParaRPr lang="en-US" sz="2800" b="1" dirty="0">
              <a:latin typeface="Cambria" panose="02040503050406030204" pitchFamily="18" charset="0"/>
            </a:endParaRPr>
          </a:p>
        </p:txBody>
      </p:sp>
      <p:pic>
        <p:nvPicPr>
          <p:cNvPr id="6" name="Picture 2" descr="A figure shows a Cummins 6.7 liter inline six-cylinder diesel engine. The photo shows that the camshaft at the top of the block is driven by a crankshaft gear through a camshaft gear. The crankshaft gear is much smaller than the camshaft gear. The camshaft gear is connected to a smaller high pressure fuel pump gear on the r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4990" y="1424850"/>
            <a:ext cx="2249010" cy="221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880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CYLINDER </a:t>
            </a:r>
            <a:r>
              <a:rPr lang="en-US" sz="3600" dirty="0" smtClean="0"/>
              <a:t>HEADS (2 of 4)</a:t>
            </a:r>
            <a:endParaRPr lang="en-US" sz="3600" dirty="0"/>
          </a:p>
        </p:txBody>
      </p:sp>
      <p:sp>
        <p:nvSpPr>
          <p:cNvPr id="25603" name="Content Placeholder 2"/>
          <p:cNvSpPr>
            <a:spLocks noGrp="1"/>
          </p:cNvSpPr>
          <p:nvPr>
            <p:ph idx="1"/>
          </p:nvPr>
        </p:nvSpPr>
        <p:spPr>
          <a:xfrm>
            <a:off x="76200" y="1447800"/>
            <a:ext cx="5677930" cy="4800600"/>
          </a:xfrm>
        </p:spPr>
        <p:txBody>
          <a:bodyPr/>
          <a:lstStyle/>
          <a:p>
            <a:r>
              <a:rPr lang="en-US" sz="3200" b="1" dirty="0" smtClean="0">
                <a:solidFill>
                  <a:srgbClr val="0000FF"/>
                </a:solidFill>
              </a:rPr>
              <a:t>Diesel Engines </a:t>
            </a:r>
          </a:p>
          <a:p>
            <a:pPr lvl="1"/>
            <a:r>
              <a:rPr lang="en-US" sz="2000" b="1" dirty="0" smtClean="0"/>
              <a:t>Two-valve configuration </a:t>
            </a:r>
          </a:p>
          <a:p>
            <a:pPr lvl="2"/>
            <a:r>
              <a:rPr lang="en-US" b="1" dirty="0" smtClean="0"/>
              <a:t>1 </a:t>
            </a:r>
            <a:r>
              <a:rPr lang="en-US" b="1" dirty="0"/>
              <a:t>intake valve </a:t>
            </a:r>
            <a:r>
              <a:rPr lang="en-US" b="1" dirty="0" smtClean="0"/>
              <a:t>&amp; 1 exhaust </a:t>
            </a:r>
            <a:r>
              <a:rPr lang="en-US" b="1" dirty="0"/>
              <a:t>valve </a:t>
            </a:r>
            <a:endParaRPr lang="en-US" b="1" dirty="0" smtClean="0"/>
          </a:p>
          <a:p>
            <a:pPr lvl="2"/>
            <a:r>
              <a:rPr lang="en-US" b="1" dirty="0" smtClean="0"/>
              <a:t>4-stroke engines</a:t>
            </a:r>
            <a:endParaRPr lang="en-US" b="1" dirty="0"/>
          </a:p>
          <a:p>
            <a:pPr lvl="1"/>
            <a:r>
              <a:rPr lang="en-US" sz="2000" b="1" dirty="0" smtClean="0"/>
              <a:t>Current </a:t>
            </a:r>
            <a:r>
              <a:rPr lang="en-US" sz="2000" b="1" dirty="0"/>
              <a:t>designs are </a:t>
            </a:r>
            <a:r>
              <a:rPr lang="en-US" sz="2000" b="1" dirty="0" smtClean="0"/>
              <a:t>4-VALVE type</a:t>
            </a:r>
          </a:p>
          <a:p>
            <a:pPr lvl="2"/>
            <a:r>
              <a:rPr lang="en-US" b="1" dirty="0" smtClean="0"/>
              <a:t>2 intake valves &amp; 2 exhaust valves</a:t>
            </a:r>
          </a:p>
          <a:p>
            <a:pPr lvl="2"/>
            <a:r>
              <a:rPr lang="en-US" b="1" dirty="0" smtClean="0"/>
              <a:t>Adding </a:t>
            </a:r>
            <a:r>
              <a:rPr lang="en-US" b="1" dirty="0"/>
              <a:t>more than </a:t>
            </a:r>
            <a:r>
              <a:rPr lang="en-US" b="1" dirty="0" smtClean="0"/>
              <a:t>2 valves per </a:t>
            </a:r>
            <a:r>
              <a:rPr lang="en-US" b="1" dirty="0"/>
              <a:t>cylinder permits more </a:t>
            </a:r>
            <a:r>
              <a:rPr lang="en-US" b="1" dirty="0" smtClean="0"/>
              <a:t>air flow </a:t>
            </a:r>
            <a:r>
              <a:rPr lang="en-US" b="1" dirty="0"/>
              <a:t>into and out of </a:t>
            </a:r>
            <a:r>
              <a:rPr lang="en-US" b="1" dirty="0" smtClean="0"/>
              <a:t>engine</a:t>
            </a:r>
            <a:endParaRPr lang="en-US" b="1" dirty="0"/>
          </a:p>
          <a:p>
            <a:pPr lvl="1"/>
            <a:r>
              <a:rPr lang="en-US" b="1" dirty="0" smtClean="0">
                <a:solidFill>
                  <a:srgbClr val="0000FF"/>
                </a:solidFill>
              </a:rPr>
              <a:t>Valve Duration</a:t>
            </a:r>
          </a:p>
          <a:p>
            <a:pPr lvl="2"/>
            <a:r>
              <a:rPr lang="en-US" b="1" dirty="0"/>
              <a:t>N</a:t>
            </a:r>
            <a:r>
              <a:rPr lang="en-US" b="1" dirty="0" smtClean="0"/>
              <a:t>umber </a:t>
            </a:r>
            <a:r>
              <a:rPr lang="en-US" b="1" dirty="0"/>
              <a:t>of degrees by </a:t>
            </a:r>
            <a:r>
              <a:rPr lang="en-US" b="1" dirty="0" smtClean="0"/>
              <a:t>which crankshaft </a:t>
            </a:r>
            <a:r>
              <a:rPr lang="en-US" b="1" dirty="0"/>
              <a:t>rotates when </a:t>
            </a:r>
            <a:r>
              <a:rPr lang="en-US" b="1" dirty="0" smtClean="0"/>
              <a:t>valve </a:t>
            </a:r>
            <a:r>
              <a:rPr lang="en-US" b="1" dirty="0"/>
              <a:t>is off </a:t>
            </a:r>
            <a:r>
              <a:rPr lang="en-US" b="1" dirty="0" smtClean="0"/>
              <a:t>valve seat</a:t>
            </a:r>
          </a:p>
          <a:p>
            <a:pPr lvl="2"/>
            <a:endParaRPr lang="en-US" dirty="0"/>
          </a:p>
        </p:txBody>
      </p:sp>
      <p:pic>
        <p:nvPicPr>
          <p:cNvPr id="3" name="Picture 2" descr="A photo shows an aluminum GM Duramax V-8 diesel engine cylinder head. Each cylinder head has four valves, two for inlet and two for exhaust."/>
          <p:cNvPicPr>
            <a:picLocks noChangeAspect="1"/>
          </p:cNvPicPr>
          <p:nvPr/>
        </p:nvPicPr>
        <p:blipFill>
          <a:blip r:embed="rId2"/>
          <a:stretch>
            <a:fillRect/>
          </a:stretch>
        </p:blipFill>
        <p:spPr>
          <a:xfrm>
            <a:off x="5562600" y="1447798"/>
            <a:ext cx="3505200" cy="2988337"/>
          </a:xfrm>
          <a:prstGeom prst="rect">
            <a:avLst/>
          </a:prstGeom>
        </p:spPr>
      </p:pic>
    </p:spTree>
    <p:extLst>
      <p:ext uri="{BB962C8B-B14F-4D97-AF65-F5344CB8AC3E}">
        <p14:creationId xmlns:p14="http://schemas.microsoft.com/office/powerpoint/2010/main" val="25238311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cap="all" dirty="0"/>
              <a:t>CAMSHAFT </a:t>
            </a:r>
            <a:r>
              <a:rPr lang="en-US" sz="3600" cap="all" dirty="0" smtClean="0"/>
              <a:t>REMOVAL (2 </a:t>
            </a:r>
            <a:r>
              <a:rPr lang="en-US" sz="3600" dirty="0" smtClean="0"/>
              <a:t>of </a:t>
            </a:r>
            <a:r>
              <a:rPr lang="en-US" sz="3600" cap="all" dirty="0" smtClean="0"/>
              <a:t>2)</a:t>
            </a:r>
            <a:endParaRPr lang="en-US" sz="3600" dirty="0"/>
          </a:p>
        </p:txBody>
      </p:sp>
      <p:sp>
        <p:nvSpPr>
          <p:cNvPr id="3" name="Rectangle 2"/>
          <p:cNvSpPr/>
          <p:nvPr/>
        </p:nvSpPr>
        <p:spPr>
          <a:xfrm>
            <a:off x="152400" y="1524000"/>
            <a:ext cx="8610600" cy="1754326"/>
          </a:xfrm>
          <a:prstGeom prst="rect">
            <a:avLst/>
          </a:prstGeom>
        </p:spPr>
        <p:txBody>
          <a:bodyPr wrap="square">
            <a:spAutoFit/>
          </a:bodyPr>
          <a:lstStyle/>
          <a:p>
            <a:r>
              <a:rPr lang="en-US" sz="3600" b="1" u="sng" dirty="0">
                <a:solidFill>
                  <a:srgbClr val="0000FF"/>
                </a:solidFill>
              </a:rPr>
              <a:t>NOTE: </a:t>
            </a:r>
            <a:r>
              <a:rPr lang="en-US" sz="3600" b="1" dirty="0">
                <a:solidFill>
                  <a:srgbClr val="0000FF"/>
                </a:solidFill>
              </a:rPr>
              <a:t>Be sure to keep each pushrod and rocker </a:t>
            </a:r>
            <a:r>
              <a:rPr lang="en-US" sz="3600" b="1" dirty="0" smtClean="0">
                <a:solidFill>
                  <a:srgbClr val="0000FF"/>
                </a:solidFill>
              </a:rPr>
              <a:t>arm matched </a:t>
            </a:r>
            <a:r>
              <a:rPr lang="en-US" sz="3600" b="1" dirty="0">
                <a:solidFill>
                  <a:srgbClr val="0000FF"/>
                </a:solidFill>
              </a:rPr>
              <a:t>together if they are to be reused.</a:t>
            </a:r>
          </a:p>
        </p:txBody>
      </p:sp>
    </p:spTree>
    <p:extLst>
      <p:ext uri="{BB962C8B-B14F-4D97-AF65-F5344CB8AC3E}">
        <p14:creationId xmlns:p14="http://schemas.microsoft.com/office/powerpoint/2010/main" val="3249840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t>CYLINDER </a:t>
            </a:r>
            <a:r>
              <a:rPr lang="en-US" sz="3400" cap="all" dirty="0" smtClean="0"/>
              <a:t>HEAD DISASSEMBLY (</a:t>
            </a:r>
            <a:r>
              <a:rPr lang="en-US" sz="3400" cap="all" dirty="0"/>
              <a:t>1 </a:t>
            </a:r>
            <a:r>
              <a:rPr lang="en-US" sz="3400" dirty="0" smtClean="0"/>
              <a:t>of </a:t>
            </a:r>
            <a:r>
              <a:rPr lang="en-US" sz="3400" cap="all" dirty="0" smtClean="0"/>
              <a:t>4)</a:t>
            </a:r>
            <a:endParaRPr lang="en-US" sz="3400" dirty="0"/>
          </a:p>
        </p:txBody>
      </p:sp>
      <p:sp>
        <p:nvSpPr>
          <p:cNvPr id="3" name="Rectangle 2"/>
          <p:cNvSpPr/>
          <p:nvPr/>
        </p:nvSpPr>
        <p:spPr>
          <a:xfrm>
            <a:off x="152400" y="1524000"/>
            <a:ext cx="7620000" cy="2677656"/>
          </a:xfrm>
          <a:prstGeom prst="rect">
            <a:avLst/>
          </a:prstGeom>
        </p:spPr>
        <p:txBody>
          <a:bodyPr wrap="square">
            <a:spAutoFit/>
          </a:bodyPr>
          <a:lstStyle/>
          <a:p>
            <a:pPr marL="285750" indent="-285750">
              <a:lnSpc>
                <a:spcPct val="150000"/>
              </a:lnSpc>
              <a:buFont typeface="Arial" panose="020B0604020202020204" pitchFamily="34" charset="0"/>
              <a:buChar char="•"/>
            </a:pPr>
            <a:r>
              <a:rPr lang="en-US" sz="2800" dirty="0"/>
              <a:t>Cylinder Head Servicing Sequence</a:t>
            </a:r>
          </a:p>
          <a:p>
            <a:pPr marL="285750" indent="-285750">
              <a:lnSpc>
                <a:spcPct val="150000"/>
              </a:lnSpc>
              <a:buFont typeface="Arial" panose="020B0604020202020204" pitchFamily="34" charset="0"/>
              <a:buChar char="•"/>
            </a:pPr>
            <a:r>
              <a:rPr lang="en-US" sz="2800" dirty="0"/>
              <a:t>Disassembling Overhead Camshaft Head</a:t>
            </a:r>
          </a:p>
          <a:p>
            <a:pPr marL="285750" indent="-285750">
              <a:lnSpc>
                <a:spcPct val="150000"/>
              </a:lnSpc>
              <a:buFont typeface="Arial" panose="020B0604020202020204" pitchFamily="34" charset="0"/>
              <a:buChar char="•"/>
            </a:pPr>
            <a:r>
              <a:rPr lang="en-US" sz="2800" dirty="0"/>
              <a:t>Valve Train Disassembly</a:t>
            </a:r>
          </a:p>
          <a:p>
            <a:pPr marL="285750" indent="-285750">
              <a:lnSpc>
                <a:spcPct val="150000"/>
              </a:lnSpc>
              <a:buFont typeface="Arial" panose="020B0604020202020204" pitchFamily="34" charset="0"/>
              <a:buChar char="•"/>
            </a:pPr>
            <a:r>
              <a:rPr lang="en-US" sz="2800" dirty="0"/>
              <a:t>Cylinder Head Inspection</a:t>
            </a:r>
          </a:p>
        </p:txBody>
      </p:sp>
    </p:spTree>
    <p:extLst>
      <p:ext uri="{BB962C8B-B14F-4D97-AF65-F5344CB8AC3E}">
        <p14:creationId xmlns:p14="http://schemas.microsoft.com/office/powerpoint/2010/main" val="2099377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t>CYLINDER </a:t>
            </a:r>
            <a:r>
              <a:rPr lang="en-US" sz="3400" cap="all" dirty="0" smtClean="0"/>
              <a:t>HEAD DISASSEMBLY (2 </a:t>
            </a:r>
            <a:r>
              <a:rPr lang="en-US" sz="3400" dirty="0" smtClean="0"/>
              <a:t>of </a:t>
            </a:r>
            <a:r>
              <a:rPr lang="en-US" sz="3400" cap="all" dirty="0" smtClean="0"/>
              <a:t>4)</a:t>
            </a:r>
            <a:endParaRPr lang="en-US" sz="3400" dirty="0"/>
          </a:p>
        </p:txBody>
      </p:sp>
      <p:sp>
        <p:nvSpPr>
          <p:cNvPr id="3" name="Rectangle 2"/>
          <p:cNvSpPr/>
          <p:nvPr/>
        </p:nvSpPr>
        <p:spPr>
          <a:xfrm>
            <a:off x="190500" y="1371600"/>
            <a:ext cx="8763000" cy="3831818"/>
          </a:xfrm>
          <a:prstGeom prst="rect">
            <a:avLst/>
          </a:prstGeom>
        </p:spPr>
        <p:txBody>
          <a:bodyPr wrap="square">
            <a:spAutoFit/>
          </a:bodyPr>
          <a:lstStyle/>
          <a:p>
            <a:pPr marL="285750" indent="-285750">
              <a:spcBef>
                <a:spcPts val="600"/>
              </a:spcBef>
              <a:buFont typeface="Arial" panose="020B0604020202020204" pitchFamily="34" charset="0"/>
              <a:buChar char="•"/>
            </a:pPr>
            <a:r>
              <a:rPr lang="en-US" sz="3200" b="1" dirty="0" smtClean="0">
                <a:solidFill>
                  <a:srgbClr val="0000FF"/>
                </a:solidFill>
              </a:rPr>
              <a:t>Cylinder Head Disassembly </a:t>
            </a:r>
          </a:p>
          <a:p>
            <a:pPr marL="742950" lvl="1" indent="-285750">
              <a:spcBef>
                <a:spcPts val="600"/>
              </a:spcBef>
              <a:buFont typeface="Arial" panose="020B0604020202020204" pitchFamily="34" charset="0"/>
              <a:buChar char="•"/>
            </a:pPr>
            <a:r>
              <a:rPr lang="en-US" sz="2800" dirty="0"/>
              <a:t>V</a:t>
            </a:r>
            <a:r>
              <a:rPr lang="en-US" sz="2800" dirty="0" smtClean="0"/>
              <a:t>alve train components to </a:t>
            </a:r>
            <a:r>
              <a:rPr lang="en-US" sz="2800" dirty="0"/>
              <a:t>be reused </a:t>
            </a:r>
            <a:endParaRPr lang="en-US" sz="2800" dirty="0" smtClean="0"/>
          </a:p>
          <a:p>
            <a:pPr marL="1200150" lvl="2" indent="-285750">
              <a:spcBef>
                <a:spcPts val="600"/>
              </a:spcBef>
              <a:buFont typeface="Arial" panose="020B0604020202020204" pitchFamily="34" charset="0"/>
              <a:buChar char="•"/>
            </a:pPr>
            <a:r>
              <a:rPr lang="en-US" sz="2800" dirty="0" smtClean="0"/>
              <a:t>Must </a:t>
            </a:r>
            <a:r>
              <a:rPr lang="en-US" sz="2800" dirty="0"/>
              <a:t>be kept </a:t>
            </a:r>
            <a:r>
              <a:rPr lang="en-US" sz="2800" dirty="0" smtClean="0"/>
              <a:t>together</a:t>
            </a:r>
          </a:p>
          <a:p>
            <a:pPr marL="1657350" lvl="3" indent="-285750">
              <a:spcBef>
                <a:spcPts val="600"/>
              </a:spcBef>
              <a:buFont typeface="Arial" panose="020B0604020202020204" pitchFamily="34" charset="0"/>
              <a:buChar char="•"/>
            </a:pPr>
            <a:r>
              <a:rPr lang="en-US" sz="2400" dirty="0" smtClean="0"/>
              <a:t>Be </a:t>
            </a:r>
            <a:r>
              <a:rPr lang="en-US" sz="2400" dirty="0"/>
              <a:t>sure to keep </a:t>
            </a:r>
            <a:r>
              <a:rPr lang="en-US" sz="2400" dirty="0" smtClean="0"/>
              <a:t>top </a:t>
            </a:r>
            <a:r>
              <a:rPr lang="en-US" sz="2400" dirty="0"/>
              <a:t>part of </a:t>
            </a:r>
            <a:r>
              <a:rPr lang="en-US" sz="2400" dirty="0" smtClean="0"/>
              <a:t>pushrod </a:t>
            </a:r>
            <a:r>
              <a:rPr lang="en-US" sz="2400" dirty="0"/>
              <a:t>at </a:t>
            </a:r>
            <a:r>
              <a:rPr lang="en-US" sz="2400" dirty="0" smtClean="0"/>
              <a:t>top.</a:t>
            </a:r>
          </a:p>
          <a:p>
            <a:pPr marL="1657350" lvl="3" indent="-285750">
              <a:spcBef>
                <a:spcPts val="600"/>
              </a:spcBef>
              <a:buFont typeface="Arial" panose="020B0604020202020204" pitchFamily="34" charset="0"/>
              <a:buChar char="•"/>
            </a:pPr>
            <a:r>
              <a:rPr lang="en-US" sz="2400" dirty="0" smtClean="0"/>
              <a:t>Keep rocker </a:t>
            </a:r>
            <a:r>
              <a:rPr lang="en-US" sz="2400" dirty="0"/>
              <a:t>arms with </a:t>
            </a:r>
            <a:r>
              <a:rPr lang="en-US" sz="2400" dirty="0" smtClean="0"/>
              <a:t>same pushrods</a:t>
            </a:r>
          </a:p>
          <a:p>
            <a:pPr marL="2114550" lvl="4" indent="-285750">
              <a:spcBef>
                <a:spcPts val="600"/>
              </a:spcBef>
              <a:buFont typeface="Arial" panose="020B0604020202020204" pitchFamily="34" charset="0"/>
              <a:buChar char="•"/>
            </a:pPr>
            <a:r>
              <a:rPr lang="en-US" sz="2400" dirty="0" smtClean="0"/>
              <a:t>As they wear </a:t>
            </a:r>
            <a:r>
              <a:rPr lang="en-US" sz="2400" dirty="0"/>
              <a:t>together</a:t>
            </a:r>
            <a:r>
              <a:rPr lang="en-US" sz="2400" dirty="0" smtClean="0"/>
              <a:t>. </a:t>
            </a:r>
          </a:p>
          <a:p>
            <a:pPr marL="1657350" lvl="3" indent="-285750">
              <a:spcBef>
                <a:spcPts val="600"/>
              </a:spcBef>
              <a:buFont typeface="Arial" panose="020B0604020202020204" pitchFamily="34" charset="0"/>
              <a:buChar char="•"/>
            </a:pPr>
            <a:r>
              <a:rPr lang="en-US" sz="2400" dirty="0" smtClean="0"/>
              <a:t>Intake </a:t>
            </a:r>
            <a:r>
              <a:rPr lang="en-US" sz="2400" dirty="0"/>
              <a:t>and exhaust valve springs can be different </a:t>
            </a:r>
            <a:endParaRPr lang="en-US" sz="2400" dirty="0" smtClean="0"/>
          </a:p>
          <a:p>
            <a:pPr marL="1657350" lvl="3" indent="-285750">
              <a:spcBef>
                <a:spcPts val="600"/>
              </a:spcBef>
              <a:buFont typeface="Arial" panose="020B0604020202020204" pitchFamily="34" charset="0"/>
              <a:buChar char="•"/>
            </a:pPr>
            <a:r>
              <a:rPr lang="en-US" sz="2400" dirty="0" smtClean="0"/>
              <a:t>Must </a:t>
            </a:r>
            <a:r>
              <a:rPr lang="en-US" sz="2400" dirty="0"/>
              <a:t>be kept with </a:t>
            </a:r>
            <a:r>
              <a:rPr lang="en-US" sz="2400" dirty="0" smtClean="0"/>
              <a:t>correct valve</a:t>
            </a:r>
            <a:endParaRPr lang="en-US" sz="2400" dirty="0"/>
          </a:p>
        </p:txBody>
      </p:sp>
    </p:spTree>
    <p:extLst>
      <p:ext uri="{BB962C8B-B14F-4D97-AF65-F5344CB8AC3E}">
        <p14:creationId xmlns:p14="http://schemas.microsoft.com/office/powerpoint/2010/main" val="3038552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cap="all" dirty="0" smtClean="0">
                <a:solidFill>
                  <a:srgbClr val="FF0000"/>
                </a:solidFill>
              </a:rPr>
              <a:t>WARNING (2 of 2)</a:t>
            </a:r>
            <a:endParaRPr lang="en-US" sz="4000" dirty="0">
              <a:solidFill>
                <a:srgbClr val="FF0000"/>
              </a:solidFill>
            </a:endParaRPr>
          </a:p>
        </p:txBody>
      </p:sp>
      <p:sp>
        <p:nvSpPr>
          <p:cNvPr id="3" name="Rectangle 2"/>
          <p:cNvSpPr/>
          <p:nvPr/>
        </p:nvSpPr>
        <p:spPr>
          <a:xfrm>
            <a:off x="304800" y="1524000"/>
            <a:ext cx="8991600" cy="2862322"/>
          </a:xfrm>
          <a:prstGeom prst="rect">
            <a:avLst/>
          </a:prstGeom>
        </p:spPr>
        <p:txBody>
          <a:bodyPr wrap="square">
            <a:spAutoFit/>
          </a:bodyPr>
          <a:lstStyle/>
          <a:p>
            <a:r>
              <a:rPr lang="en-US" sz="3600" b="1" dirty="0" smtClean="0">
                <a:solidFill>
                  <a:srgbClr val="FF0000"/>
                </a:solidFill>
              </a:rPr>
              <a:t>Cast-iron </a:t>
            </a:r>
            <a:r>
              <a:rPr lang="en-US" sz="3600" b="1" dirty="0">
                <a:solidFill>
                  <a:srgbClr val="FF0000"/>
                </a:solidFill>
              </a:rPr>
              <a:t>Cummins inline six-cylinder head </a:t>
            </a:r>
            <a:r>
              <a:rPr lang="en-US" sz="3600" b="1" dirty="0" smtClean="0">
                <a:solidFill>
                  <a:srgbClr val="FF0000"/>
                </a:solidFill>
              </a:rPr>
              <a:t>is very </a:t>
            </a:r>
            <a:r>
              <a:rPr lang="en-US" sz="3600" b="1" dirty="0">
                <a:solidFill>
                  <a:srgbClr val="FF0000"/>
                </a:solidFill>
              </a:rPr>
              <a:t>heavy, requiring an engine hoist to remove </a:t>
            </a:r>
            <a:r>
              <a:rPr lang="en-US" sz="3600" b="1" dirty="0" smtClean="0">
                <a:solidFill>
                  <a:srgbClr val="FF0000"/>
                </a:solidFill>
              </a:rPr>
              <a:t>it from </a:t>
            </a:r>
            <a:r>
              <a:rPr lang="en-US" sz="3600" b="1" dirty="0">
                <a:solidFill>
                  <a:srgbClr val="FF0000"/>
                </a:solidFill>
              </a:rPr>
              <a:t>the block. Attempting to lift the head </a:t>
            </a:r>
            <a:r>
              <a:rPr lang="en-US" sz="3600" b="1" dirty="0" smtClean="0">
                <a:solidFill>
                  <a:srgbClr val="FF0000"/>
                </a:solidFill>
              </a:rPr>
              <a:t>without help </a:t>
            </a:r>
            <a:r>
              <a:rPr lang="en-US" sz="3600" b="1" dirty="0">
                <a:solidFill>
                  <a:srgbClr val="FF0000"/>
                </a:solidFill>
              </a:rPr>
              <a:t>or a hoist could result in personal injury.</a:t>
            </a:r>
          </a:p>
        </p:txBody>
      </p:sp>
    </p:spTree>
    <p:extLst>
      <p:ext uri="{BB962C8B-B14F-4D97-AF65-F5344CB8AC3E}">
        <p14:creationId xmlns:p14="http://schemas.microsoft.com/office/powerpoint/2010/main" val="456839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t>CYLINDER </a:t>
            </a:r>
            <a:r>
              <a:rPr lang="en-US" sz="3400" cap="all" dirty="0" smtClean="0"/>
              <a:t>HEAD DISASSEMBLY (3 </a:t>
            </a:r>
            <a:r>
              <a:rPr lang="en-US" sz="3400" dirty="0" smtClean="0"/>
              <a:t>of </a:t>
            </a:r>
            <a:r>
              <a:rPr lang="en-US" sz="3400" cap="all" dirty="0" smtClean="0"/>
              <a:t>4)</a:t>
            </a:r>
            <a:endParaRPr lang="en-US" sz="3400" dirty="0"/>
          </a:p>
        </p:txBody>
      </p:sp>
      <p:sp>
        <p:nvSpPr>
          <p:cNvPr id="3" name="Rectangle 2"/>
          <p:cNvSpPr/>
          <p:nvPr/>
        </p:nvSpPr>
        <p:spPr>
          <a:xfrm>
            <a:off x="190500" y="1371600"/>
            <a:ext cx="8763000" cy="3754874"/>
          </a:xfrm>
          <a:prstGeom prst="rect">
            <a:avLst/>
          </a:prstGeom>
        </p:spPr>
        <p:txBody>
          <a:bodyPr wrap="square">
            <a:spAutoFit/>
          </a:bodyPr>
          <a:lstStyle/>
          <a:p>
            <a:pPr marL="285750" indent="-285750">
              <a:spcBef>
                <a:spcPts val="600"/>
              </a:spcBef>
              <a:buFont typeface="Arial" panose="020B0604020202020204" pitchFamily="34" charset="0"/>
              <a:buChar char="•"/>
            </a:pPr>
            <a:r>
              <a:rPr lang="en-US" sz="3200" b="1" dirty="0" smtClean="0">
                <a:solidFill>
                  <a:srgbClr val="0000FF"/>
                </a:solidFill>
              </a:rPr>
              <a:t>Cylinder Head Inspection</a:t>
            </a:r>
          </a:p>
          <a:p>
            <a:pPr marL="742950" lvl="1" indent="-285750">
              <a:spcBef>
                <a:spcPts val="600"/>
              </a:spcBef>
              <a:buFont typeface="Arial" panose="020B0604020202020204" pitchFamily="34" charset="0"/>
              <a:buChar char="•"/>
            </a:pPr>
            <a:r>
              <a:rPr lang="en-US" sz="2800" dirty="0" smtClean="0"/>
              <a:t>STEP </a:t>
            </a:r>
            <a:r>
              <a:rPr lang="en-US" sz="2800" dirty="0"/>
              <a:t>1 After removing </a:t>
            </a:r>
            <a:r>
              <a:rPr lang="en-US" sz="2800" dirty="0" smtClean="0"/>
              <a:t>old </a:t>
            </a:r>
            <a:r>
              <a:rPr lang="en-US" sz="2800" dirty="0"/>
              <a:t>gasket material, use </a:t>
            </a:r>
            <a:r>
              <a:rPr lang="en-US" sz="2800" dirty="0" smtClean="0"/>
              <a:t>file &amp; draw </a:t>
            </a:r>
            <a:r>
              <a:rPr lang="en-US" sz="2800" dirty="0"/>
              <a:t>it across </a:t>
            </a:r>
            <a:r>
              <a:rPr lang="en-US" sz="2800" dirty="0" smtClean="0"/>
              <a:t>surface </a:t>
            </a:r>
            <a:r>
              <a:rPr lang="en-US" sz="2800" dirty="0"/>
              <a:t>of </a:t>
            </a:r>
            <a:r>
              <a:rPr lang="en-US" sz="2800" dirty="0" smtClean="0"/>
              <a:t>head </a:t>
            </a:r>
            <a:r>
              <a:rPr lang="en-US" sz="2800" dirty="0"/>
              <a:t>to remove </a:t>
            </a:r>
            <a:r>
              <a:rPr lang="en-US" sz="2800" dirty="0" smtClean="0"/>
              <a:t>any small </a:t>
            </a:r>
            <a:r>
              <a:rPr lang="en-US" sz="2800" dirty="0"/>
              <a:t>burrs.</a:t>
            </a:r>
          </a:p>
          <a:p>
            <a:pPr marL="742950" lvl="1" indent="-285750">
              <a:spcBef>
                <a:spcPts val="600"/>
              </a:spcBef>
              <a:buFont typeface="Arial" panose="020B0604020202020204" pitchFamily="34" charset="0"/>
              <a:buChar char="•"/>
            </a:pPr>
            <a:r>
              <a:rPr lang="en-US" sz="2800" dirty="0"/>
              <a:t>STEP 2 </a:t>
            </a:r>
            <a:r>
              <a:rPr lang="en-US" sz="2800" dirty="0" smtClean="0"/>
              <a:t>head </a:t>
            </a:r>
            <a:r>
              <a:rPr lang="en-US" sz="2800" dirty="0"/>
              <a:t>should be checked in </a:t>
            </a:r>
            <a:r>
              <a:rPr lang="en-US" sz="2800" dirty="0" smtClean="0"/>
              <a:t>5 planes</a:t>
            </a:r>
            <a:r>
              <a:rPr lang="en-US" sz="2800" dirty="0"/>
              <a:t>. </a:t>
            </a:r>
            <a:r>
              <a:rPr lang="en-US" sz="2800" dirty="0" smtClean="0"/>
              <a:t>Checking cylinder </a:t>
            </a:r>
            <a:r>
              <a:rPr lang="en-US" sz="2800" dirty="0"/>
              <a:t>head gasket surface in </a:t>
            </a:r>
            <a:r>
              <a:rPr lang="en-US" sz="2800" dirty="0" smtClean="0"/>
              <a:t>5 planes checks head </a:t>
            </a:r>
            <a:r>
              <a:rPr lang="en-US" sz="2800" dirty="0"/>
              <a:t>for warpage, distortion, bend, </a:t>
            </a:r>
            <a:r>
              <a:rPr lang="en-US" sz="2800" dirty="0" smtClean="0"/>
              <a:t>&amp; twist</a:t>
            </a:r>
            <a:r>
              <a:rPr lang="en-US" sz="2800" dirty="0"/>
              <a:t>. </a:t>
            </a:r>
            <a:endParaRPr lang="en-US" sz="2400" dirty="0"/>
          </a:p>
        </p:txBody>
      </p:sp>
      <p:pic>
        <p:nvPicPr>
          <p:cNvPr id="4" name="Picture 3" descr="A figure shows the five planes of a cylinder head to be checked for warpage, distortion, bend, and twist. &#10;The five planes on a cylinder head with three cylinders are as follows:&#10;• The first plane is an inclined line that passes through the center of the middle cylinder from the top left of the head to the bottom right. &#10;• The second plane lies horizontally through the center of the coolant passages above the cylinders. &#10;• The third plane lies horizontally through the center of all three cylinders.&#10;• The fourth plane lies horizontally through the center of the coolant passages below the cylinders. &#10;• The fifth plane is an inclined line that passes through the center of the middle cylinder from the bottom left of the head to the top right. &#10;"/>
          <p:cNvPicPr>
            <a:picLocks noChangeAspect="1"/>
          </p:cNvPicPr>
          <p:nvPr/>
        </p:nvPicPr>
        <p:blipFill>
          <a:blip r:embed="rId2"/>
          <a:stretch>
            <a:fillRect/>
          </a:stretch>
        </p:blipFill>
        <p:spPr>
          <a:xfrm flipV="1">
            <a:off x="5181600" y="4800600"/>
            <a:ext cx="3130686" cy="1494336"/>
          </a:xfrm>
          <a:prstGeom prst="rect">
            <a:avLst/>
          </a:prstGeom>
        </p:spPr>
      </p:pic>
    </p:spTree>
    <p:extLst>
      <p:ext uri="{BB962C8B-B14F-4D97-AF65-F5344CB8AC3E}">
        <p14:creationId xmlns:p14="http://schemas.microsoft.com/office/powerpoint/2010/main" val="4012185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5372"/>
            <a:ext cx="8382000" cy="1097280"/>
          </a:xfrm>
        </p:spPr>
        <p:txBody>
          <a:bodyPr/>
          <a:lstStyle/>
          <a:p>
            <a:r>
              <a:rPr lang="en-US" sz="2800" cap="all" dirty="0"/>
              <a:t>FIGURE 3–22 </a:t>
            </a:r>
            <a:r>
              <a:rPr lang="en-US" sz="2800" dirty="0" smtClean="0"/>
              <a:t>Cylinder heads should be checked in five planes for warpage, distortion, bend, and twist.</a:t>
            </a:r>
            <a:endParaRPr lang="en-US" sz="2800" dirty="0"/>
          </a:p>
        </p:txBody>
      </p:sp>
      <p:pic>
        <p:nvPicPr>
          <p:cNvPr id="4" name="Picture 3" descr="A figure shows the five planes of a cylinder head to be checked for warpage, distortion, bend, and twist. &#10;The five planes on a cylinder head with three cylinders are as follows:&#10;• The first plane is an inclined line that passes through the center of the middle cylinder from the top left of the head to the bottom right. &#10;• The second plane lies horizontally through the center of the coolant passages above the cylinders. &#10;• The third plane lies horizontally through the center of all three cylinders.&#10;• The fourth plane lies horizontally through the center of the coolant passages below the cylinders. &#10;• The fifth plane is an inclined line that passes through the center of the middle cylinder from the bottom left of the head to the top right. &#10;"/>
          <p:cNvPicPr>
            <a:picLocks noChangeAspect="1"/>
          </p:cNvPicPr>
          <p:nvPr/>
        </p:nvPicPr>
        <p:blipFill>
          <a:blip r:embed="rId2"/>
          <a:stretch>
            <a:fillRect/>
          </a:stretch>
        </p:blipFill>
        <p:spPr>
          <a:xfrm>
            <a:off x="64062" y="1524000"/>
            <a:ext cx="9003738" cy="4297680"/>
          </a:xfrm>
          <a:prstGeom prst="rect">
            <a:avLst/>
          </a:prstGeom>
        </p:spPr>
      </p:pic>
    </p:spTree>
    <p:extLst>
      <p:ext uri="{BB962C8B-B14F-4D97-AF65-F5344CB8AC3E}">
        <p14:creationId xmlns:p14="http://schemas.microsoft.com/office/powerpoint/2010/main" val="405488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t>CYLINDER </a:t>
            </a:r>
            <a:r>
              <a:rPr lang="en-US" sz="3400" cap="all" dirty="0" smtClean="0"/>
              <a:t>HEAD DISASSEMBLY (4 </a:t>
            </a:r>
            <a:r>
              <a:rPr lang="en-US" sz="3400" dirty="0" smtClean="0"/>
              <a:t>of </a:t>
            </a:r>
            <a:r>
              <a:rPr lang="en-US" sz="3400" cap="all" dirty="0" smtClean="0"/>
              <a:t>4)</a:t>
            </a:r>
            <a:endParaRPr lang="en-US" sz="3400" dirty="0"/>
          </a:p>
        </p:txBody>
      </p:sp>
      <p:sp>
        <p:nvSpPr>
          <p:cNvPr id="3" name="Rectangle 2"/>
          <p:cNvSpPr/>
          <p:nvPr/>
        </p:nvSpPr>
        <p:spPr>
          <a:xfrm>
            <a:off x="190500" y="1371600"/>
            <a:ext cx="8763000" cy="3400931"/>
          </a:xfrm>
          <a:prstGeom prst="rect">
            <a:avLst/>
          </a:prstGeom>
        </p:spPr>
        <p:txBody>
          <a:bodyPr wrap="square">
            <a:spAutoFit/>
          </a:bodyPr>
          <a:lstStyle/>
          <a:p>
            <a:pPr marL="285750" indent="-285750">
              <a:spcBef>
                <a:spcPts val="600"/>
              </a:spcBef>
              <a:buFont typeface="Arial" panose="020B0604020202020204" pitchFamily="34" charset="0"/>
              <a:buChar char="•"/>
            </a:pPr>
            <a:r>
              <a:rPr lang="en-US" sz="3200" b="1" dirty="0" smtClean="0">
                <a:solidFill>
                  <a:srgbClr val="0000FF"/>
                </a:solidFill>
              </a:rPr>
              <a:t>Injector Tips &amp; Pre-chambers</a:t>
            </a:r>
          </a:p>
          <a:p>
            <a:pPr marL="742950" lvl="1" indent="-285750">
              <a:spcBef>
                <a:spcPts val="600"/>
              </a:spcBef>
              <a:buFont typeface="Arial" panose="020B0604020202020204" pitchFamily="34" charset="0"/>
              <a:buChar char="•"/>
            </a:pPr>
            <a:r>
              <a:rPr lang="en-US" sz="2800" b="1" dirty="0" smtClean="0">
                <a:solidFill>
                  <a:srgbClr val="0000FF"/>
                </a:solidFill>
              </a:rPr>
              <a:t>Protruded injector</a:t>
            </a:r>
            <a:r>
              <a:rPr lang="en-US" sz="2800" b="1" dirty="0">
                <a:solidFill>
                  <a:srgbClr val="0000FF"/>
                </a:solidFill>
              </a:rPr>
              <a:t>, or nozzle </a:t>
            </a:r>
            <a:r>
              <a:rPr lang="en-US" sz="2800" b="1" dirty="0" smtClean="0">
                <a:solidFill>
                  <a:srgbClr val="0000FF"/>
                </a:solidFill>
              </a:rPr>
              <a:t>tip</a:t>
            </a:r>
          </a:p>
          <a:p>
            <a:pPr marL="1200150" lvl="2" indent="-285750">
              <a:spcBef>
                <a:spcPts val="600"/>
              </a:spcBef>
              <a:buFont typeface="Arial" panose="020B0604020202020204" pitchFamily="34" charset="0"/>
              <a:buChar char="•"/>
            </a:pPr>
            <a:r>
              <a:rPr lang="en-US" sz="2800" dirty="0" smtClean="0"/>
              <a:t>Must </a:t>
            </a:r>
            <a:r>
              <a:rPr lang="en-US" sz="2800" dirty="0"/>
              <a:t>be measured </a:t>
            </a:r>
            <a:r>
              <a:rPr lang="en-US" sz="2800" dirty="0" smtClean="0"/>
              <a:t>&amp; compared to specs</a:t>
            </a:r>
          </a:p>
          <a:p>
            <a:pPr marL="1200150" lvl="2" indent="-285750">
              <a:spcBef>
                <a:spcPts val="600"/>
              </a:spcBef>
              <a:buFont typeface="Arial" panose="020B0604020202020204" pitchFamily="34" charset="0"/>
              <a:buChar char="•"/>
            </a:pPr>
            <a:r>
              <a:rPr lang="en-US" sz="2800" dirty="0" smtClean="0"/>
              <a:t>Protrusions</a:t>
            </a:r>
            <a:r>
              <a:rPr lang="en-US" sz="2800" dirty="0"/>
              <a:t>, which could include </a:t>
            </a:r>
            <a:r>
              <a:rPr lang="en-US" sz="2800" dirty="0" smtClean="0"/>
              <a:t>a pre-chamber </a:t>
            </a:r>
            <a:r>
              <a:rPr lang="en-US" sz="2800" dirty="0"/>
              <a:t>on older indirect light vehicle diesel engines, </a:t>
            </a:r>
            <a:r>
              <a:rPr lang="en-US" sz="2800" dirty="0" smtClean="0"/>
              <a:t>must be </a:t>
            </a:r>
            <a:r>
              <a:rPr lang="en-US" sz="2800" dirty="0"/>
              <a:t>checked </a:t>
            </a:r>
            <a:r>
              <a:rPr lang="en-US" sz="2800" dirty="0" smtClean="0"/>
              <a:t>&amp; corrected </a:t>
            </a:r>
            <a:r>
              <a:rPr lang="en-US" sz="2800" dirty="0"/>
              <a:t>if necessary when </a:t>
            </a:r>
            <a:r>
              <a:rPr lang="en-US" sz="2800" dirty="0" smtClean="0"/>
              <a:t>cylinder head is </a:t>
            </a:r>
            <a:r>
              <a:rPr lang="en-US" sz="2800" dirty="0"/>
              <a:t>machined.</a:t>
            </a:r>
            <a:endParaRPr lang="en-US" sz="2400" dirty="0"/>
          </a:p>
        </p:txBody>
      </p:sp>
    </p:spTree>
    <p:extLst>
      <p:ext uri="{BB962C8B-B14F-4D97-AF65-F5344CB8AC3E}">
        <p14:creationId xmlns:p14="http://schemas.microsoft.com/office/powerpoint/2010/main" val="4161245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all" dirty="0"/>
              <a:t>FIGURE 3–23 </a:t>
            </a:r>
            <a:r>
              <a:rPr lang="en-US" sz="2800" cap="all" dirty="0" smtClean="0"/>
              <a:t> </a:t>
            </a:r>
            <a:r>
              <a:rPr lang="en-US" sz="2800" dirty="0" smtClean="0"/>
              <a:t>All aluminum cylinder heads use valve guide inserts</a:t>
            </a:r>
            <a:r>
              <a:rPr lang="en-US" sz="2800" cap="all" dirty="0" smtClean="0"/>
              <a:t>.</a:t>
            </a:r>
            <a:endParaRPr lang="en-US" sz="2800" dirty="0"/>
          </a:p>
        </p:txBody>
      </p:sp>
      <p:pic>
        <p:nvPicPr>
          <p:cNvPr id="13315" name="Picture 3" descr="A photo shows a cutaway of an Aluminum cylinder head with valve guide inserts. The valve guide inserts are pressed-in types that are inserted above the valve se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907" y="1757928"/>
            <a:ext cx="5450186" cy="4210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5305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097280"/>
          </a:xfrm>
        </p:spPr>
        <p:txBody>
          <a:bodyPr/>
          <a:lstStyle/>
          <a:p>
            <a:r>
              <a:rPr lang="en-US" sz="2400" cap="all" dirty="0" smtClean="0"/>
              <a:t>FIGURE </a:t>
            </a:r>
            <a:r>
              <a:rPr lang="en-US" sz="2400" cap="all" dirty="0"/>
              <a:t>3–24 </a:t>
            </a:r>
            <a:r>
              <a:rPr lang="en-US" sz="2400" dirty="0" smtClean="0"/>
              <a:t>A small-hole gauge and a micrometer are being used to measure the valve guide. The guide should be measured in three places: at the top, middle, and bottom.</a:t>
            </a:r>
            <a:endParaRPr lang="en-US" sz="2400" dirty="0"/>
          </a:p>
        </p:txBody>
      </p:sp>
      <p:pic>
        <p:nvPicPr>
          <p:cNvPr id="3" name="Picture 2" descr="A photo illustrates valve guide measurement. A small-hole gauge is used in conjunction with a micrometer to measure the valve guide at the top, middle, and bottom."/>
          <p:cNvPicPr>
            <a:picLocks noChangeAspect="1"/>
          </p:cNvPicPr>
          <p:nvPr/>
        </p:nvPicPr>
        <p:blipFill>
          <a:blip r:embed="rId2"/>
          <a:stretch>
            <a:fillRect/>
          </a:stretch>
        </p:blipFill>
        <p:spPr>
          <a:xfrm>
            <a:off x="317734" y="1402080"/>
            <a:ext cx="8673866" cy="4998720"/>
          </a:xfrm>
          <a:prstGeom prst="rect">
            <a:avLst/>
          </a:prstGeom>
        </p:spPr>
      </p:pic>
    </p:spTree>
    <p:extLst>
      <p:ext uri="{BB962C8B-B14F-4D97-AF65-F5344CB8AC3E}">
        <p14:creationId xmlns:p14="http://schemas.microsoft.com/office/powerpoint/2010/main" val="1380017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097280"/>
          </a:xfrm>
        </p:spPr>
        <p:txBody>
          <a:bodyPr/>
          <a:lstStyle/>
          <a:p>
            <a:r>
              <a:rPr lang="en-US" sz="2400" dirty="0" smtClean="0"/>
              <a:t>FIGURE 3–25  Diameter of the valve stem is being measured using a micrometer.  The difference between the inside diameter of the valve guide and the diameter of the valve stem is the valve guide-to-stem clearance.</a:t>
            </a:r>
            <a:endParaRPr lang="en-US" sz="2400" dirty="0"/>
          </a:p>
        </p:txBody>
      </p:sp>
      <p:pic>
        <p:nvPicPr>
          <p:cNvPr id="4" name="Picture 3" descr="A photo shows the diameter of a valve stem being measured with the help of a micrometer. The valve stem is held between the jaws of the micrometer for measurement."/>
          <p:cNvPicPr>
            <a:picLocks noChangeAspect="1"/>
          </p:cNvPicPr>
          <p:nvPr/>
        </p:nvPicPr>
        <p:blipFill>
          <a:blip r:embed="rId2"/>
          <a:stretch>
            <a:fillRect/>
          </a:stretch>
        </p:blipFill>
        <p:spPr>
          <a:xfrm>
            <a:off x="1676400" y="1402080"/>
            <a:ext cx="5389598" cy="4971662"/>
          </a:xfrm>
          <a:prstGeom prst="rect">
            <a:avLst/>
          </a:prstGeom>
        </p:spPr>
      </p:pic>
    </p:spTree>
    <p:extLst>
      <p:ext uri="{BB962C8B-B14F-4D97-AF65-F5344CB8AC3E}">
        <p14:creationId xmlns:p14="http://schemas.microsoft.com/office/powerpoint/2010/main" val="2046108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a:t>
            </a:r>
            <a:r>
              <a:rPr lang="en-US" cap="all" dirty="0"/>
              <a:t>3–1(B) </a:t>
            </a:r>
            <a:r>
              <a:rPr lang="en-US" dirty="0" smtClean="0"/>
              <a:t>Cast iron </a:t>
            </a:r>
            <a:r>
              <a:rPr lang="en-US" dirty="0"/>
              <a:t>C</a:t>
            </a:r>
            <a:r>
              <a:rPr lang="en-US" dirty="0" smtClean="0"/>
              <a:t>ummins 6.7 liter inline six cylinder diesel engine cylinder head</a:t>
            </a:r>
            <a:r>
              <a:rPr lang="en-US" cap="all" dirty="0" smtClean="0"/>
              <a:t>.</a:t>
            </a:r>
            <a:r>
              <a:rPr lang="en-US" dirty="0" smtClean="0"/>
              <a:t> </a:t>
            </a:r>
            <a:endParaRPr lang="en-US" dirty="0"/>
          </a:p>
        </p:txBody>
      </p:sp>
      <p:pic>
        <p:nvPicPr>
          <p:cNvPr id="3" name="Picture 2" descr="A photo shows a cast iron Cummins 6.7 liter inline six-cylinder diesel engine cylinder head with four valves per cylinder. Two valves for inlet and two valves for exhaust."/>
          <p:cNvPicPr>
            <a:picLocks noChangeAspect="1"/>
          </p:cNvPicPr>
          <p:nvPr/>
        </p:nvPicPr>
        <p:blipFill>
          <a:blip r:embed="rId2"/>
          <a:stretch>
            <a:fillRect/>
          </a:stretch>
        </p:blipFill>
        <p:spPr>
          <a:xfrm>
            <a:off x="838200" y="1371600"/>
            <a:ext cx="7022707" cy="5022221"/>
          </a:xfrm>
          <a:prstGeom prst="rect">
            <a:avLst/>
          </a:prstGeom>
        </p:spPr>
      </p:pic>
    </p:spTree>
    <p:extLst>
      <p:ext uri="{BB962C8B-B14F-4D97-AF65-F5344CB8AC3E}">
        <p14:creationId xmlns:p14="http://schemas.microsoft.com/office/powerpoint/2010/main" val="97094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097280"/>
          </a:xfrm>
        </p:spPr>
        <p:txBody>
          <a:bodyPr/>
          <a:lstStyle/>
          <a:p>
            <a:r>
              <a:rPr lang="en-US" sz="3200" cap="all" dirty="0" smtClean="0"/>
              <a:t>FIGURE 3-26 </a:t>
            </a:r>
            <a:r>
              <a:rPr lang="en-US" sz="3200" dirty="0" smtClean="0"/>
              <a:t>Measuring valve guide clearance</a:t>
            </a:r>
            <a:endParaRPr lang="en-US" sz="3200" dirty="0"/>
          </a:p>
        </p:txBody>
      </p:sp>
      <p:sp>
        <p:nvSpPr>
          <p:cNvPr id="3" name="Rectangle 2"/>
          <p:cNvSpPr/>
          <p:nvPr/>
        </p:nvSpPr>
        <p:spPr>
          <a:xfrm>
            <a:off x="228600" y="1524000"/>
            <a:ext cx="3200400" cy="4801314"/>
          </a:xfrm>
          <a:prstGeom prst="rect">
            <a:avLst/>
          </a:prstGeom>
        </p:spPr>
        <p:txBody>
          <a:bodyPr wrap="square">
            <a:spAutoFit/>
          </a:bodyPr>
          <a:lstStyle/>
          <a:p>
            <a:r>
              <a:rPr lang="en-US" b="1" dirty="0" smtClean="0"/>
              <a:t>Measuring </a:t>
            </a:r>
            <a:r>
              <a:rPr lang="en-US" b="1" dirty="0"/>
              <a:t>valve guide-to-stem </a:t>
            </a:r>
            <a:r>
              <a:rPr lang="en-US" b="1" dirty="0" smtClean="0"/>
              <a:t>clearance with dial </a:t>
            </a:r>
            <a:r>
              <a:rPr lang="en-US" b="1" dirty="0"/>
              <a:t>indicator while rocking </a:t>
            </a:r>
            <a:r>
              <a:rPr lang="en-US" b="1" dirty="0" smtClean="0"/>
              <a:t>stem </a:t>
            </a:r>
            <a:r>
              <a:rPr lang="en-US" b="1" dirty="0"/>
              <a:t>in </a:t>
            </a:r>
            <a:r>
              <a:rPr lang="en-US" b="1" dirty="0" smtClean="0"/>
              <a:t>direction of normal thrust</a:t>
            </a:r>
            <a:r>
              <a:rPr lang="en-US" b="1" dirty="0"/>
              <a:t>. </a:t>
            </a:r>
            <a:r>
              <a:rPr lang="en-US" b="1" dirty="0" smtClean="0"/>
              <a:t>Reading </a:t>
            </a:r>
            <a:r>
              <a:rPr lang="en-US" b="1" dirty="0"/>
              <a:t>on </a:t>
            </a:r>
            <a:r>
              <a:rPr lang="en-US" b="1" dirty="0" smtClean="0"/>
              <a:t>dial </a:t>
            </a:r>
            <a:r>
              <a:rPr lang="en-US" b="1" dirty="0"/>
              <a:t>indicator </a:t>
            </a:r>
            <a:r>
              <a:rPr lang="en-US" b="1" dirty="0" smtClean="0"/>
              <a:t>should be </a:t>
            </a:r>
            <a:r>
              <a:rPr lang="en-US" b="1" dirty="0"/>
              <a:t>compared to specifications because it does not give </a:t>
            </a:r>
            <a:r>
              <a:rPr lang="en-US" b="1" dirty="0" smtClean="0"/>
              <a:t>guide-to-stem </a:t>
            </a:r>
            <a:r>
              <a:rPr lang="en-US" b="1" dirty="0"/>
              <a:t>clearance directly. </a:t>
            </a:r>
            <a:r>
              <a:rPr lang="en-US" b="1" dirty="0" smtClean="0"/>
              <a:t>Valve </a:t>
            </a:r>
            <a:r>
              <a:rPr lang="en-US" b="1" dirty="0"/>
              <a:t>is usually </a:t>
            </a:r>
            <a:r>
              <a:rPr lang="en-US" b="1" dirty="0" smtClean="0"/>
              <a:t>held open </a:t>
            </a:r>
            <a:r>
              <a:rPr lang="en-US" b="1" dirty="0"/>
              <a:t>to its maximum operating lift. </a:t>
            </a:r>
            <a:r>
              <a:rPr lang="en-US" b="1" dirty="0" smtClean="0"/>
              <a:t> After </a:t>
            </a:r>
            <a:r>
              <a:rPr lang="en-US" b="1" dirty="0"/>
              <a:t>checking in </a:t>
            </a:r>
            <a:r>
              <a:rPr lang="en-US" b="1" dirty="0" smtClean="0"/>
              <a:t>this direction</a:t>
            </a:r>
            <a:r>
              <a:rPr lang="en-US" b="1" dirty="0"/>
              <a:t>, rotate </a:t>
            </a:r>
            <a:r>
              <a:rPr lang="en-US" b="1" dirty="0" smtClean="0"/>
              <a:t>dial </a:t>
            </a:r>
            <a:r>
              <a:rPr lang="en-US" b="1" dirty="0"/>
              <a:t>indicator and measure </a:t>
            </a:r>
            <a:r>
              <a:rPr lang="en-US" b="1" dirty="0" smtClean="0"/>
              <a:t>movement 90 </a:t>
            </a:r>
            <a:r>
              <a:rPr lang="en-US" b="1" dirty="0"/>
              <a:t>degrees from what is shown.</a:t>
            </a:r>
          </a:p>
        </p:txBody>
      </p:sp>
      <p:pic>
        <p:nvPicPr>
          <p:cNvPr id="5" name="Picture 4" descr="A figure shows the measurement of valve guide-to-stem clearance. A dial indicator is used to measure the measures the clearance with the valve lifted off seat."/>
          <p:cNvPicPr>
            <a:picLocks noChangeAspect="1"/>
          </p:cNvPicPr>
          <p:nvPr/>
        </p:nvPicPr>
        <p:blipFill>
          <a:blip r:embed="rId2"/>
          <a:stretch>
            <a:fillRect/>
          </a:stretch>
        </p:blipFill>
        <p:spPr>
          <a:xfrm>
            <a:off x="3581400" y="1528119"/>
            <a:ext cx="5450281" cy="4160520"/>
          </a:xfrm>
          <a:prstGeom prst="rect">
            <a:avLst/>
          </a:prstGeom>
        </p:spPr>
      </p:pic>
    </p:spTree>
    <p:extLst>
      <p:ext uri="{BB962C8B-B14F-4D97-AF65-F5344CB8AC3E}">
        <p14:creationId xmlns:p14="http://schemas.microsoft.com/office/powerpoint/2010/main" val="233721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4)</a:t>
            </a:r>
            <a:endParaRPr lang="en-US" sz="3600" dirty="0"/>
          </a:p>
        </p:txBody>
      </p:sp>
      <p:sp>
        <p:nvSpPr>
          <p:cNvPr id="46083" name="Content Placeholder 2"/>
          <p:cNvSpPr>
            <a:spLocks noGrp="1"/>
          </p:cNvSpPr>
          <p:nvPr>
            <p:ph idx="1"/>
          </p:nvPr>
        </p:nvSpPr>
        <p:spPr>
          <a:xfrm>
            <a:off x="304800" y="1447800"/>
            <a:ext cx="8686800" cy="4678363"/>
          </a:xfrm>
        </p:spPr>
        <p:txBody>
          <a:bodyPr/>
          <a:lstStyle/>
          <a:p>
            <a:r>
              <a:rPr lang="en-US" dirty="0" smtClean="0"/>
              <a:t>Camshaft </a:t>
            </a:r>
            <a:r>
              <a:rPr lang="en-US" dirty="0"/>
              <a:t>rotates at one-half </a:t>
            </a:r>
            <a:r>
              <a:rPr lang="en-US" dirty="0" smtClean="0"/>
              <a:t>crankshaft </a:t>
            </a:r>
            <a:r>
              <a:rPr lang="en-US" dirty="0"/>
              <a:t>speed.</a:t>
            </a:r>
          </a:p>
          <a:p>
            <a:r>
              <a:rPr lang="en-US" dirty="0" smtClean="0"/>
              <a:t>On </a:t>
            </a:r>
            <a:r>
              <a:rPr lang="en-US" dirty="0"/>
              <a:t>overhead valve engines, </a:t>
            </a:r>
            <a:r>
              <a:rPr lang="en-US" dirty="0" smtClean="0"/>
              <a:t>camshaft </a:t>
            </a:r>
            <a:r>
              <a:rPr lang="en-US" dirty="0"/>
              <a:t>is usually </a:t>
            </a:r>
            <a:r>
              <a:rPr lang="en-US" dirty="0" smtClean="0"/>
              <a:t>placed in </a:t>
            </a:r>
            <a:r>
              <a:rPr lang="en-US" dirty="0"/>
              <a:t>the block above the crankshaft.</a:t>
            </a:r>
          </a:p>
          <a:p>
            <a:r>
              <a:rPr lang="en-US" dirty="0" smtClean="0"/>
              <a:t>Overhead </a:t>
            </a:r>
            <a:r>
              <a:rPr lang="en-US" dirty="0"/>
              <a:t>camshaft engines use </a:t>
            </a:r>
            <a:r>
              <a:rPr lang="en-US" dirty="0" smtClean="0"/>
              <a:t>1 or 2 camshafts located in cylinder </a:t>
            </a:r>
            <a:r>
              <a:rPr lang="en-US" dirty="0"/>
              <a:t>head above </a:t>
            </a:r>
            <a:r>
              <a:rPr lang="en-US" dirty="0" smtClean="0"/>
              <a:t>cylinders</a:t>
            </a:r>
            <a:r>
              <a:rPr lang="en-US" dirty="0"/>
              <a:t>, and </a:t>
            </a:r>
            <a:r>
              <a:rPr lang="en-US" dirty="0" smtClean="0"/>
              <a:t>called single </a:t>
            </a:r>
            <a:r>
              <a:rPr lang="en-US" dirty="0"/>
              <a:t>overheard camshaft (SOHC) engines or double </a:t>
            </a:r>
            <a:r>
              <a:rPr lang="en-US" dirty="0" smtClean="0"/>
              <a:t>overhead camshaft </a:t>
            </a:r>
            <a:r>
              <a:rPr lang="en-US" dirty="0"/>
              <a:t>(DOHC) engines, depending on </a:t>
            </a:r>
            <a:r>
              <a:rPr lang="en-US" dirty="0" smtClean="0"/>
              <a:t>design</a:t>
            </a:r>
            <a:r>
              <a:rPr lang="en-US" dirty="0"/>
              <a:t>.</a:t>
            </a:r>
          </a:p>
        </p:txBody>
      </p:sp>
    </p:spTree>
    <p:extLst>
      <p:ext uri="{BB962C8B-B14F-4D97-AF65-F5344CB8AC3E}">
        <p14:creationId xmlns:p14="http://schemas.microsoft.com/office/powerpoint/2010/main" val="29554069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4)</a:t>
            </a:r>
            <a:endParaRPr lang="en-US" sz="3600" dirty="0"/>
          </a:p>
        </p:txBody>
      </p:sp>
      <p:sp>
        <p:nvSpPr>
          <p:cNvPr id="47107" name="Content Placeholder 2"/>
          <p:cNvSpPr>
            <a:spLocks noGrp="1"/>
          </p:cNvSpPr>
          <p:nvPr>
            <p:ph idx="1"/>
          </p:nvPr>
        </p:nvSpPr>
        <p:spPr/>
        <p:txBody>
          <a:bodyPr/>
          <a:lstStyle/>
          <a:p>
            <a:r>
              <a:rPr lang="en-US" dirty="0" smtClean="0"/>
              <a:t>Lobes </a:t>
            </a:r>
            <a:r>
              <a:rPr lang="en-US" dirty="0"/>
              <a:t>of </a:t>
            </a:r>
            <a:r>
              <a:rPr lang="en-US" dirty="0" smtClean="0"/>
              <a:t>camshaft </a:t>
            </a:r>
            <a:r>
              <a:rPr lang="en-US" dirty="0"/>
              <a:t>are usually lubricated by </a:t>
            </a:r>
            <a:r>
              <a:rPr lang="en-US" dirty="0" smtClean="0"/>
              <a:t>splash lubrication</a:t>
            </a:r>
            <a:r>
              <a:rPr lang="en-US" dirty="0"/>
              <a:t>.</a:t>
            </a:r>
          </a:p>
          <a:p>
            <a:r>
              <a:rPr lang="en-US" dirty="0" smtClean="0"/>
              <a:t>Valve </a:t>
            </a:r>
            <a:r>
              <a:rPr lang="en-US" dirty="0"/>
              <a:t>lift is usually expressed in decimal inches and </a:t>
            </a:r>
            <a:r>
              <a:rPr lang="en-US" dirty="0" smtClean="0"/>
              <a:t>represents distance </a:t>
            </a:r>
            <a:r>
              <a:rPr lang="en-US" dirty="0"/>
              <a:t>that </a:t>
            </a:r>
            <a:r>
              <a:rPr lang="en-US" dirty="0" smtClean="0"/>
              <a:t>valve </a:t>
            </a:r>
            <a:r>
              <a:rPr lang="en-US" dirty="0"/>
              <a:t>is lifted off </a:t>
            </a:r>
            <a:r>
              <a:rPr lang="en-US" dirty="0" smtClean="0"/>
              <a:t>valve </a:t>
            </a:r>
            <a:r>
              <a:rPr lang="en-US" dirty="0"/>
              <a:t>seat.</a:t>
            </a:r>
          </a:p>
          <a:p>
            <a:r>
              <a:rPr lang="en-US" dirty="0" smtClean="0"/>
              <a:t>In </a:t>
            </a:r>
            <a:r>
              <a:rPr lang="en-US" dirty="0"/>
              <a:t>many engines, camshaft lobe lift is transferred to </a:t>
            </a:r>
            <a:r>
              <a:rPr lang="en-US" dirty="0" smtClean="0"/>
              <a:t>tip of valve </a:t>
            </a:r>
            <a:r>
              <a:rPr lang="en-US" dirty="0"/>
              <a:t>stem to open </a:t>
            </a:r>
            <a:r>
              <a:rPr lang="en-US" dirty="0" smtClean="0"/>
              <a:t>valve </a:t>
            </a:r>
            <a:r>
              <a:rPr lang="en-US" dirty="0"/>
              <a:t>by </a:t>
            </a:r>
            <a:r>
              <a:rPr lang="en-US" dirty="0" smtClean="0"/>
              <a:t>use </a:t>
            </a:r>
            <a:r>
              <a:rPr lang="en-US" dirty="0"/>
              <a:t>of a </a:t>
            </a:r>
            <a:r>
              <a:rPr lang="en-US" dirty="0" smtClean="0"/>
              <a:t>rocker arm </a:t>
            </a:r>
            <a:r>
              <a:rPr lang="en-US" dirty="0"/>
              <a:t>or follower.</a:t>
            </a:r>
          </a:p>
        </p:txBody>
      </p:sp>
    </p:spTree>
    <p:extLst>
      <p:ext uri="{BB962C8B-B14F-4D97-AF65-F5344CB8AC3E}">
        <p14:creationId xmlns:p14="http://schemas.microsoft.com/office/powerpoint/2010/main" val="18438572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4)</a:t>
            </a:r>
            <a:endParaRPr lang="en-US" sz="3600" dirty="0"/>
          </a:p>
        </p:txBody>
      </p:sp>
      <p:sp>
        <p:nvSpPr>
          <p:cNvPr id="47107" name="Content Placeholder 2"/>
          <p:cNvSpPr>
            <a:spLocks noGrp="1"/>
          </p:cNvSpPr>
          <p:nvPr>
            <p:ph idx="1"/>
          </p:nvPr>
        </p:nvSpPr>
        <p:spPr>
          <a:xfrm>
            <a:off x="228600" y="1524000"/>
            <a:ext cx="8732108" cy="4525963"/>
          </a:xfrm>
        </p:spPr>
        <p:txBody>
          <a:bodyPr/>
          <a:lstStyle/>
          <a:p>
            <a:r>
              <a:rPr lang="en-US" dirty="0"/>
              <a:t>Valve train clearance is also called valve lash, which </a:t>
            </a:r>
            <a:r>
              <a:rPr lang="en-US" dirty="0" smtClean="0"/>
              <a:t>is needed </a:t>
            </a:r>
            <a:r>
              <a:rPr lang="en-US" dirty="0"/>
              <a:t>to help compensate for thermal expansion and wear</a:t>
            </a:r>
            <a:r>
              <a:rPr lang="en-US" dirty="0" smtClean="0"/>
              <a:t>.</a:t>
            </a:r>
          </a:p>
          <a:p>
            <a:r>
              <a:rPr lang="en-US" dirty="0"/>
              <a:t>Pushrods transfer camshaft lobe movement upward </a:t>
            </a:r>
            <a:r>
              <a:rPr lang="en-US" dirty="0" smtClean="0"/>
              <a:t>from camshaft </a:t>
            </a:r>
            <a:r>
              <a:rPr lang="en-US" dirty="0"/>
              <a:t>to </a:t>
            </a:r>
            <a:r>
              <a:rPr lang="en-US" dirty="0" smtClean="0"/>
              <a:t>rocker </a:t>
            </a:r>
            <a:r>
              <a:rPr lang="en-US" dirty="0"/>
              <a:t>arm.</a:t>
            </a:r>
          </a:p>
          <a:p>
            <a:r>
              <a:rPr lang="en-US" dirty="0" smtClean="0"/>
              <a:t>Camshaft </a:t>
            </a:r>
            <a:r>
              <a:rPr lang="en-US" dirty="0"/>
              <a:t>duration is </a:t>
            </a:r>
            <a:r>
              <a:rPr lang="en-US" dirty="0" smtClean="0"/>
              <a:t>number </a:t>
            </a:r>
            <a:r>
              <a:rPr lang="en-US" dirty="0"/>
              <a:t>of degrees of </a:t>
            </a:r>
            <a:r>
              <a:rPr lang="en-US" dirty="0" smtClean="0"/>
              <a:t>crankshaft rotation </a:t>
            </a:r>
            <a:r>
              <a:rPr lang="en-US" dirty="0"/>
              <a:t>for which </a:t>
            </a:r>
            <a:r>
              <a:rPr lang="en-US" dirty="0" smtClean="0"/>
              <a:t>valve </a:t>
            </a:r>
            <a:r>
              <a:rPr lang="en-US" dirty="0"/>
              <a:t>is lifted off </a:t>
            </a:r>
            <a:r>
              <a:rPr lang="en-US" dirty="0" smtClean="0"/>
              <a:t>seat</a:t>
            </a:r>
            <a:r>
              <a:rPr lang="en-US" dirty="0"/>
              <a:t>.</a:t>
            </a:r>
          </a:p>
          <a:p>
            <a:r>
              <a:rPr lang="en-US" dirty="0" smtClean="0"/>
              <a:t>Coolant </a:t>
            </a:r>
            <a:r>
              <a:rPr lang="en-US" dirty="0"/>
              <a:t>and lubricating openings and passages </a:t>
            </a:r>
            <a:r>
              <a:rPr lang="en-US" dirty="0" smtClean="0"/>
              <a:t>are located throughout </a:t>
            </a:r>
            <a:r>
              <a:rPr lang="en-US" dirty="0"/>
              <a:t>most cylinder heads.</a:t>
            </a:r>
          </a:p>
        </p:txBody>
      </p:sp>
    </p:spTree>
    <p:extLst>
      <p:ext uri="{BB962C8B-B14F-4D97-AF65-F5344CB8AC3E}">
        <p14:creationId xmlns:p14="http://schemas.microsoft.com/office/powerpoint/2010/main" val="25012450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(4 of 4)</a:t>
            </a:r>
            <a:endParaRPr lang="en-US" sz="3600" dirty="0"/>
          </a:p>
        </p:txBody>
      </p:sp>
      <p:sp>
        <p:nvSpPr>
          <p:cNvPr id="47107" name="Content Placeholder 2"/>
          <p:cNvSpPr>
            <a:spLocks noGrp="1"/>
          </p:cNvSpPr>
          <p:nvPr>
            <p:ph idx="1"/>
          </p:nvPr>
        </p:nvSpPr>
        <p:spPr>
          <a:xfrm>
            <a:off x="228600" y="1600200"/>
            <a:ext cx="8763000" cy="4525963"/>
          </a:xfrm>
        </p:spPr>
        <p:txBody>
          <a:bodyPr/>
          <a:lstStyle/>
          <a:p>
            <a:r>
              <a:rPr lang="en-US" dirty="0"/>
              <a:t>Removing </a:t>
            </a:r>
            <a:r>
              <a:rPr lang="en-US" dirty="0" smtClean="0"/>
              <a:t>cylinder </a:t>
            </a:r>
            <a:r>
              <a:rPr lang="en-US" dirty="0"/>
              <a:t>head is achieved by first </a:t>
            </a:r>
            <a:r>
              <a:rPr lang="en-US" dirty="0" smtClean="0"/>
              <a:t>loosening all </a:t>
            </a:r>
            <a:r>
              <a:rPr lang="en-US" dirty="0"/>
              <a:t>of </a:t>
            </a:r>
            <a:r>
              <a:rPr lang="en-US" dirty="0" smtClean="0"/>
              <a:t>head </a:t>
            </a:r>
            <a:r>
              <a:rPr lang="en-US" dirty="0"/>
              <a:t>bolts in </a:t>
            </a:r>
            <a:r>
              <a:rPr lang="en-US" dirty="0" smtClean="0"/>
              <a:t>reverse </a:t>
            </a:r>
            <a:r>
              <a:rPr lang="en-US" dirty="0"/>
              <a:t>order of </a:t>
            </a:r>
            <a:r>
              <a:rPr lang="en-US" dirty="0" smtClean="0"/>
              <a:t>tightening sequence</a:t>
            </a:r>
            <a:r>
              <a:rPr lang="en-US" dirty="0"/>
              <a:t>.</a:t>
            </a:r>
          </a:p>
          <a:p>
            <a:r>
              <a:rPr lang="en-US" dirty="0" smtClean="0"/>
              <a:t>Head </a:t>
            </a:r>
            <a:r>
              <a:rPr lang="en-US" dirty="0"/>
              <a:t>should be checked in </a:t>
            </a:r>
            <a:r>
              <a:rPr lang="en-US" dirty="0" smtClean="0"/>
              <a:t>5planes</a:t>
            </a:r>
            <a:r>
              <a:rPr lang="en-US" dirty="0"/>
              <a:t>. </a:t>
            </a:r>
            <a:r>
              <a:rPr lang="en-US" dirty="0" smtClean="0"/>
              <a:t>Checking cylinder </a:t>
            </a:r>
            <a:r>
              <a:rPr lang="en-US" dirty="0"/>
              <a:t>head gasket surface in </a:t>
            </a:r>
            <a:r>
              <a:rPr lang="en-US" dirty="0" smtClean="0"/>
              <a:t>5planes checks head </a:t>
            </a:r>
            <a:r>
              <a:rPr lang="en-US" dirty="0"/>
              <a:t>for warpage, distortion, bend, and twist.</a:t>
            </a:r>
          </a:p>
          <a:p>
            <a:r>
              <a:rPr lang="en-US" dirty="0" smtClean="0"/>
              <a:t>Valve </a:t>
            </a:r>
            <a:r>
              <a:rPr lang="en-US" dirty="0"/>
              <a:t>guides should be checked for wear using a </a:t>
            </a:r>
            <a:r>
              <a:rPr lang="en-US" dirty="0" smtClean="0"/>
              <a:t>ball gauge </a:t>
            </a:r>
            <a:r>
              <a:rPr lang="en-US" dirty="0"/>
              <a:t>or </a:t>
            </a:r>
            <a:r>
              <a:rPr lang="en-US" dirty="0" smtClean="0"/>
              <a:t>dial </a:t>
            </a:r>
            <a:r>
              <a:rPr lang="en-US" dirty="0"/>
              <a:t>indicator. Typical valve </a:t>
            </a:r>
            <a:r>
              <a:rPr lang="en-US" dirty="0" smtClean="0"/>
              <a:t>stem-to-guide clearance </a:t>
            </a:r>
            <a:r>
              <a:rPr lang="en-US" dirty="0"/>
              <a:t>is 0.001 to 0.003 inch for intake valves </a:t>
            </a:r>
            <a:r>
              <a:rPr lang="en-US" dirty="0" smtClean="0"/>
              <a:t>&amp; 0.002 </a:t>
            </a:r>
            <a:r>
              <a:rPr lang="en-US" dirty="0"/>
              <a:t>to 0.004 inch for exhaust valves.</a:t>
            </a:r>
          </a:p>
        </p:txBody>
      </p:sp>
    </p:spTree>
    <p:extLst>
      <p:ext uri="{BB962C8B-B14F-4D97-AF65-F5344CB8AC3E}">
        <p14:creationId xmlns:p14="http://schemas.microsoft.com/office/powerpoint/2010/main" val="121487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CYLINDER </a:t>
            </a:r>
            <a:r>
              <a:rPr lang="en-US" sz="3600" dirty="0" smtClean="0"/>
              <a:t>HEADS (3 of 4)</a:t>
            </a:r>
            <a:endParaRPr lang="en-US" sz="3600" dirty="0"/>
          </a:p>
        </p:txBody>
      </p:sp>
      <mc:AlternateContent xmlns:mc="http://schemas.openxmlformats.org/markup-compatibility/2006" xmlns:a14="http://schemas.microsoft.com/office/drawing/2010/main">
        <mc:Choice Requires="a14">
          <p:sp>
            <p:nvSpPr>
              <p:cNvPr id="25603" name="Content Placeholder 2"/>
              <p:cNvSpPr>
                <a:spLocks noGrp="1"/>
              </p:cNvSpPr>
              <p:nvPr>
                <p:ph idx="1"/>
              </p:nvPr>
            </p:nvSpPr>
            <p:spPr>
              <a:xfrm>
                <a:off x="76200" y="1447800"/>
                <a:ext cx="5486400" cy="4800600"/>
              </a:xfrm>
            </p:spPr>
            <p:txBody>
              <a:bodyPr/>
              <a:lstStyle/>
              <a:p>
                <a:r>
                  <a:rPr lang="en-US" dirty="0" smtClean="0"/>
                  <a:t>Maximum </a:t>
                </a:r>
                <a:r>
                  <a:rPr lang="en-US" dirty="0"/>
                  <a:t>amount of air moving through </a:t>
                </a:r>
                <a:r>
                  <a:rPr lang="en-US" dirty="0" smtClean="0"/>
                  <a:t>valve opening</a:t>
                </a:r>
              </a:p>
              <a:p>
                <a:pPr lvl="1"/>
                <a:r>
                  <a:rPr lang="en-US" dirty="0"/>
                  <a:t>D</a:t>
                </a:r>
                <a:r>
                  <a:rPr lang="en-US" dirty="0" smtClean="0"/>
                  <a:t>epends </a:t>
                </a:r>
                <a:r>
                  <a:rPr lang="en-US" dirty="0"/>
                  <a:t>on </a:t>
                </a:r>
                <a:r>
                  <a:rPr lang="en-US" dirty="0" smtClean="0"/>
                  <a:t>distance </a:t>
                </a:r>
                <a:r>
                  <a:rPr lang="en-US" dirty="0"/>
                  <a:t>around </a:t>
                </a:r>
                <a:r>
                  <a:rPr lang="en-US" dirty="0" smtClean="0"/>
                  <a:t>valve &amp; distance </a:t>
                </a:r>
                <a:r>
                  <a:rPr lang="en-US" dirty="0"/>
                  <a:t>it lifts </a:t>
                </a:r>
                <a:r>
                  <a:rPr lang="en-US" dirty="0" smtClean="0"/>
                  <a:t>open</a:t>
                </a:r>
              </a:p>
              <a:p>
                <a:pPr lvl="1"/>
                <a:r>
                  <a:rPr lang="en-US" dirty="0" smtClean="0"/>
                  <a:t>Normal </a:t>
                </a:r>
                <a:r>
                  <a:rPr lang="en-US" dirty="0"/>
                  <a:t>opening </a:t>
                </a:r>
                <a:r>
                  <a:rPr lang="en-US" dirty="0" smtClean="0"/>
                  <a:t>lift of 25</a:t>
                </a:r>
                <a:r>
                  <a:rPr lang="en-US" dirty="0"/>
                  <a:t>% </a:t>
                </a:r>
                <a:endParaRPr lang="en-US" dirty="0" smtClean="0"/>
              </a:p>
              <a:p>
                <a:pPr lvl="2"/>
                <a:r>
                  <a:rPr lang="en-US" dirty="0" smtClean="0"/>
                  <a:t>2” intake valve, normal amount of </a:t>
                </a:r>
                <a:r>
                  <a:rPr lang="en-US" dirty="0"/>
                  <a:t>lift off </a:t>
                </a:r>
                <a:r>
                  <a:rPr lang="en-US" dirty="0" smtClean="0"/>
                  <a:t>seat </a:t>
                </a:r>
                <a:r>
                  <a:rPr lang="en-US" dirty="0"/>
                  <a:t>is 25% of </a:t>
                </a:r>
                <a:r>
                  <a:rPr lang="en-US" dirty="0" smtClean="0"/>
                  <a:t>2” or ½ inch</a:t>
                </a:r>
                <a:endParaRPr lang="en-US" dirty="0"/>
              </a:p>
              <a:p>
                <a:pPr lvl="2"/>
                <a:r>
                  <a:rPr lang="en-US" dirty="0" smtClean="0"/>
                  <a:t>Amount </a:t>
                </a:r>
                <a:r>
                  <a:rPr lang="en-US" dirty="0"/>
                  <a:t>of air that can enter a </a:t>
                </a:r>
                <a:r>
                  <a:rPr lang="en-US" dirty="0" smtClean="0"/>
                  <a:t>cylinder depends </a:t>
                </a:r>
                <a:r>
                  <a:rPr lang="en-US" dirty="0"/>
                  <a:t>on </a:t>
                </a:r>
                <a:r>
                  <a:rPr lang="en-US" dirty="0" smtClean="0"/>
                  <a:t>total </a:t>
                </a:r>
                <a:r>
                  <a:rPr lang="en-US" dirty="0"/>
                  <a:t>area around </a:t>
                </a:r>
                <a:r>
                  <a:rPr lang="en-US" dirty="0" smtClean="0"/>
                  <a:t>valve,  calculated by equation: </a:t>
                </a:r>
              </a:p>
              <a:p>
                <a:pPr lvl="3"/>
                <a14:m>
                  <m:oMath xmlns:m="http://schemas.openxmlformats.org/officeDocument/2006/math">
                    <m:r>
                      <a:rPr lang="el-GR" sz="2000" b="1" i="1" dirty="0" smtClean="0">
                        <a:solidFill>
                          <a:srgbClr val="0000FF"/>
                        </a:solidFill>
                        <a:latin typeface="Cambria Math" panose="02040503050406030204" pitchFamily="18" charset="0"/>
                      </a:rPr>
                      <m:t>𝝅</m:t>
                    </m:r>
                    <m:r>
                      <a:rPr lang="en-US" sz="2000" b="1" i="1" dirty="0" smtClean="0">
                        <a:solidFill>
                          <a:srgbClr val="0000FF"/>
                        </a:solidFill>
                        <a:latin typeface="Cambria Math" panose="02040503050406030204" pitchFamily="18" charset="0"/>
                      </a:rPr>
                      <m:t> </m:t>
                    </m:r>
                  </m:oMath>
                </a14:m>
                <a:r>
                  <a:rPr lang="en-US" sz="2000" b="1" dirty="0" smtClean="0">
                    <a:solidFill>
                      <a:srgbClr val="0000FF"/>
                    </a:solidFill>
                  </a:rPr>
                  <a:t>x valve </a:t>
                </a:r>
                <a:r>
                  <a:rPr lang="en-US" sz="2000" b="1" dirty="0">
                    <a:solidFill>
                      <a:srgbClr val="0000FF"/>
                    </a:solidFill>
                  </a:rPr>
                  <a:t>diameter	</a:t>
                </a:r>
              </a:p>
            </p:txBody>
          </p:sp>
        </mc:Choice>
        <mc:Fallback xmlns="">
          <p:sp>
            <p:nvSpPr>
              <p:cNvPr id="25603" name="Content Placeholder 2"/>
              <p:cNvSpPr>
                <a:spLocks noGrp="1" noRot="1" noChangeAspect="1" noMove="1" noResize="1" noEditPoints="1" noAdjustHandles="1" noChangeArrowheads="1" noChangeShapeType="1" noTextEdit="1"/>
              </p:cNvSpPr>
              <p:nvPr>
                <p:ph idx="1"/>
              </p:nvPr>
            </p:nvSpPr>
            <p:spPr>
              <a:xfrm>
                <a:off x="76200" y="1447800"/>
                <a:ext cx="5486400" cy="4800600"/>
              </a:xfrm>
              <a:blipFill rotWithShape="0">
                <a:blip r:embed="rId2"/>
                <a:stretch>
                  <a:fillRect l="-3667" t="-2287" r="-4111"/>
                </a:stretch>
              </a:blipFill>
            </p:spPr>
            <p:txBody>
              <a:bodyPr/>
              <a:lstStyle/>
              <a:p>
                <a:r>
                  <a:rPr lang="en-US">
                    <a:noFill/>
                  </a:rPr>
                  <a:t> </a:t>
                </a:r>
              </a:p>
            </p:txBody>
          </p:sp>
        </mc:Fallback>
      </mc:AlternateContent>
      <p:pic>
        <p:nvPicPr>
          <p:cNvPr id="3" name="Picture 2" descr="A photo shows an aluminum GM Duramax V-8 diesel engine cylinder head. Each cylinder head has four valves, two for inlet and two for exhaust."/>
          <p:cNvPicPr>
            <a:picLocks noChangeAspect="1"/>
          </p:cNvPicPr>
          <p:nvPr/>
        </p:nvPicPr>
        <p:blipFill>
          <a:blip r:embed="rId3"/>
          <a:stretch>
            <a:fillRect/>
          </a:stretch>
        </p:blipFill>
        <p:spPr>
          <a:xfrm>
            <a:off x="5562600" y="1447798"/>
            <a:ext cx="3505200" cy="2988337"/>
          </a:xfrm>
          <a:prstGeom prst="rect">
            <a:avLst/>
          </a:prstGeom>
        </p:spPr>
      </p:pic>
    </p:spTree>
    <p:extLst>
      <p:ext uri="{BB962C8B-B14F-4D97-AF65-F5344CB8AC3E}">
        <p14:creationId xmlns:p14="http://schemas.microsoft.com/office/powerpoint/2010/main" val="26802469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3–2 </a:t>
            </a:r>
            <a:r>
              <a:rPr lang="en-US" dirty="0" smtClean="0"/>
              <a:t>Four valve cylinder head from a Fiat Chrysler 3.0 liter diesel engine</a:t>
            </a:r>
            <a:r>
              <a:rPr lang="en-US" cap="all" dirty="0" smtClean="0"/>
              <a:t>.</a:t>
            </a:r>
            <a:r>
              <a:rPr lang="en-US" dirty="0" smtClean="0"/>
              <a:t> </a:t>
            </a:r>
            <a:endParaRPr lang="en-US" dirty="0"/>
          </a:p>
        </p:txBody>
      </p:sp>
      <p:pic>
        <p:nvPicPr>
          <p:cNvPr id="3" name="Picture 2" descr="A figure shows a four valve cylinder head from a Fiat Chrysler 3.0-liter diesel engine. Each cylinder has two valves for inlet and two valves for exhaust."/>
          <p:cNvPicPr>
            <a:picLocks noChangeAspect="1"/>
          </p:cNvPicPr>
          <p:nvPr/>
        </p:nvPicPr>
        <p:blipFill>
          <a:blip r:embed="rId2"/>
          <a:stretch>
            <a:fillRect/>
          </a:stretch>
        </p:blipFill>
        <p:spPr>
          <a:xfrm>
            <a:off x="838199" y="1371600"/>
            <a:ext cx="7060633" cy="5029200"/>
          </a:xfrm>
          <a:prstGeom prst="rect">
            <a:avLst/>
          </a:prstGeom>
        </p:spPr>
      </p:pic>
    </p:spTree>
    <p:extLst>
      <p:ext uri="{BB962C8B-B14F-4D97-AF65-F5344CB8AC3E}">
        <p14:creationId xmlns:p14="http://schemas.microsoft.com/office/powerpoint/2010/main" val="398527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5762</TotalTime>
  <Words>2672</Words>
  <Application>Microsoft Office PowerPoint</Application>
  <PresentationFormat>On-screen Show (4:3)</PresentationFormat>
  <Paragraphs>294</Paragraphs>
  <Slides>74</Slides>
  <Notes>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508 Lecture</vt:lpstr>
      <vt:lpstr>Light Vehicle Diesel Engines</vt:lpstr>
      <vt:lpstr>LEARNING OBJECTIVES (1 of 2)</vt:lpstr>
      <vt:lpstr>LEARNING OBJECTIVES (2 of 2)</vt:lpstr>
      <vt:lpstr>CYLINDER HEADS (1 of 4)</vt:lpstr>
      <vt:lpstr>FIGURE 3–1 (A) Aluminum GM Duramax v-8 diesel engine cylinder head.  </vt:lpstr>
      <vt:lpstr>CYLINDER HEADS (2 of 4)</vt:lpstr>
      <vt:lpstr>FIGURE 3–1(B) Cast iron Cummins 6.7 liter inline six cylinder diesel engine cylinder head. </vt:lpstr>
      <vt:lpstr>CYLINDER HEADS (3 of 4)</vt:lpstr>
      <vt:lpstr>FIGURE 3–2 Four valve cylinder head from a Fiat Chrysler 3.0 liter diesel engine. </vt:lpstr>
      <vt:lpstr>INTAKE AND EXHAUST VALVES (1 of 2)</vt:lpstr>
      <vt:lpstr>FIGURE 3–3 Identification of the parts of a valve.  </vt:lpstr>
      <vt:lpstr>FIGURE 3-4 Typical valve spring and related components. Dual valve springs are used to reduce valve train vibrations and a spring seat is used to protect aluminum heads. </vt:lpstr>
      <vt:lpstr>FIGURE 3–5 Inertia welded valve stem and head before machining.</vt:lpstr>
      <vt:lpstr>FIGURE 3–6 Sodium-filled valve uses a hollow stem, which is partially filled with metallic sodium (a liquid when hot) to conduct heat away from the head of the valve.</vt:lpstr>
      <vt:lpstr>WARNING (1 of 2)</vt:lpstr>
      <vt:lpstr>QUESTION 1: ?</vt:lpstr>
      <vt:lpstr>ANSWER 1:</vt:lpstr>
      <vt:lpstr>VALVE SEATS (1 of 3)</vt:lpstr>
      <vt:lpstr>FIGURE 3-7 Integral valve seats are machined directly into the cast-iron cylinder head and are induction hardened to prevent wear. </vt:lpstr>
      <vt:lpstr>FIGURE 3–8 Insert valve seats are a separate part that is interference fitted to a counterbore in the cylinder head..</vt:lpstr>
      <vt:lpstr>VAVLE SPRINGS (1 of 1)</vt:lpstr>
      <vt:lpstr>FIGURE 3–9 A retainer and two split keepers hold the spring in place on the valve. A separate metal washer is used to prevent the valve spring from wearing into the aluminum cylinder head on aluminum heads. On cast iron heads, the spring seat is a machined area in the head.</vt:lpstr>
      <vt:lpstr>QUESTION 2: ?</vt:lpstr>
      <vt:lpstr>ANSWER 2:</vt:lpstr>
      <vt:lpstr>FIGURE 3–10 All valve springs should be checked for squareness by using a square on a flat surface and rotating the spring while checking.</vt:lpstr>
      <vt:lpstr>FIGURE 3–11 one popular type of valve spring tester used to measure compressed force of valve springs. Specifications usually include (1) free height (height without being compressed), (2) pressure at installed height with valve closed, and (3) pressure with valve open to height specified.</vt:lpstr>
      <vt:lpstr>CYLINDER HEAD PASSAGES (1 of 3)</vt:lpstr>
      <vt:lpstr>FIGURE 3–12 Coolant passages on a Duramax diesel engine block.</vt:lpstr>
      <vt:lpstr>CYLINDER HEAD PASSAGES (2 of 3)</vt:lpstr>
      <vt:lpstr>CYLINDER HEAD PASSAGES (3 of 3)</vt:lpstr>
      <vt:lpstr>CAMSHAFT (1 of 7)</vt:lpstr>
      <vt:lpstr>CAMSHAFT (2 of 7)</vt:lpstr>
      <vt:lpstr>FIGURE 3–13 Cummins 6.7 liter inline six-cylinder diesel camshaft is driven by a gear from the crankshaft.</vt:lpstr>
      <vt:lpstr>CAMSHAFT (3 of 7)</vt:lpstr>
      <vt:lpstr>CAMSHAFT (4 of 7)</vt:lpstr>
      <vt:lpstr>FIGURE 3–14 Fiat-Chrysler 3.0 liter V-6 diesel engine that has double overhead camshafts. Exhaust camshaft is driven by a chain from crankshaft and intake camshaft is driven by a gear off exhaust camshaft.</vt:lpstr>
      <vt:lpstr>CAMSHAFT (5 of 7)</vt:lpstr>
      <vt:lpstr>FIGURE 3–15 Hardened steel lobes are a press-fit onto the hollow steel tube to create a composite camshaft that is both light weight and flexible as well.</vt:lpstr>
      <vt:lpstr>CAMSHAFT (6 of 7)</vt:lpstr>
      <vt:lpstr>QUESTION 3: ?</vt:lpstr>
      <vt:lpstr>ANSWER 3:</vt:lpstr>
      <vt:lpstr>FIGURE 3–16  Lobe lift is the amount the cam lobe lifts the lifter. The blue circle is called the base circle.</vt:lpstr>
      <vt:lpstr>CAMSHAFT (7 of 7)</vt:lpstr>
      <vt:lpstr>ROCKER ARMS &amp; BRIDGES (1 of 3)</vt:lpstr>
      <vt:lpstr>ROCKER ARMS &amp; BRIDGES (2 of 3)</vt:lpstr>
      <vt:lpstr>FIGURE 3–17 1.5:1 ratio rocker arm means that dimension A is 1.5 times length of dimension B. Therefore, if pushrod is moved up 0.4 inch by camshaft lobe, the valve will be pushed down (opened) 0.4 inch 3 1.5, or 0.6 inch.</vt:lpstr>
      <vt:lpstr>ROCKER ARMS &amp; BRIDGES (3 of 3)</vt:lpstr>
      <vt:lpstr>FIGURE 3–18 Bridges are used in many light diesel engines so that one rocker arm can operate 2 valves, which simplify valve train when 4 valves per cylinder heads are used in a cam-in-block engine.</vt:lpstr>
      <vt:lpstr>PUSHRODS (1 of 3)</vt:lpstr>
      <vt:lpstr>FIGURE 3–19 Overhead valve engines are also known as pushrod engines because of the long pushrod that extends from the lifter to the rocker arm.</vt:lpstr>
      <vt:lpstr>PUSHRODS (2 of 3)</vt:lpstr>
      <vt:lpstr>PUSHRODS (3 of 3)</vt:lpstr>
      <vt:lpstr>LIFTER OR TAPPETS (1 of 3)</vt:lpstr>
      <vt:lpstr>FIGURE 3–20(A) Duramax diesel engine anti-rotation clip used to keep roller lifter from turning in its bore so that roller will always be rotating along lobes of cam.  Duramax uses non-hydraulic roller lifters.</vt:lpstr>
      <vt:lpstr>LIFTER OR TAPPETS (2 of 3)</vt:lpstr>
      <vt:lpstr>FIGURE 3–20(B) A lifter from a Duramax that shows the large size compared to a lifter from a typical gasoline-powered engine.</vt:lpstr>
      <vt:lpstr>LIFTER OR TAPPETS (3 of 3)</vt:lpstr>
      <vt:lpstr>FIGURE 3–21 exploded view of hydraulic roller lifter</vt:lpstr>
      <vt:lpstr>CAMSHAFT REMOVAL (1 of 2)</vt:lpstr>
      <vt:lpstr>CAMSHAFT REMOVAL (2 of 2)</vt:lpstr>
      <vt:lpstr>CYLINDER HEAD DISASSEMBLY (1 of 4)</vt:lpstr>
      <vt:lpstr>CYLINDER HEAD DISASSEMBLY (2 of 4)</vt:lpstr>
      <vt:lpstr>WARNING (2 of 2)</vt:lpstr>
      <vt:lpstr>CYLINDER HEAD DISASSEMBLY (3 of 4)</vt:lpstr>
      <vt:lpstr>FIGURE 3–22 Cylinder heads should be checked in five planes for warpage, distortion, bend, and twist.</vt:lpstr>
      <vt:lpstr>CYLINDER HEAD DISASSEMBLY (4 of 4)</vt:lpstr>
      <vt:lpstr>FIGURE 3–23  All aluminum cylinder heads use valve guide inserts.</vt:lpstr>
      <vt:lpstr>FIGURE 3–24 A small-hole gauge and a micrometer are being used to measure the valve guide. The guide should be measured in three places: at the top, middle, and bottom.</vt:lpstr>
      <vt:lpstr>FIGURE 3–25  Diameter of the valve stem is being measured using a micrometer.  The difference between the inside diameter of the valve guide and the diameter of the valve stem is the valve guide-to-stem clearance.</vt:lpstr>
      <vt:lpstr>FIGURE 3-26 Measuring valve guide clearance</vt:lpstr>
      <vt:lpstr>Summary (1 of 4)</vt:lpstr>
      <vt:lpstr>Summary (2 of 4)</vt:lpstr>
      <vt:lpstr>Summary (3 of 4)</vt:lpstr>
      <vt:lpstr>Summary (4 of 4)</vt:lpstr>
    </vt:vector>
  </TitlesOfParts>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Pradish Veerapouthirane</cp:lastModifiedBy>
  <cp:revision>268</cp:revision>
  <dcterms:created xsi:type="dcterms:W3CDTF">2014-07-14T20:04:21Z</dcterms:created>
  <dcterms:modified xsi:type="dcterms:W3CDTF">2018-04-12T15:32:11Z</dcterms:modified>
</cp:coreProperties>
</file>