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376" r:id="rId2"/>
    <p:sldId id="395" r:id="rId3"/>
    <p:sldId id="396" r:id="rId4"/>
    <p:sldId id="429" r:id="rId5"/>
    <p:sldId id="430" r:id="rId6"/>
    <p:sldId id="431" r:id="rId7"/>
    <p:sldId id="432" r:id="rId8"/>
    <p:sldId id="433" r:id="rId9"/>
    <p:sldId id="434" r:id="rId10"/>
    <p:sldId id="435" r:id="rId11"/>
    <p:sldId id="436" r:id="rId12"/>
    <p:sldId id="437" r:id="rId13"/>
    <p:sldId id="438" r:id="rId14"/>
    <p:sldId id="440" r:id="rId15"/>
    <p:sldId id="441" r:id="rId16"/>
    <p:sldId id="442" r:id="rId17"/>
    <p:sldId id="443" r:id="rId18"/>
    <p:sldId id="444" r:id="rId19"/>
    <p:sldId id="445" r:id="rId20"/>
    <p:sldId id="447" r:id="rId21"/>
    <p:sldId id="448" r:id="rId22"/>
    <p:sldId id="454" r:id="rId23"/>
    <p:sldId id="449" r:id="rId24"/>
    <p:sldId id="457" r:id="rId25"/>
    <p:sldId id="451" r:id="rId26"/>
    <p:sldId id="452" r:id="rId27"/>
    <p:sldId id="446" r:id="rId28"/>
    <p:sldId id="419" r:id="rId29"/>
    <p:sldId id="420" r:id="rId30"/>
    <p:sldId id="421" r:id="rId31"/>
    <p:sldId id="455" r:id="rId32"/>
    <p:sldId id="422" r:id="rId33"/>
    <p:sldId id="458" r:id="rId34"/>
    <p:sldId id="453" r:id="rId35"/>
    <p:sldId id="459" r:id="rId36"/>
    <p:sldId id="460" r:id="rId37"/>
    <p:sldId id="461" r:id="rId38"/>
    <p:sldId id="462" r:id="rId39"/>
    <p:sldId id="401" r:id="rId40"/>
    <p:sldId id="465" r:id="rId41"/>
    <p:sldId id="467" r:id="rId42"/>
    <p:sldId id="484" r:id="rId43"/>
    <p:sldId id="423" r:id="rId44"/>
    <p:sldId id="485" r:id="rId45"/>
    <p:sldId id="486" r:id="rId46"/>
    <p:sldId id="472" r:id="rId47"/>
    <p:sldId id="424" r:id="rId48"/>
    <p:sldId id="473" r:id="rId49"/>
    <p:sldId id="474" r:id="rId50"/>
    <p:sldId id="475" r:id="rId51"/>
    <p:sldId id="470" r:id="rId52"/>
    <p:sldId id="487" r:id="rId53"/>
    <p:sldId id="481" r:id="rId54"/>
    <p:sldId id="489" r:id="rId55"/>
    <p:sldId id="490" r:id="rId56"/>
    <p:sldId id="482" r:id="rId57"/>
    <p:sldId id="491" r:id="rId58"/>
    <p:sldId id="492" r:id="rId59"/>
    <p:sldId id="493" r:id="rId60"/>
    <p:sldId id="494" r:id="rId61"/>
    <p:sldId id="495" r:id="rId62"/>
    <p:sldId id="500" r:id="rId63"/>
    <p:sldId id="496" r:id="rId64"/>
    <p:sldId id="499" r:id="rId65"/>
    <p:sldId id="483" r:id="rId66"/>
    <p:sldId id="498" r:id="rId67"/>
    <p:sldId id="417" r:id="rId68"/>
    <p:sldId id="418"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057"/>
    <a:srgbClr val="007FA3"/>
    <a:srgbClr val="005A70"/>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83272" autoAdjust="0"/>
  </p:normalViewPr>
  <p:slideViewPr>
    <p:cSldViewPr>
      <p:cViewPr>
        <p:scale>
          <a:sx n="87" d="100"/>
          <a:sy n="87" d="100"/>
        </p:scale>
        <p:origin x="-156" y="-156"/>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p:scale>
        <a:sx n="100" d="100"/>
        <a:sy n="100" d="100"/>
      </p:scale>
      <p:origin x="0" y="0"/>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3205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4</a:t>
            </a:r>
            <a:endParaRPr lang="en-US" dirty="0"/>
          </a:p>
        </p:txBody>
      </p:sp>
      <p:sp>
        <p:nvSpPr>
          <p:cNvPr id="5" name="Text Placeholder 4"/>
          <p:cNvSpPr>
            <a:spLocks noGrp="1"/>
          </p:cNvSpPr>
          <p:nvPr>
            <p:ph type="body" sz="quarter" idx="15"/>
          </p:nvPr>
        </p:nvSpPr>
        <p:spPr/>
        <p:txBody>
          <a:bodyPr/>
          <a:lstStyle/>
          <a:p>
            <a:r>
              <a:rPr lang="en-US" sz="3200" b="1" dirty="0" smtClean="0"/>
              <a:t>Diesel Engine Lubrication Systems</a:t>
            </a:r>
            <a:endParaRPr lang="en-US" sz="3200" b="1" dirty="0"/>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1:</a:t>
            </a:r>
            <a:endParaRPr lang="en-US" sz="3200" dirty="0">
              <a:solidFill>
                <a:srgbClr val="F8F9D3"/>
              </a:solidFill>
            </a:endParaRPr>
          </a:p>
        </p:txBody>
      </p:sp>
      <p:sp>
        <p:nvSpPr>
          <p:cNvPr id="6" name="Rectangle 5"/>
          <p:cNvSpPr/>
          <p:nvPr/>
        </p:nvSpPr>
        <p:spPr>
          <a:xfrm>
            <a:off x="304800" y="1560731"/>
            <a:ext cx="8534400" cy="3785652"/>
          </a:xfrm>
          <a:prstGeom prst="rect">
            <a:avLst/>
          </a:prstGeom>
        </p:spPr>
        <p:txBody>
          <a:bodyPr wrap="square">
            <a:spAutoFit/>
          </a:bodyPr>
          <a:lstStyle/>
          <a:p>
            <a:r>
              <a:rPr lang="en-US" sz="4000" dirty="0">
                <a:solidFill>
                  <a:srgbClr val="000000"/>
                </a:solidFill>
              </a:rPr>
              <a:t>This wedging action is called hydrodynamic lubrication</a:t>
            </a:r>
          </a:p>
          <a:p>
            <a:r>
              <a:rPr lang="en-US" sz="4000" dirty="0">
                <a:solidFill>
                  <a:srgbClr val="000000"/>
                </a:solidFill>
              </a:rPr>
              <a:t>Depends on force applied to rate of speed between objects and thickness of </a:t>
            </a:r>
            <a:r>
              <a:rPr lang="en-US" sz="4000" dirty="0" smtClean="0">
                <a:solidFill>
                  <a:srgbClr val="000000"/>
                </a:solidFill>
              </a:rPr>
              <a:t>oil.</a:t>
            </a:r>
            <a:endParaRPr lang="en-US" sz="4000" dirty="0">
              <a:solidFill>
                <a:srgbClr val="000000"/>
              </a:solidFill>
            </a:endParaRPr>
          </a:p>
          <a:p>
            <a:r>
              <a:rPr lang="en-US" sz="4000" dirty="0" smtClean="0">
                <a:solidFill>
                  <a:srgbClr val="000000"/>
                </a:solidFill>
              </a:rPr>
              <a:t> </a:t>
            </a:r>
            <a:endParaRPr lang="en-US" sz="4000" dirty="0">
              <a:solidFill>
                <a:srgbClr val="000000"/>
              </a:solidFill>
            </a:endParaRPr>
          </a:p>
        </p:txBody>
      </p:sp>
    </p:spTree>
    <p:extLst>
      <p:ext uri="{BB962C8B-B14F-4D97-AF65-F5344CB8AC3E}">
        <p14:creationId xmlns:p14="http://schemas.microsoft.com/office/powerpoint/2010/main" val="437845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76200"/>
            <a:ext cx="8534400" cy="1104900"/>
          </a:xfrm>
        </p:spPr>
        <p:txBody>
          <a:bodyPr/>
          <a:lstStyle/>
          <a:p>
            <a:r>
              <a:rPr lang="en-US" sz="3600" dirty="0" smtClean="0"/>
              <a:t>LUBRICATING PRINCIPLES (3 of 3)</a:t>
            </a:r>
            <a:endParaRPr lang="en-US" sz="3600" dirty="0"/>
          </a:p>
        </p:txBody>
      </p:sp>
      <p:sp>
        <p:nvSpPr>
          <p:cNvPr id="12290" name="Rectangle 3"/>
          <p:cNvSpPr>
            <a:spLocks noGrp="1" noChangeArrowheads="1"/>
          </p:cNvSpPr>
          <p:nvPr>
            <p:ph type="body" sz="half" idx="1"/>
          </p:nvPr>
        </p:nvSpPr>
        <p:spPr>
          <a:xfrm>
            <a:off x="76200" y="1371600"/>
            <a:ext cx="3624143" cy="4724400"/>
          </a:xfrm>
        </p:spPr>
        <p:txBody>
          <a:bodyPr/>
          <a:lstStyle/>
          <a:p>
            <a:r>
              <a:rPr lang="en-US" altLang="en-US" dirty="0" smtClean="0"/>
              <a:t>Normal Oil Pressure</a:t>
            </a:r>
          </a:p>
          <a:p>
            <a:pPr lvl="1"/>
            <a:r>
              <a:rPr lang="en-US" altLang="en-US" dirty="0" smtClean="0"/>
              <a:t>0-60 </a:t>
            </a:r>
            <a:r>
              <a:rPr lang="en-US" altLang="en-US" dirty="0"/>
              <a:t>PSI (</a:t>
            </a:r>
            <a:r>
              <a:rPr lang="en-US" altLang="en-US" dirty="0" smtClean="0"/>
              <a:t>200-400 </a:t>
            </a:r>
            <a:r>
              <a:rPr lang="en-US" altLang="en-US" dirty="0"/>
              <a:t>kPa) or 10 PSI per </a:t>
            </a:r>
            <a:r>
              <a:rPr lang="en-US" altLang="en-US" dirty="0" smtClean="0"/>
              <a:t>1,000 RPM</a:t>
            </a:r>
          </a:p>
          <a:p>
            <a:pPr lvl="1"/>
            <a:endParaRPr lang="en-US" altLang="en-US" dirty="0" smtClean="0"/>
          </a:p>
          <a:p>
            <a:r>
              <a:rPr lang="en-US" altLang="en-US" dirty="0" smtClean="0"/>
              <a:t>Oil Temperature</a:t>
            </a:r>
          </a:p>
          <a:p>
            <a:pPr lvl="1"/>
            <a:r>
              <a:rPr lang="en-US" altLang="en-US" dirty="0" smtClean="0"/>
              <a:t>Excessive </a:t>
            </a:r>
            <a:r>
              <a:rPr lang="en-US" altLang="en-US" dirty="0"/>
              <a:t>temperatures, </a:t>
            </a:r>
            <a:r>
              <a:rPr lang="en-US" altLang="en-US" dirty="0" smtClean="0"/>
              <a:t>too </a:t>
            </a:r>
            <a:r>
              <a:rPr lang="en-US" altLang="en-US" dirty="0"/>
              <a:t>low or too high, are harmful </a:t>
            </a:r>
            <a:endParaRPr lang="en-US" altLang="en-US" dirty="0" smtClean="0"/>
          </a:p>
        </p:txBody>
      </p:sp>
      <p:pic>
        <p:nvPicPr>
          <p:cNvPr id="12292" name="Picture 4" descr="A close-up photo shows an oil pressure gauge on the dash of a vehicle. The markings in the gauge are 0, 40 and 80, and the pointer rests at z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8943" y="1628347"/>
            <a:ext cx="5206819" cy="390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861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cNvSpPr>
            <a:spLocks noGrp="1" noChangeArrowheads="1"/>
          </p:cNvSpPr>
          <p:nvPr>
            <p:ph type="title"/>
          </p:nvPr>
        </p:nvSpPr>
        <p:spPr/>
        <p:txBody>
          <a:bodyPr/>
          <a:lstStyle/>
          <a:p>
            <a:r>
              <a:rPr lang="en-US" sz="2400" dirty="0" smtClean="0"/>
              <a:t>FIGURE 14–4   The </a:t>
            </a:r>
            <a:r>
              <a:rPr lang="en-US" sz="2400" dirty="0"/>
              <a:t>dash oil pressure gauge may be a good indicator of engine oil pressure. If there is any concern about the oil pressure, always use a mechanical gauge to be sure.</a:t>
            </a:r>
          </a:p>
        </p:txBody>
      </p:sp>
      <p:pic>
        <p:nvPicPr>
          <p:cNvPr id="26627" name="Picture 2" descr="A close-up photo shows an oil pressure gauge on the dash of a vehicle. The markings in the gauge are 0, 40 and 80, and the pointer rests at zero."/>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3716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6487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p:cNvSpPr>
            <a:spLocks noGrp="1" noChangeArrowheads="1"/>
          </p:cNvSpPr>
          <p:nvPr>
            <p:ph type="title"/>
          </p:nvPr>
        </p:nvSpPr>
        <p:spPr/>
        <p:txBody>
          <a:bodyPr/>
          <a:lstStyle/>
          <a:p>
            <a:r>
              <a:rPr lang="en-US" altLang="en-US" sz="3600" dirty="0" smtClean="0"/>
              <a:t>OIL PUMPS: INFO</a:t>
            </a:r>
          </a:p>
        </p:txBody>
      </p:sp>
      <p:sp>
        <p:nvSpPr>
          <p:cNvPr id="13314" name="Rectangle 3"/>
          <p:cNvSpPr>
            <a:spLocks noGrp="1" noChangeArrowheads="1"/>
          </p:cNvSpPr>
          <p:nvPr>
            <p:ph type="body" idx="1"/>
          </p:nvPr>
        </p:nvSpPr>
        <p:spPr/>
        <p:txBody>
          <a:bodyPr/>
          <a:lstStyle/>
          <a:p>
            <a:r>
              <a:rPr lang="en-US" altLang="en-US" smtClean="0"/>
              <a:t>Purpose and Function</a:t>
            </a:r>
          </a:p>
          <a:p>
            <a:r>
              <a:rPr lang="en-US" altLang="en-US" smtClean="0"/>
              <a:t>Parts and Operation</a:t>
            </a:r>
          </a:p>
          <a:p>
            <a:r>
              <a:rPr lang="en-US" altLang="en-US" smtClean="0"/>
              <a:t>Types of Oil Pumps</a:t>
            </a:r>
          </a:p>
          <a:p>
            <a:pPr lvl="1"/>
            <a:r>
              <a:rPr lang="en-US" altLang="en-US" smtClean="0"/>
              <a:t>External gear type</a:t>
            </a:r>
          </a:p>
          <a:p>
            <a:pPr lvl="1"/>
            <a:r>
              <a:rPr lang="en-US" altLang="en-US" smtClean="0"/>
              <a:t>Internal/external gear type</a:t>
            </a:r>
          </a:p>
          <a:p>
            <a:pPr lvl="1"/>
            <a:r>
              <a:rPr lang="en-US" altLang="en-US" smtClean="0"/>
              <a:t>Rotor type</a:t>
            </a:r>
          </a:p>
          <a:p>
            <a:pPr lvl="1"/>
            <a:r>
              <a:rPr lang="en-US" altLang="en-US" smtClean="0"/>
              <a:t>Gerotor type</a:t>
            </a:r>
          </a:p>
        </p:txBody>
      </p:sp>
    </p:spTree>
    <p:extLst>
      <p:ext uri="{BB962C8B-B14F-4D97-AF65-F5344CB8AC3E}">
        <p14:creationId xmlns:p14="http://schemas.microsoft.com/office/powerpoint/2010/main" val="76096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228600"/>
            <a:ext cx="8886825" cy="1097280"/>
          </a:xfrm>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sz="2000" dirty="0" smtClean="0"/>
              <a:t>FIGURE 4-5 In </a:t>
            </a:r>
            <a:r>
              <a:rPr lang="en-US" sz="2000" dirty="0"/>
              <a:t>an external gear-type oil pump, the oil flows through the pump around the outside of each gear. This is an example of a positive displacement pump, wherein everything entering the pump must leave the pump.</a:t>
            </a:r>
          </a:p>
        </p:txBody>
      </p:sp>
      <p:pic>
        <p:nvPicPr>
          <p:cNvPr id="28675" name="Picture 2" descr="An illustration shows an external gear type oil pump with two gear wheels in mesh with each other. Arrow marks indicate the flow of oil from the inlet at the top, around the two gear wheels, and through an outlet at the bottom. The gear on the left rotates in anticlockwise direction, whereas the one on the right side rotates clockwis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687" y="1447800"/>
            <a:ext cx="7486650" cy="488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33424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sz="2400" dirty="0" smtClean="0"/>
              <a:t>FIGURE 4–6 typical </a:t>
            </a:r>
            <a:r>
              <a:rPr lang="en-US" sz="2400" dirty="0"/>
              <a:t>internal/external oil pump mounted in the front cover of the engine that is driven by the crankshaft.</a:t>
            </a:r>
          </a:p>
        </p:txBody>
      </p:sp>
      <p:pic>
        <p:nvPicPr>
          <p:cNvPr id="29699" name="Picture 2" descr="A photo shows an internal gear type oil pump that has 2 gears. The smaller gear of the two is enmeshed within the bigger gear, and a crescent shaped element is fixed within the bigger gea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371600"/>
            <a:ext cx="57721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1354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FIGURE 4–7  operation </a:t>
            </a:r>
            <a:r>
              <a:rPr lang="en-US" sz="3200" dirty="0"/>
              <a:t>of a rotor-type oil pump.</a:t>
            </a:r>
          </a:p>
        </p:txBody>
      </p:sp>
      <p:pic>
        <p:nvPicPr>
          <p:cNvPr id="30723" name="Picture 2" descr="Three drawings illustrate the passage of oil through a rotor-type oil pump.&#10;Three drawings A, B, and C illustrate the following. &#10;There is an inner rotor with four lobes, enmeshed within an outer rotor with 5 lobes or openings. The oil inlet port is on the right side of the outer rotor and the outlet port, on the left side. &#10;Drawing A:  Oil is picked up in lobe of outer rotor that is near the inlet;&#10;Drawing B: Oil is moved in lobe of outer rotor to outlet;&#10;Drawing C: Oil is forced out of outlet because the inner and outer rotors mesh too tightly at point 1, which is at the top portion of the outer rotor and above right to the outlet, and the oil cannot pass through."/>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474223"/>
            <a:ext cx="7239000" cy="489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4100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15372"/>
            <a:ext cx="8458200" cy="1097280"/>
          </a:xfrm>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sz="2800" dirty="0" smtClean="0"/>
              <a:t>FIGURE 4–8   Gerotor-type </a:t>
            </a:r>
            <a:r>
              <a:rPr lang="en-US" sz="2800" dirty="0"/>
              <a:t>oil pump driven by the crankshaft.</a:t>
            </a:r>
          </a:p>
        </p:txBody>
      </p:sp>
      <p:pic>
        <p:nvPicPr>
          <p:cNvPr id="31747" name="Picture 2" descr="A drawing shows a gerotor type oil pump. An inner rotor with a big opening in the center to hold the crankshaft, is enmeshed within an outer rotor that has one more tooth than the inner rotor, and this is encased in an outer casi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6462" y="1371600"/>
            <a:ext cx="50196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847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FIGURE 4–9   Oil </a:t>
            </a:r>
            <a:r>
              <a:rPr lang="en-US" sz="2400" dirty="0"/>
              <a:t>pressure relief valves are spring loaded. The stronger the spring tension, the higher the oil pressure.</a:t>
            </a:r>
          </a:p>
        </p:txBody>
      </p:sp>
      <p:pic>
        <p:nvPicPr>
          <p:cNvPr id="1026" name="Picture 2" descr="Two drawings illustrate the closed and open states of an oil pressure relief valve.&#10;Two drawings show the following states of an oil pressure relief valve.&#10;A calibrated spring is attached to a piston, and this is placed inside a holder. The holder is in turn inside a housing that contains oil. &#10;Closed state: when the pressure exerted by the oil is less, the spring is fully relaxed or stretched. &#10;Open state: When oil pressure is in excess, the piston pushes the spring and makes it contra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1" y="1623708"/>
            <a:ext cx="6629398" cy="452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9344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114300"/>
            <a:ext cx="8229600" cy="1257300"/>
          </a:xfrm>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sz="2000" dirty="0" smtClean="0"/>
              <a:t>FIGURE 4–10   typical </a:t>
            </a:r>
            <a:r>
              <a:rPr lang="en-US" sz="2000" dirty="0"/>
              <a:t>engine design that uses both pressure and splash lubrication. Oil travels under pressure through galleries to reach top of engine. Other parts </a:t>
            </a:r>
            <a:r>
              <a:rPr lang="en-US" sz="2000" dirty="0" smtClean="0"/>
              <a:t>lubricated </a:t>
            </a:r>
            <a:r>
              <a:rPr lang="en-US" sz="2000" dirty="0"/>
              <a:t>as oil flows back down into oil pan or is splashed onto parts.</a:t>
            </a:r>
          </a:p>
        </p:txBody>
      </p:sp>
      <p:pic>
        <p:nvPicPr>
          <p:cNvPr id="2051" name="Picture 3" descr="Two drawings illustrate pressure lubrication and splash lubrication in an OHC and an OHV engine respectively.&#10;Two drawings illustrate the following.&#10;Drawing 1:&#10;OHC Engine:&#10;The oil flows through the oil pump from a pickup tube at the bottom, and then upwards through the oil galleries and reaches the overhead camshaft at the top by the force of pressure. From there, by the action of gravity, oil returns to the lower section galleries and reaches various sections of the camshaft.  &#10;Drawing 2:&#10;OHV Engine:&#10;The oil from the sump at the bottom, flows through a filter feed gallery at the middle and into an oil filter located near the gallery through a filter bypass valve. From there it reaches the crankshaft beneath, the camshaft above, and rocker arms at the top, to provide pressure oiling. The oil reaches the top portion of the engine, provides splash oiling and returns to the sump. It also provides splash oiling to the cylinder wall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643136"/>
            <a:ext cx="6743700" cy="4419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5221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 (</a:t>
            </a:r>
            <a:r>
              <a:rPr lang="en-US" sz="3600" dirty="0" smtClean="0"/>
              <a:t>1 of 2)</a:t>
            </a:r>
            <a:endParaRPr lang="en-US" sz="3600" dirty="0"/>
          </a:p>
        </p:txBody>
      </p:sp>
      <p:sp>
        <p:nvSpPr>
          <p:cNvPr id="23555" name="Content Placeholder 2"/>
          <p:cNvSpPr>
            <a:spLocks noGrp="1"/>
          </p:cNvSpPr>
          <p:nvPr>
            <p:ph idx="1"/>
          </p:nvPr>
        </p:nvSpPr>
        <p:spPr/>
        <p:txBody>
          <a:bodyPr/>
          <a:lstStyle/>
          <a:p>
            <a:r>
              <a:rPr lang="en-US" b="1" dirty="0">
                <a:solidFill>
                  <a:srgbClr val="005A70"/>
                </a:solidFill>
              </a:rPr>
              <a:t>4</a:t>
            </a:r>
            <a:r>
              <a:rPr lang="en-US" b="1" dirty="0" smtClean="0">
                <a:solidFill>
                  <a:srgbClr val="005A70"/>
                </a:solidFill>
              </a:rPr>
              <a:t>.1</a:t>
            </a:r>
            <a:r>
              <a:rPr lang="en-US" dirty="0" smtClean="0"/>
              <a:t> </a:t>
            </a:r>
            <a:r>
              <a:rPr lang="en-US" dirty="0"/>
              <a:t>Prepare for the Light Vehicle </a:t>
            </a:r>
            <a:r>
              <a:rPr lang="en-US" dirty="0" smtClean="0"/>
              <a:t>Diesel Engine </a:t>
            </a:r>
            <a:r>
              <a:rPr lang="en-US" dirty="0"/>
              <a:t>(A9) ASE certification test content area “D” (Lubrication and Cooling Systems Diagnosis and Repair).</a:t>
            </a:r>
            <a:endParaRPr lang="en-US" dirty="0" smtClean="0"/>
          </a:p>
          <a:p>
            <a:r>
              <a:rPr lang="en-US" b="1" dirty="0" smtClean="0"/>
              <a:t>4.2</a:t>
            </a:r>
            <a:r>
              <a:rPr lang="en-US" dirty="0" smtClean="0"/>
              <a:t> Describe the operation </a:t>
            </a:r>
            <a:r>
              <a:rPr lang="en-US" dirty="0"/>
              <a:t>of oil pumps. </a:t>
            </a:r>
            <a:endParaRPr lang="en-US" dirty="0" smtClean="0"/>
          </a:p>
          <a:p>
            <a:r>
              <a:rPr lang="en-US" b="1" dirty="0" smtClean="0"/>
              <a:t>4.3</a:t>
            </a:r>
            <a:r>
              <a:rPr lang="en-US" dirty="0" smtClean="0"/>
              <a:t> Discuss </a:t>
            </a:r>
            <a:r>
              <a:rPr lang="en-US" dirty="0"/>
              <a:t>the purpose and function of oil coolers. </a:t>
            </a:r>
            <a:endParaRPr lang="en-US" dirty="0" smtClean="0"/>
          </a:p>
          <a:p>
            <a:r>
              <a:rPr lang="en-US" b="1" dirty="0" smtClean="0"/>
              <a:t>4.4</a:t>
            </a:r>
            <a:r>
              <a:rPr lang="en-US" dirty="0" smtClean="0"/>
              <a:t> Explain </a:t>
            </a:r>
            <a:r>
              <a:rPr lang="en-US" dirty="0"/>
              <a:t>the purpose of engine oil and engine </a:t>
            </a:r>
            <a:r>
              <a:rPr lang="en-US" dirty="0" smtClean="0"/>
              <a:t>oil additives</a:t>
            </a:r>
            <a:r>
              <a:rPr lang="en-US" dirty="0"/>
              <a:t>. </a:t>
            </a:r>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1097280"/>
          </a:xfrm>
        </p:spPr>
        <p:txBody>
          <a:bodyPr/>
          <a:lstStyle/>
          <a:p>
            <a:r>
              <a:rPr lang="en-US" sz="2400" dirty="0" smtClean="0"/>
              <a:t>FIGURE 4–11a  visual </a:t>
            </a:r>
            <a:r>
              <a:rPr lang="en-US" sz="2400" dirty="0"/>
              <a:t>inspection indicated that this pump cover was worn</a:t>
            </a:r>
          </a:p>
        </p:txBody>
      </p:sp>
      <p:pic>
        <p:nvPicPr>
          <p:cNvPr id="35843" name="Picture 2" descr="Two close-up photos reveal a housing and a gear that are part of a pump. The housing is heavily scored and the gear is seen partially damag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371600"/>
            <a:ext cx="5181600" cy="495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2147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196061"/>
            <a:ext cx="8229600" cy="1097280"/>
          </a:xfrm>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sz="2000" dirty="0" smtClean="0"/>
              <a:t>FIGURE 4–11B   An </a:t>
            </a:r>
            <a:r>
              <a:rPr lang="en-US" sz="2000" dirty="0"/>
              <a:t>embedded particle of something was found on one of the gears, making this pump worthless except for scrap metal. </a:t>
            </a:r>
          </a:p>
        </p:txBody>
      </p:sp>
      <p:pic>
        <p:nvPicPr>
          <p:cNvPr id="36867" name="Picture 2" descr="Two close-up photos reveal a housing and a gear that are part of a pump. The housing is heavily scored and the gear is seen partially damag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371600"/>
            <a:ext cx="52546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1133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p:cNvSpPr>
            <a:spLocks noGrp="1" noChangeArrowheads="1"/>
          </p:cNvSpPr>
          <p:nvPr>
            <p:ph type="title"/>
          </p:nvPr>
        </p:nvSpPr>
        <p:spPr/>
        <p:txBody>
          <a:bodyPr/>
          <a:lstStyle/>
          <a:p>
            <a:r>
              <a:rPr lang="en-US" altLang="en-US" sz="3600" dirty="0" smtClean="0"/>
              <a:t>OIL PASSAGES ( 1 of 2)</a:t>
            </a:r>
          </a:p>
        </p:txBody>
      </p:sp>
      <p:sp>
        <p:nvSpPr>
          <p:cNvPr id="13314" name="Rectangle 3"/>
          <p:cNvSpPr>
            <a:spLocks noGrp="1" noChangeArrowheads="1"/>
          </p:cNvSpPr>
          <p:nvPr>
            <p:ph type="body" idx="1"/>
          </p:nvPr>
        </p:nvSpPr>
        <p:spPr>
          <a:xfrm>
            <a:off x="152400" y="1600200"/>
            <a:ext cx="5181600" cy="4525963"/>
          </a:xfrm>
        </p:spPr>
        <p:txBody>
          <a:bodyPr/>
          <a:lstStyle/>
          <a:p>
            <a:r>
              <a:rPr lang="en-US" altLang="en-US" sz="3200" b="1" dirty="0">
                <a:solidFill>
                  <a:srgbClr val="0000FF"/>
                </a:solidFill>
              </a:rPr>
              <a:t>Oil from pump first flows through oil filter </a:t>
            </a:r>
          </a:p>
          <a:p>
            <a:pPr lvl="1"/>
            <a:r>
              <a:rPr lang="en-US" altLang="en-US" dirty="0"/>
              <a:t>Then through drilled hole that intersects </a:t>
            </a:r>
          </a:p>
          <a:p>
            <a:pPr lvl="1"/>
            <a:r>
              <a:rPr lang="en-US" altLang="en-US" dirty="0"/>
              <a:t>With drilled main oil gallery or longitudinal header </a:t>
            </a:r>
          </a:p>
          <a:p>
            <a:pPr lvl="1"/>
            <a:r>
              <a:rPr lang="en-US" altLang="en-US" dirty="0"/>
              <a:t>This is long hole drilled from front of block to back</a:t>
            </a:r>
          </a:p>
          <a:p>
            <a:pPr lvl="1"/>
            <a:r>
              <a:rPr lang="en-US" altLang="en-US" dirty="0"/>
              <a:t>Inline engines use one oil gallery</a:t>
            </a:r>
          </a:p>
          <a:p>
            <a:pPr lvl="1"/>
            <a:r>
              <a:rPr lang="en-US" altLang="en-US" dirty="0"/>
              <a:t>V-type engines may use 2 or 3 galleries</a:t>
            </a:r>
          </a:p>
          <a:p>
            <a:endParaRPr lang="en-US" altLang="en-US" dirty="0" smtClean="0"/>
          </a:p>
        </p:txBody>
      </p:sp>
      <p:pic>
        <p:nvPicPr>
          <p:cNvPr id="2" name="Picture 1" descr="The slide shows an oil pump.&#10;The following parts of oil pump are marked on it: Bearing cap cavity; Jet hole; Camshaft lubrication; Cylinder and oil gallery; Camshaft journal slot; Cylinder head oil gallery; Hydraulic lifters; Turbocharger lubrication (if equipped); Main gallery; Oil pump; Intermediate shaft; Balance shaft gallery"/>
          <p:cNvPicPr>
            <a:picLocks noChangeAspect="1"/>
          </p:cNvPicPr>
          <p:nvPr/>
        </p:nvPicPr>
        <p:blipFill>
          <a:blip r:embed="rId2"/>
          <a:stretch>
            <a:fillRect/>
          </a:stretch>
        </p:blipFill>
        <p:spPr>
          <a:xfrm>
            <a:off x="5410200" y="1583724"/>
            <a:ext cx="3576595" cy="4346790"/>
          </a:xfrm>
          <a:prstGeom prst="rect">
            <a:avLst/>
          </a:prstGeom>
        </p:spPr>
      </p:pic>
    </p:spTree>
    <p:extLst>
      <p:ext uri="{BB962C8B-B14F-4D97-AF65-F5344CB8AC3E}">
        <p14:creationId xmlns:p14="http://schemas.microsoft.com/office/powerpoint/2010/main" val="2992537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p:cNvSpPr>
            <a:spLocks noGrp="1" noChangeArrowheads="1"/>
          </p:cNvSpPr>
          <p:nvPr>
            <p:ph type="title"/>
          </p:nvPr>
        </p:nvSpPr>
        <p:spPr>
          <a:xfrm>
            <a:off x="457200" y="215372"/>
            <a:ext cx="8229600" cy="851428"/>
          </a:xfrm>
        </p:spPr>
        <p:txBody>
          <a:bodyPr/>
          <a:lstStyle/>
          <a:p>
            <a:r>
              <a:rPr lang="en-US" sz="2800" dirty="0"/>
              <a:t>FIGURE 4–12 </a:t>
            </a:r>
            <a:r>
              <a:rPr lang="en-US" sz="2800" dirty="0" smtClean="0"/>
              <a:t>flow </a:t>
            </a:r>
            <a:r>
              <a:rPr lang="en-US" sz="2800" dirty="0"/>
              <a:t>of oil in </a:t>
            </a:r>
            <a:r>
              <a:rPr lang="en-US" sz="2800" dirty="0" smtClean="0"/>
              <a:t>6.7 </a:t>
            </a:r>
            <a:r>
              <a:rPr lang="en-US" sz="2800" dirty="0"/>
              <a:t>liter Power Stroke diesel engine.</a:t>
            </a:r>
            <a:endParaRPr lang="en-US" altLang="en-US" sz="28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3075" name="Picture 3" descr="A diagram depicts the flow of oil in a 6.7-liter Power Stroke diesel engine.&#10;A diagram depicts the passage of oil in a 6.7-liter Power Stroke diesel engine as follows.&#10;Oil is picked up from an oil sump at the bottom through a pickup screen and reaches the oil pump.  From there it reaches the various upper parts of the engine like the turbo charger, through galleries at the lower middle section. There is also an oil filter and oil cooler at lower portions, that the oil can pass through while coming from the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681984"/>
            <a:ext cx="5105400" cy="436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230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p:cNvSpPr>
            <a:spLocks noGrp="1" noChangeArrowheads="1"/>
          </p:cNvSpPr>
          <p:nvPr>
            <p:ph type="title"/>
          </p:nvPr>
        </p:nvSpPr>
        <p:spPr/>
        <p:txBody>
          <a:bodyPr/>
          <a:lstStyle/>
          <a:p>
            <a:r>
              <a:rPr lang="en-US" altLang="en-US" sz="3600" dirty="0" smtClean="0"/>
              <a:t>OIL PASSAGES ( 2 of 2)</a:t>
            </a:r>
          </a:p>
        </p:txBody>
      </p:sp>
      <p:sp>
        <p:nvSpPr>
          <p:cNvPr id="13314" name="Rectangle 3"/>
          <p:cNvSpPr>
            <a:spLocks noGrp="1" noChangeArrowheads="1"/>
          </p:cNvSpPr>
          <p:nvPr>
            <p:ph type="body" idx="1"/>
          </p:nvPr>
        </p:nvSpPr>
        <p:spPr>
          <a:xfrm>
            <a:off x="228600" y="1447800"/>
            <a:ext cx="5257800" cy="4876800"/>
          </a:xfrm>
        </p:spPr>
        <p:txBody>
          <a:bodyPr/>
          <a:lstStyle/>
          <a:p>
            <a:r>
              <a:rPr lang="en-US" altLang="en-US" sz="3200" b="1" dirty="0">
                <a:solidFill>
                  <a:srgbClr val="0000FF"/>
                </a:solidFill>
              </a:rPr>
              <a:t>Passages drilled through </a:t>
            </a:r>
            <a:r>
              <a:rPr lang="en-US" altLang="en-US" sz="3200" b="1" dirty="0" smtClean="0">
                <a:solidFill>
                  <a:srgbClr val="0000FF"/>
                </a:solidFill>
              </a:rPr>
              <a:t>block </a:t>
            </a:r>
            <a:r>
              <a:rPr lang="en-US" altLang="en-US" sz="3200" b="1" dirty="0">
                <a:solidFill>
                  <a:srgbClr val="0000FF"/>
                </a:solidFill>
              </a:rPr>
              <a:t>bulkheads </a:t>
            </a:r>
            <a:endParaRPr lang="en-US" altLang="en-US" sz="3200" b="1" dirty="0" smtClean="0">
              <a:solidFill>
                <a:srgbClr val="0000FF"/>
              </a:solidFill>
            </a:endParaRPr>
          </a:p>
          <a:p>
            <a:pPr lvl="1"/>
            <a:r>
              <a:rPr lang="en-US" altLang="en-US" b="1" dirty="0" smtClean="0"/>
              <a:t>Oil goes from main </a:t>
            </a:r>
            <a:r>
              <a:rPr lang="en-US" altLang="en-US" b="1" dirty="0"/>
              <a:t>oil gallery to </a:t>
            </a:r>
            <a:r>
              <a:rPr lang="en-US" altLang="en-US" b="1" dirty="0" smtClean="0"/>
              <a:t>main &amp; cam bearings</a:t>
            </a:r>
            <a:endParaRPr lang="en-US" altLang="en-US" b="1" dirty="0"/>
          </a:p>
          <a:p>
            <a:pPr lvl="1"/>
            <a:r>
              <a:rPr lang="en-US" altLang="en-US" b="1" dirty="0" smtClean="0"/>
              <a:t>Oil goes </a:t>
            </a:r>
            <a:r>
              <a:rPr lang="en-US" altLang="en-US" b="1" dirty="0"/>
              <a:t>to </a:t>
            </a:r>
            <a:r>
              <a:rPr lang="en-US" altLang="en-US" b="1" dirty="0" smtClean="0"/>
              <a:t>cam </a:t>
            </a:r>
            <a:r>
              <a:rPr lang="en-US" altLang="en-US" b="1" dirty="0"/>
              <a:t>bearings </a:t>
            </a:r>
            <a:r>
              <a:rPr lang="en-US" altLang="en-US" b="1" dirty="0" smtClean="0"/>
              <a:t>on some engines</a:t>
            </a:r>
          </a:p>
          <a:p>
            <a:pPr lvl="1"/>
            <a:r>
              <a:rPr lang="en-US" altLang="en-US" b="1" dirty="0" smtClean="0"/>
              <a:t>Then </a:t>
            </a:r>
            <a:r>
              <a:rPr lang="en-US" altLang="en-US" b="1" dirty="0"/>
              <a:t>to </a:t>
            </a:r>
            <a:r>
              <a:rPr lang="en-US" altLang="en-US" b="1" dirty="0" smtClean="0"/>
              <a:t>main bearings</a:t>
            </a:r>
          </a:p>
          <a:p>
            <a:pPr lvl="1"/>
            <a:r>
              <a:rPr lang="en-US" altLang="en-US" b="1" dirty="0" smtClean="0"/>
              <a:t>Oil </a:t>
            </a:r>
            <a:r>
              <a:rPr lang="en-US" altLang="en-US" b="1" dirty="0"/>
              <a:t>in </a:t>
            </a:r>
            <a:r>
              <a:rPr lang="en-US" altLang="en-US" b="1" dirty="0" smtClean="0"/>
              <a:t>diesel sent </a:t>
            </a:r>
            <a:r>
              <a:rPr lang="en-US" altLang="en-US" b="1" dirty="0"/>
              <a:t>through </a:t>
            </a:r>
            <a:r>
              <a:rPr lang="en-US" altLang="en-US" b="1" dirty="0" smtClean="0"/>
              <a:t>oil </a:t>
            </a:r>
            <a:r>
              <a:rPr lang="en-US" altLang="en-US" b="1" dirty="0"/>
              <a:t>cooler </a:t>
            </a:r>
            <a:endParaRPr lang="en-US" altLang="en-US" b="1" dirty="0" smtClean="0"/>
          </a:p>
          <a:p>
            <a:pPr lvl="1"/>
            <a:r>
              <a:rPr lang="en-US" altLang="en-US" b="1" dirty="0" smtClean="0"/>
              <a:t>To turbocharger, </a:t>
            </a:r>
          </a:p>
          <a:p>
            <a:pPr lvl="2"/>
            <a:r>
              <a:rPr lang="en-US" altLang="en-US" b="1" dirty="0" smtClean="0"/>
              <a:t>FIGURE </a:t>
            </a:r>
            <a:r>
              <a:rPr lang="en-US" altLang="en-US" b="1" dirty="0"/>
              <a:t>4–12.</a:t>
            </a:r>
            <a:endParaRPr lang="en-US" altLang="en-US" dirty="0" smtClean="0"/>
          </a:p>
        </p:txBody>
      </p:sp>
      <p:pic>
        <p:nvPicPr>
          <p:cNvPr id="2" name="Picture 1" descr="The slide shows an oil pump.&#10;The following parts of oil pump are marked on it: Bearing cap cavity; Jet hole; Camshaft lubrication; Cylinder and oil gallery; Camshaft journal slot; Cylinder head oil gallery; Hydraulic lifters; Turbocharger lubrication (if equipped); Main gallery; Oil pump; Intermediate shaft; Balance shaft gallery"/>
          <p:cNvPicPr>
            <a:picLocks noChangeAspect="1"/>
          </p:cNvPicPr>
          <p:nvPr/>
        </p:nvPicPr>
        <p:blipFill>
          <a:blip r:embed="rId2"/>
          <a:stretch>
            <a:fillRect/>
          </a:stretch>
        </p:blipFill>
        <p:spPr>
          <a:xfrm>
            <a:off x="5410200" y="1600200"/>
            <a:ext cx="3518827" cy="4276582"/>
          </a:xfrm>
          <a:prstGeom prst="rect">
            <a:avLst/>
          </a:prstGeom>
        </p:spPr>
      </p:pic>
    </p:spTree>
    <p:extLst>
      <p:ext uri="{BB962C8B-B14F-4D97-AF65-F5344CB8AC3E}">
        <p14:creationId xmlns:p14="http://schemas.microsoft.com/office/powerpoint/2010/main" val="1064335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2: </a:t>
            </a:r>
            <a:r>
              <a:rPr lang="en-US" sz="4000" dirty="0" smtClean="0">
                <a:solidFill>
                  <a:srgbClr val="F8F9D3"/>
                </a:solidFill>
              </a:rPr>
              <a:t>?</a:t>
            </a:r>
            <a:endParaRPr lang="en-US" dirty="0">
              <a:solidFill>
                <a:srgbClr val="F8F9D3"/>
              </a:solidFill>
            </a:endParaRPr>
          </a:p>
        </p:txBody>
      </p:sp>
      <p:sp>
        <p:nvSpPr>
          <p:cNvPr id="3" name="Rectangle 2"/>
          <p:cNvSpPr/>
          <p:nvPr/>
        </p:nvSpPr>
        <p:spPr>
          <a:xfrm>
            <a:off x="381000" y="1828800"/>
            <a:ext cx="8534400" cy="707886"/>
          </a:xfrm>
          <a:prstGeom prst="rect">
            <a:avLst/>
          </a:prstGeom>
        </p:spPr>
        <p:txBody>
          <a:bodyPr wrap="square">
            <a:spAutoFit/>
          </a:bodyPr>
          <a:lstStyle/>
          <a:p>
            <a:r>
              <a:rPr lang="en-US" sz="4000" dirty="0">
                <a:solidFill>
                  <a:srgbClr val="000000"/>
                </a:solidFill>
              </a:rPr>
              <a:t>Oil from pump first flows </a:t>
            </a:r>
            <a:r>
              <a:rPr lang="en-US" sz="4000" dirty="0" smtClean="0">
                <a:solidFill>
                  <a:srgbClr val="000000"/>
                </a:solidFill>
              </a:rPr>
              <a:t>through?</a:t>
            </a:r>
            <a:endParaRPr lang="en-US" sz="4000" dirty="0">
              <a:solidFill>
                <a:srgbClr val="000000"/>
              </a:solidFill>
            </a:endParaRPr>
          </a:p>
        </p:txBody>
      </p:sp>
    </p:spTree>
    <p:extLst>
      <p:ext uri="{BB962C8B-B14F-4D97-AF65-F5344CB8AC3E}">
        <p14:creationId xmlns:p14="http://schemas.microsoft.com/office/powerpoint/2010/main" val="393859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2:</a:t>
            </a:r>
            <a:endParaRPr lang="en-US" sz="3200" dirty="0">
              <a:solidFill>
                <a:srgbClr val="F8F9D3"/>
              </a:solidFill>
            </a:endParaRPr>
          </a:p>
        </p:txBody>
      </p:sp>
      <p:sp>
        <p:nvSpPr>
          <p:cNvPr id="6" name="Rectangle 5"/>
          <p:cNvSpPr/>
          <p:nvPr/>
        </p:nvSpPr>
        <p:spPr>
          <a:xfrm>
            <a:off x="292443" y="2133600"/>
            <a:ext cx="8534400" cy="1323439"/>
          </a:xfrm>
          <a:prstGeom prst="rect">
            <a:avLst/>
          </a:prstGeom>
        </p:spPr>
        <p:txBody>
          <a:bodyPr wrap="square">
            <a:spAutoFit/>
          </a:bodyPr>
          <a:lstStyle/>
          <a:p>
            <a:r>
              <a:rPr lang="en-US" sz="4000" b="1" dirty="0" smtClean="0">
                <a:solidFill>
                  <a:srgbClr val="FF0000"/>
                </a:solidFill>
              </a:rPr>
              <a:t>The oil filter</a:t>
            </a:r>
            <a:endParaRPr lang="en-US" sz="4000" b="1" dirty="0">
              <a:solidFill>
                <a:srgbClr val="FF0000"/>
              </a:solidFill>
            </a:endParaRPr>
          </a:p>
          <a:p>
            <a:r>
              <a:rPr lang="en-US" sz="4000" b="1" dirty="0" smtClean="0">
                <a:solidFill>
                  <a:srgbClr val="FF0000"/>
                </a:solidFill>
              </a:rPr>
              <a:t> </a:t>
            </a:r>
            <a:endParaRPr lang="en-US" sz="4000" b="1" dirty="0">
              <a:solidFill>
                <a:srgbClr val="FF0000"/>
              </a:solidFill>
            </a:endParaRPr>
          </a:p>
        </p:txBody>
      </p:sp>
    </p:spTree>
    <p:extLst>
      <p:ext uri="{BB962C8B-B14F-4D97-AF65-F5344CB8AC3E}">
        <p14:creationId xmlns:p14="http://schemas.microsoft.com/office/powerpoint/2010/main" val="1497394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altLang="en-US" sz="3600" dirty="0"/>
              <a:t>Why Are There Holes on the Underside of</a:t>
            </a:r>
            <a:br>
              <a:rPr lang="en-US" altLang="en-US" sz="3600" dirty="0"/>
            </a:br>
            <a:r>
              <a:rPr lang="en-US" altLang="en-US" sz="3600" dirty="0"/>
              <a:t>Diesel Pistons?</a:t>
            </a:r>
          </a:p>
        </p:txBody>
      </p:sp>
      <p:pic>
        <p:nvPicPr>
          <p:cNvPr id="4" name="Picture 3" descr="F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29554"/>
            <a:ext cx="8839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95300" y="2286000"/>
            <a:ext cx="8153400" cy="3600986"/>
          </a:xfrm>
          <a:prstGeom prst="rect">
            <a:avLst/>
          </a:prstGeom>
        </p:spPr>
        <p:txBody>
          <a:bodyPr wrap="square">
            <a:spAutoFit/>
          </a:bodyPr>
          <a:lstStyle/>
          <a:p>
            <a:r>
              <a:rPr lang="en-US" sz="3200" dirty="0" smtClean="0">
                <a:solidFill>
                  <a:srgbClr val="000000"/>
                </a:solidFill>
                <a:latin typeface="HelveticaNeueLTW1G-Roman"/>
              </a:rPr>
              <a:t>Most </a:t>
            </a:r>
            <a:r>
              <a:rPr lang="en-US" sz="3200" dirty="0">
                <a:solidFill>
                  <a:srgbClr val="000000"/>
                </a:solidFill>
                <a:latin typeface="HelveticaNeueLTW1G-Roman"/>
              </a:rPr>
              <a:t>diesel engines use piston squirt nozzles to </a:t>
            </a:r>
            <a:r>
              <a:rPr lang="en-US" sz="3200" dirty="0" smtClean="0">
                <a:solidFill>
                  <a:srgbClr val="000000"/>
                </a:solidFill>
                <a:latin typeface="HelveticaNeueLTW1G-Roman"/>
              </a:rPr>
              <a:t>force engine </a:t>
            </a:r>
            <a:r>
              <a:rPr lang="en-US" sz="3200" dirty="0">
                <a:solidFill>
                  <a:srgbClr val="000000"/>
                </a:solidFill>
                <a:latin typeface="HelveticaNeueLTW1G-Roman"/>
              </a:rPr>
              <a:t>oil to the underside of the piston to help </a:t>
            </a:r>
            <a:r>
              <a:rPr lang="en-US" sz="3200" dirty="0" smtClean="0">
                <a:solidFill>
                  <a:srgbClr val="000000"/>
                </a:solidFill>
                <a:latin typeface="HelveticaNeueLTW1G-Roman"/>
              </a:rPr>
              <a:t>remove heat </a:t>
            </a:r>
            <a:r>
              <a:rPr lang="en-US" sz="3200" dirty="0">
                <a:solidFill>
                  <a:srgbClr val="000000"/>
                </a:solidFill>
                <a:latin typeface="HelveticaNeueLTW1G-Roman"/>
              </a:rPr>
              <a:t>from the top of the piston. The nozzles </a:t>
            </a:r>
            <a:r>
              <a:rPr lang="en-US" sz="3200" dirty="0" smtClean="0">
                <a:solidFill>
                  <a:srgbClr val="000000"/>
                </a:solidFill>
                <a:latin typeface="HelveticaNeueLTW1G-Roman"/>
              </a:rPr>
              <a:t>are connected </a:t>
            </a:r>
            <a:r>
              <a:rPr lang="en-US" sz="3200" dirty="0">
                <a:solidFill>
                  <a:srgbClr val="000000"/>
                </a:solidFill>
                <a:latin typeface="HelveticaNeueLTW1G-Roman"/>
              </a:rPr>
              <a:t>to the main oil gallery and oil is </a:t>
            </a:r>
            <a:r>
              <a:rPr lang="en-US" sz="3200" dirty="0" smtClean="0">
                <a:solidFill>
                  <a:srgbClr val="000000"/>
                </a:solidFill>
                <a:latin typeface="HelveticaNeueLTW1G-Roman"/>
              </a:rPr>
              <a:t>squirted through </a:t>
            </a:r>
            <a:r>
              <a:rPr lang="en-US" sz="3200" dirty="0">
                <a:solidFill>
                  <a:srgbClr val="000000"/>
                </a:solidFill>
                <a:latin typeface="HelveticaNeueLTW1G-Roman"/>
              </a:rPr>
              <a:t>the nozzles whenever the engine is running</a:t>
            </a:r>
            <a:r>
              <a:rPr lang="en-US" sz="3200" dirty="0" smtClean="0">
                <a:solidFill>
                  <a:srgbClr val="000000"/>
                </a:solidFill>
                <a:latin typeface="HelveticaNeueLTW1G-Roman"/>
              </a:rPr>
              <a:t>.  </a:t>
            </a:r>
            <a:r>
              <a:rPr lang="en-US" sz="1100" dirty="0" smtClean="0">
                <a:solidFill>
                  <a:srgbClr val="4DFF00"/>
                </a:solidFill>
                <a:latin typeface="EuropeanPiStd-3"/>
              </a:rPr>
              <a:t>● </a:t>
            </a:r>
            <a:r>
              <a:rPr lang="en-US" sz="3200" b="1" dirty="0">
                <a:solidFill>
                  <a:srgbClr val="000000"/>
                </a:solidFill>
                <a:latin typeface="HelveticaNeueLTW1G-Bd"/>
              </a:rPr>
              <a:t>SEE FIGURE </a:t>
            </a:r>
            <a:r>
              <a:rPr lang="en-US" sz="3200" b="1" dirty="0" smtClean="0">
                <a:solidFill>
                  <a:srgbClr val="000000"/>
                </a:solidFill>
                <a:latin typeface="HelveticaNeueLTW1G-Bd"/>
              </a:rPr>
              <a:t>4–13a</a:t>
            </a:r>
            <a:r>
              <a:rPr lang="en-US" sz="3600" i="1" dirty="0" smtClean="0">
                <a:solidFill>
                  <a:srgbClr val="000000"/>
                </a:solidFill>
                <a:latin typeface="HelveticaNeueLTW1G-Roman"/>
              </a:rPr>
              <a:t>.</a:t>
            </a:r>
            <a:endParaRPr lang="en-US" sz="3200" i="1" dirty="0"/>
          </a:p>
        </p:txBody>
      </p:sp>
    </p:spTree>
    <p:extLst>
      <p:ext uri="{BB962C8B-B14F-4D97-AF65-F5344CB8AC3E}">
        <p14:creationId xmlns:p14="http://schemas.microsoft.com/office/powerpoint/2010/main" val="24633206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622828"/>
          </a:xfrm>
        </p:spPr>
        <p:txBody>
          <a:bodyPr/>
          <a:lstStyle/>
          <a:p>
            <a:r>
              <a:rPr lang="en-US" sz="2400" smtClean="0"/>
              <a:t>FIGURE 4–13 (a) two holes in the underside of the piston lead to a passage where oil is squirted from nozzles to help cool the top of the piston. </a:t>
            </a:r>
            <a:endParaRPr lang="en-US" sz="2400" dirty="0"/>
          </a:p>
        </p:txBody>
      </p:sp>
      <p:pic>
        <p:nvPicPr>
          <p:cNvPr id="4099" name="Picture 3" descr="A photo and a diagram show holes in the underside of a piston, and the flow of oil up and down from the top portion of the piston respectively. &#10;A photo and a diagram illustrate the following.&#10;Photo: Two holes present in the underside of the top portion of the piston allow oil to enter the area and cool it. They are marked in the photo as piston cooling passage openings. &#10;Drawing: It shows the three positions of the piston namely, the bottom, middle, and top of a stroke. In the bottom stroke position, oil spent absorbing the heat inside the piston returns to the oil pan to be cooled by an oil cooler. At the top of the stroke, oil is drawn into the piston to do the coo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81175"/>
            <a:ext cx="5334000" cy="425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07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80028"/>
          </a:xfrm>
        </p:spPr>
        <p:txBody>
          <a:bodyPr/>
          <a:lstStyle/>
          <a:p>
            <a:r>
              <a:rPr lang="en-US" cap="all" dirty="0"/>
              <a:t>FIGURE 4–13 </a:t>
            </a:r>
            <a:r>
              <a:rPr lang="en-US" dirty="0" smtClean="0"/>
              <a:t>(</a:t>
            </a:r>
            <a:r>
              <a:rPr lang="en-US" dirty="0"/>
              <a:t>B) as the oil flows through the opening underneath the top of the piston, it absorbs heat and the heated oil</a:t>
            </a:r>
            <a:br>
              <a:rPr lang="en-US" dirty="0"/>
            </a:br>
            <a:r>
              <a:rPr lang="en-US" dirty="0"/>
              <a:t>returns to the oil pan where the oil is cooled by the oil cooler.</a:t>
            </a:r>
          </a:p>
        </p:txBody>
      </p:sp>
      <p:pic>
        <p:nvPicPr>
          <p:cNvPr id="5122" name="Picture 2" descr="A photo and a diagram show holes in the underside of a piston, and the flow of oil up and down from the top portion of the piston respectively.&#10;A photo and a diagram illustrate the following.&#10;Photo: Two holes present in the underside of the top portion of the piston allow oil to enter the area and cool it. They are marked in the photo as piston cooling passage openings. &#10;Drawing: It shows the three positions of the piston namely, the bottom, middle, and top of a stroke. In the bottom stroke position, oil spent absorbing the heat inside the piston returns to the oil pan to be cooled by an oil cooler. At the top of the stroke, oil is drawn into the piston to do the coo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725" y="1609725"/>
            <a:ext cx="4400550" cy="442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94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LEARNING OBJECTIVES </a:t>
            </a:r>
            <a:r>
              <a:rPr lang="en-US" dirty="0" smtClean="0"/>
              <a:t>(2 of 2)</a:t>
            </a:r>
            <a:endParaRPr lang="en-US" dirty="0"/>
          </a:p>
        </p:txBody>
      </p:sp>
      <p:sp>
        <p:nvSpPr>
          <p:cNvPr id="24579" name="Content Placeholder 2"/>
          <p:cNvSpPr>
            <a:spLocks noGrp="1"/>
          </p:cNvSpPr>
          <p:nvPr>
            <p:ph idx="1"/>
          </p:nvPr>
        </p:nvSpPr>
        <p:spPr/>
        <p:txBody>
          <a:bodyPr/>
          <a:lstStyle/>
          <a:p>
            <a:r>
              <a:rPr lang="en-US" b="1" dirty="0" smtClean="0">
                <a:solidFill>
                  <a:srgbClr val="005A70"/>
                </a:solidFill>
              </a:rPr>
              <a:t>4.4</a:t>
            </a:r>
            <a:r>
              <a:rPr lang="en-US" dirty="0"/>
              <a:t> </a:t>
            </a:r>
            <a:r>
              <a:rPr lang="en-US" dirty="0" smtClean="0"/>
              <a:t>Discuss </a:t>
            </a:r>
            <a:r>
              <a:rPr lang="en-US" dirty="0"/>
              <a:t>the properties of engine oil. </a:t>
            </a:r>
            <a:endParaRPr lang="en-US" dirty="0" smtClean="0"/>
          </a:p>
          <a:p>
            <a:r>
              <a:rPr lang="en-US" b="1" dirty="0" smtClean="0"/>
              <a:t>4.5</a:t>
            </a:r>
            <a:r>
              <a:rPr lang="en-US" dirty="0" smtClean="0"/>
              <a:t> Discuss </a:t>
            </a:r>
            <a:r>
              <a:rPr lang="en-US" dirty="0"/>
              <a:t>SAE and API rating oil ratings. </a:t>
            </a:r>
            <a:endParaRPr lang="en-US" dirty="0" smtClean="0"/>
          </a:p>
          <a:p>
            <a:r>
              <a:rPr lang="en-US" b="1" dirty="0" smtClean="0"/>
              <a:t>4.6</a:t>
            </a:r>
            <a:r>
              <a:rPr lang="en-US" dirty="0" smtClean="0"/>
              <a:t> Discuss </a:t>
            </a:r>
            <a:r>
              <a:rPr lang="en-US" dirty="0"/>
              <a:t>the purpose and </a:t>
            </a:r>
            <a:r>
              <a:rPr lang="en-US" dirty="0" smtClean="0"/>
              <a:t>function of </a:t>
            </a:r>
            <a:r>
              <a:rPr lang="en-US" dirty="0"/>
              <a:t>oil filters</a:t>
            </a:r>
            <a:r>
              <a:rPr lang="en-US" dirty="0" smtClean="0"/>
              <a:t>.</a:t>
            </a:r>
          </a:p>
          <a:p>
            <a:r>
              <a:rPr lang="en-US" b="1" dirty="0" smtClean="0"/>
              <a:t>4.7 </a:t>
            </a:r>
            <a:r>
              <a:rPr lang="en-US" dirty="0" smtClean="0"/>
              <a:t>Describe </a:t>
            </a:r>
            <a:r>
              <a:rPr lang="en-US" dirty="0"/>
              <a:t>the oil change procedure.</a:t>
            </a:r>
          </a:p>
        </p:txBody>
      </p:sp>
    </p:spTree>
    <p:extLst>
      <p:ext uri="{BB962C8B-B14F-4D97-AF65-F5344CB8AC3E}">
        <p14:creationId xmlns:p14="http://schemas.microsoft.com/office/powerpoint/2010/main" val="32458996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dirty="0" smtClean="0"/>
              <a:t>FIGURE 4–14 Oil must be used to lubricate the gears used to drive the camshaft and high-pressure fuel pump on all engines, such as this 6.7 liter </a:t>
            </a:r>
            <a:r>
              <a:rPr lang="en-US" dirty="0"/>
              <a:t>C</a:t>
            </a:r>
            <a:r>
              <a:rPr lang="en-US" dirty="0" smtClean="0"/>
              <a:t>ummins inline six-cylinder diesel engine.</a:t>
            </a:r>
            <a:endParaRPr lang="en-US" dirty="0"/>
          </a:p>
        </p:txBody>
      </p:sp>
      <p:pic>
        <p:nvPicPr>
          <p:cNvPr id="3" name="Picture 2" descr="A photo shows the gears that drive the camshaft and high-pressure fuel pump, in a 6.7 liter Cummins inline six-cylinder diesel engine."/>
          <p:cNvPicPr>
            <a:picLocks noChangeAspect="1"/>
          </p:cNvPicPr>
          <p:nvPr/>
        </p:nvPicPr>
        <p:blipFill>
          <a:blip r:embed="rId2"/>
          <a:stretch>
            <a:fillRect/>
          </a:stretch>
        </p:blipFill>
        <p:spPr>
          <a:xfrm>
            <a:off x="914400" y="1371600"/>
            <a:ext cx="7162800" cy="5021020"/>
          </a:xfrm>
          <a:prstGeom prst="rect">
            <a:avLst/>
          </a:prstGeom>
        </p:spPr>
      </p:pic>
    </p:spTree>
    <p:extLst>
      <p:ext uri="{BB962C8B-B14F-4D97-AF65-F5344CB8AC3E}">
        <p14:creationId xmlns:p14="http://schemas.microsoft.com/office/powerpoint/2010/main" val="398527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p:cNvSpPr>
            <a:spLocks noGrp="1" noChangeArrowheads="1"/>
          </p:cNvSpPr>
          <p:nvPr>
            <p:ph type="title"/>
          </p:nvPr>
        </p:nvSpPr>
        <p:spPr/>
        <p:txBody>
          <a:bodyPr/>
          <a:lstStyle/>
          <a:p>
            <a:r>
              <a:rPr lang="en-US" altLang="en-US" sz="3600" dirty="0" smtClean="0"/>
              <a:t>OIL PANS ( 1 of 2)</a:t>
            </a:r>
          </a:p>
        </p:txBody>
      </p:sp>
      <p:sp>
        <p:nvSpPr>
          <p:cNvPr id="13314" name="Rectangle 3"/>
          <p:cNvSpPr>
            <a:spLocks noGrp="1" noChangeArrowheads="1"/>
          </p:cNvSpPr>
          <p:nvPr>
            <p:ph type="body" idx="1"/>
          </p:nvPr>
        </p:nvSpPr>
        <p:spPr>
          <a:xfrm>
            <a:off x="76200" y="1524000"/>
            <a:ext cx="8229600" cy="4525963"/>
          </a:xfrm>
        </p:spPr>
        <p:txBody>
          <a:bodyPr/>
          <a:lstStyle/>
          <a:p>
            <a:r>
              <a:rPr lang="en-US" altLang="en-US" sz="3600" b="1" dirty="0" smtClean="0">
                <a:solidFill>
                  <a:srgbClr val="0000FF"/>
                </a:solidFill>
              </a:rPr>
              <a:t>Oil Pan </a:t>
            </a:r>
          </a:p>
          <a:p>
            <a:pPr lvl="1"/>
            <a:r>
              <a:rPr lang="en-US" altLang="en-US" sz="2800" dirty="0" smtClean="0"/>
              <a:t>Engine </a:t>
            </a:r>
            <a:r>
              <a:rPr lang="en-US" altLang="en-US" sz="2800" dirty="0"/>
              <a:t>oil </a:t>
            </a:r>
            <a:r>
              <a:rPr lang="en-US" altLang="en-US" sz="2800" dirty="0" smtClean="0"/>
              <a:t>stored for </a:t>
            </a:r>
            <a:r>
              <a:rPr lang="en-US" altLang="en-US" sz="2800" dirty="0"/>
              <a:t>lubricating </a:t>
            </a:r>
            <a:r>
              <a:rPr lang="en-US" altLang="en-US" sz="2800" dirty="0" smtClean="0"/>
              <a:t>engine </a:t>
            </a:r>
            <a:endParaRPr lang="en-US" altLang="en-US" sz="2800" dirty="0"/>
          </a:p>
          <a:p>
            <a:pPr lvl="1"/>
            <a:r>
              <a:rPr lang="en-US" altLang="en-US" sz="2800" dirty="0"/>
              <a:t>Another name for the oil pan is a </a:t>
            </a:r>
            <a:r>
              <a:rPr lang="en-US" altLang="en-US" sz="2800" dirty="0" smtClean="0"/>
              <a:t>sump</a:t>
            </a:r>
          </a:p>
          <a:p>
            <a:pPr lvl="1"/>
            <a:r>
              <a:rPr lang="en-US" altLang="en-US" sz="2800" dirty="0"/>
              <a:t>Pan baffles </a:t>
            </a:r>
            <a:r>
              <a:rPr lang="en-US" altLang="en-US" sz="2800" dirty="0" smtClean="0"/>
              <a:t>&amp; oil </a:t>
            </a:r>
            <a:r>
              <a:rPr lang="en-US" altLang="en-US" sz="2800" dirty="0"/>
              <a:t>pan shapes </a:t>
            </a:r>
            <a:r>
              <a:rPr lang="en-US" altLang="en-US" sz="2800" dirty="0" smtClean="0"/>
              <a:t>used </a:t>
            </a:r>
            <a:r>
              <a:rPr lang="en-US" altLang="en-US" sz="2800" dirty="0"/>
              <a:t>to </a:t>
            </a:r>
            <a:r>
              <a:rPr lang="en-US" altLang="en-US" sz="2800" dirty="0" smtClean="0"/>
              <a:t>keep</a:t>
            </a:r>
          </a:p>
          <a:p>
            <a:pPr lvl="1"/>
            <a:r>
              <a:rPr lang="en-US" altLang="en-US" sz="2800" dirty="0" smtClean="0"/>
              <a:t>Oil </a:t>
            </a:r>
            <a:r>
              <a:rPr lang="en-US" altLang="en-US" sz="2800" dirty="0"/>
              <a:t>inlet under the oil at all </a:t>
            </a:r>
            <a:r>
              <a:rPr lang="en-US" altLang="en-US" sz="2800" dirty="0" smtClean="0"/>
              <a:t>times</a:t>
            </a:r>
            <a:endParaRPr lang="en-US" altLang="en-US" sz="2800" dirty="0"/>
          </a:p>
          <a:p>
            <a:endParaRPr lang="en-US" altLang="en-US" dirty="0" smtClean="0"/>
          </a:p>
        </p:txBody>
      </p:sp>
      <p:pic>
        <p:nvPicPr>
          <p:cNvPr id="6146" name="Picture 2" descr="Two photos show a pickup screen and a windage tray in an oil pan on a Duramax diesel.&#10;Photo 2: Shows a built-in windage tray inside an oil pa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850" y="4083727"/>
            <a:ext cx="34861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231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80028"/>
          </a:xfrm>
        </p:spPr>
        <p:txBody>
          <a:bodyPr/>
          <a:lstStyle/>
          <a:p>
            <a:r>
              <a:rPr lang="en-US" dirty="0" smtClean="0"/>
              <a:t>FIGURE 4–15 (A) the pickup screen on a </a:t>
            </a:r>
            <a:r>
              <a:rPr lang="en-US" dirty="0"/>
              <a:t>D</a:t>
            </a:r>
            <a:r>
              <a:rPr lang="en-US" dirty="0" smtClean="0"/>
              <a:t>uramax diesel engine is surrounded by many baffles. </a:t>
            </a:r>
            <a:endParaRPr lang="en-US" dirty="0"/>
          </a:p>
        </p:txBody>
      </p:sp>
      <p:pic>
        <p:nvPicPr>
          <p:cNvPr id="7170" name="Picture 2" descr="Two photos show a pickup screen and a windage tray in an oil pan on a Duramax diesel.&#10;Two photos show the following.&#10;Photo 1: Shows a pickup screen on a Duramax diesel engine. It is surrounded by many circular slits known as baff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1676400"/>
            <a:ext cx="3886200" cy="4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06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p:cNvSpPr>
            <a:spLocks noGrp="1" noChangeArrowheads="1"/>
          </p:cNvSpPr>
          <p:nvPr>
            <p:ph type="title"/>
          </p:nvPr>
        </p:nvSpPr>
        <p:spPr/>
        <p:txBody>
          <a:bodyPr/>
          <a:lstStyle/>
          <a:p>
            <a:r>
              <a:rPr lang="en-US" altLang="en-US" sz="3600" dirty="0" smtClean="0"/>
              <a:t>OIL PANS ( 2 of 2)</a:t>
            </a:r>
          </a:p>
        </p:txBody>
      </p:sp>
      <p:sp>
        <p:nvSpPr>
          <p:cNvPr id="13314" name="Rectangle 3"/>
          <p:cNvSpPr>
            <a:spLocks noGrp="1" noChangeArrowheads="1"/>
          </p:cNvSpPr>
          <p:nvPr>
            <p:ph type="body" idx="1"/>
          </p:nvPr>
        </p:nvSpPr>
        <p:spPr>
          <a:xfrm>
            <a:off x="76200" y="1524000"/>
            <a:ext cx="8229600" cy="4525963"/>
          </a:xfrm>
        </p:spPr>
        <p:txBody>
          <a:bodyPr/>
          <a:lstStyle/>
          <a:p>
            <a:r>
              <a:rPr lang="en-US" altLang="en-US" sz="3600" b="1" dirty="0" smtClean="0">
                <a:solidFill>
                  <a:srgbClr val="0000FF"/>
                </a:solidFill>
              </a:rPr>
              <a:t>Oil Pan </a:t>
            </a:r>
          </a:p>
          <a:p>
            <a:pPr lvl="1"/>
            <a:r>
              <a:rPr lang="en-US" altLang="en-US" dirty="0" smtClean="0"/>
              <a:t>Crankshaft rotates &amp; acts </a:t>
            </a:r>
            <a:r>
              <a:rPr lang="en-US" altLang="en-US" dirty="0"/>
              <a:t>like </a:t>
            </a:r>
            <a:r>
              <a:rPr lang="en-US" altLang="en-US" dirty="0" smtClean="0"/>
              <a:t>fan</a:t>
            </a:r>
          </a:p>
          <a:p>
            <a:pPr lvl="1"/>
            <a:r>
              <a:rPr lang="en-US" altLang="en-US" dirty="0" smtClean="0"/>
              <a:t>Causes </a:t>
            </a:r>
            <a:r>
              <a:rPr lang="en-US" altLang="en-US" dirty="0"/>
              <a:t>air </a:t>
            </a:r>
            <a:r>
              <a:rPr lang="en-US" altLang="en-US" dirty="0" smtClean="0"/>
              <a:t>within crankcase </a:t>
            </a:r>
            <a:r>
              <a:rPr lang="en-US" altLang="en-US" dirty="0"/>
              <a:t>to rotate with </a:t>
            </a:r>
            <a:r>
              <a:rPr lang="en-US" altLang="en-US" dirty="0" smtClean="0"/>
              <a:t>it</a:t>
            </a:r>
          </a:p>
          <a:p>
            <a:pPr lvl="1"/>
            <a:r>
              <a:rPr lang="en-US" altLang="en-US" dirty="0" smtClean="0"/>
              <a:t>Causing draft on oil</a:t>
            </a:r>
            <a:r>
              <a:rPr lang="en-US" altLang="en-US" dirty="0"/>
              <a:t>, churning it so that air bubbles </a:t>
            </a:r>
            <a:endParaRPr lang="en-US" altLang="en-US" dirty="0" smtClean="0"/>
          </a:p>
          <a:p>
            <a:pPr lvl="1"/>
            <a:r>
              <a:rPr lang="en-US" altLang="en-US" dirty="0"/>
              <a:t>E</a:t>
            </a:r>
            <a:r>
              <a:rPr lang="en-US" altLang="en-US" dirty="0" smtClean="0"/>
              <a:t>nter oil &amp; causes foaming</a:t>
            </a:r>
          </a:p>
          <a:p>
            <a:pPr lvl="1"/>
            <a:r>
              <a:rPr lang="en-US" altLang="en-US" dirty="0" smtClean="0"/>
              <a:t>Foaming causes bearing failure</a:t>
            </a:r>
          </a:p>
          <a:p>
            <a:pPr lvl="1"/>
            <a:r>
              <a:rPr lang="en-US" altLang="en-US" dirty="0" smtClean="0"/>
              <a:t>Baffle </a:t>
            </a:r>
            <a:r>
              <a:rPr lang="en-US" altLang="en-US" dirty="0"/>
              <a:t>or windage tray</a:t>
            </a:r>
          </a:p>
          <a:p>
            <a:pPr lvl="1"/>
            <a:r>
              <a:rPr lang="en-US" altLang="en-US" dirty="0" smtClean="0"/>
              <a:t>Used to eliminate oil </a:t>
            </a:r>
            <a:r>
              <a:rPr lang="en-US" altLang="en-US" dirty="0"/>
              <a:t>churning</a:t>
            </a:r>
          </a:p>
          <a:p>
            <a:endParaRPr lang="en-US" altLang="en-US" dirty="0" smtClean="0"/>
          </a:p>
        </p:txBody>
      </p:sp>
      <p:pic>
        <p:nvPicPr>
          <p:cNvPr id="5" name="Picture 2" descr="Two photos show a pickup screen and a windage tray in an oil pan on a Duramax diesel.&#10;Photo 2: Shows a built-in windage tray inside an oil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850" y="4038600"/>
            <a:ext cx="34861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535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97280"/>
          </a:xfrm>
        </p:spPr>
        <p:txBody>
          <a:bodyPr/>
          <a:lstStyle/>
          <a:p>
            <a:r>
              <a:rPr lang="en-US" dirty="0" smtClean="0"/>
              <a:t>FIGURE 4–15 (B) the oil pan has a built-in windage tray to help prevent the oil from being aerated during engine operation.</a:t>
            </a:r>
            <a:endParaRPr lang="en-US" dirty="0"/>
          </a:p>
        </p:txBody>
      </p:sp>
      <p:pic>
        <p:nvPicPr>
          <p:cNvPr id="4" name="Picture 2" descr="Two photos show a pickup screen and a windage tray in an oil pan on a Duramax diesel.&#10;Photo 2: Shows a built-in windage tray inside an oil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704975"/>
            <a:ext cx="6629400" cy="4347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84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3: </a:t>
            </a:r>
            <a:r>
              <a:rPr lang="en-US" sz="4000" dirty="0" smtClean="0">
                <a:solidFill>
                  <a:srgbClr val="F8F9D3"/>
                </a:solidFill>
              </a:rPr>
              <a:t>?</a:t>
            </a:r>
            <a:endParaRPr lang="en-US" dirty="0">
              <a:solidFill>
                <a:srgbClr val="F8F9D3"/>
              </a:solidFill>
            </a:endParaRPr>
          </a:p>
        </p:txBody>
      </p:sp>
      <p:sp>
        <p:nvSpPr>
          <p:cNvPr id="3" name="Rectangle 2"/>
          <p:cNvSpPr/>
          <p:nvPr/>
        </p:nvSpPr>
        <p:spPr>
          <a:xfrm>
            <a:off x="76200" y="2286000"/>
            <a:ext cx="8534400" cy="707886"/>
          </a:xfrm>
          <a:prstGeom prst="rect">
            <a:avLst/>
          </a:prstGeom>
        </p:spPr>
        <p:txBody>
          <a:bodyPr wrap="square">
            <a:spAutoFit/>
          </a:bodyPr>
          <a:lstStyle/>
          <a:p>
            <a:r>
              <a:rPr lang="en-US" sz="4000" dirty="0" smtClean="0">
                <a:solidFill>
                  <a:srgbClr val="000000"/>
                </a:solidFill>
              </a:rPr>
              <a:t>What is a windage tray?</a:t>
            </a:r>
            <a:endParaRPr lang="en-US" sz="4000" dirty="0">
              <a:solidFill>
                <a:srgbClr val="000000"/>
              </a:solidFill>
            </a:endParaRPr>
          </a:p>
        </p:txBody>
      </p:sp>
    </p:spTree>
    <p:extLst>
      <p:ext uri="{BB962C8B-B14F-4D97-AF65-F5344CB8AC3E}">
        <p14:creationId xmlns:p14="http://schemas.microsoft.com/office/powerpoint/2010/main" val="183094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3:</a:t>
            </a:r>
            <a:endParaRPr lang="en-US" sz="3200" dirty="0">
              <a:solidFill>
                <a:srgbClr val="F8F9D3"/>
              </a:solidFill>
            </a:endParaRPr>
          </a:p>
        </p:txBody>
      </p:sp>
      <p:sp>
        <p:nvSpPr>
          <p:cNvPr id="6" name="Rectangle 5"/>
          <p:cNvSpPr/>
          <p:nvPr/>
        </p:nvSpPr>
        <p:spPr>
          <a:xfrm>
            <a:off x="166816" y="1954959"/>
            <a:ext cx="8534400" cy="2554545"/>
          </a:xfrm>
          <a:prstGeom prst="rect">
            <a:avLst/>
          </a:prstGeom>
        </p:spPr>
        <p:txBody>
          <a:bodyPr wrap="square">
            <a:spAutoFit/>
          </a:bodyPr>
          <a:lstStyle/>
          <a:p>
            <a:r>
              <a:rPr lang="en-US" sz="4000" dirty="0" smtClean="0">
                <a:solidFill>
                  <a:srgbClr val="FF0000"/>
                </a:solidFill>
              </a:rPr>
              <a:t>The windage </a:t>
            </a:r>
            <a:r>
              <a:rPr lang="en-US" sz="4000" dirty="0">
                <a:solidFill>
                  <a:srgbClr val="FF0000"/>
                </a:solidFill>
              </a:rPr>
              <a:t>tray </a:t>
            </a:r>
            <a:r>
              <a:rPr lang="en-US" sz="4000" dirty="0" smtClean="0">
                <a:solidFill>
                  <a:srgbClr val="FF0000"/>
                </a:solidFill>
              </a:rPr>
              <a:t>is used </a:t>
            </a:r>
            <a:r>
              <a:rPr lang="en-US" sz="4000" dirty="0">
                <a:solidFill>
                  <a:srgbClr val="FF0000"/>
                </a:solidFill>
              </a:rPr>
              <a:t>to keep oil from being churned up by the rotating crankshaft</a:t>
            </a:r>
            <a:r>
              <a:rPr lang="en-US" sz="4000" dirty="0" smtClean="0">
                <a:solidFill>
                  <a:srgbClr val="FF0000"/>
                </a:solidFill>
              </a:rPr>
              <a:t>.</a:t>
            </a:r>
            <a:endParaRPr lang="en-US" sz="4000" dirty="0">
              <a:solidFill>
                <a:srgbClr val="FF0000"/>
              </a:solidFill>
            </a:endParaRPr>
          </a:p>
          <a:p>
            <a:r>
              <a:rPr lang="en-US" sz="4000" dirty="0" smtClean="0">
                <a:solidFill>
                  <a:srgbClr val="FF0000"/>
                </a:solidFill>
              </a:rPr>
              <a:t> </a:t>
            </a:r>
            <a:endParaRPr lang="en-US" sz="4000" dirty="0">
              <a:solidFill>
                <a:srgbClr val="FF0000"/>
              </a:solidFill>
            </a:endParaRPr>
          </a:p>
        </p:txBody>
      </p:sp>
    </p:spTree>
    <p:extLst>
      <p:ext uri="{BB962C8B-B14F-4D97-AF65-F5344CB8AC3E}">
        <p14:creationId xmlns:p14="http://schemas.microsoft.com/office/powerpoint/2010/main" val="594567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p:cNvSpPr>
            <a:spLocks noGrp="1" noChangeArrowheads="1"/>
          </p:cNvSpPr>
          <p:nvPr>
            <p:ph type="title"/>
          </p:nvPr>
        </p:nvSpPr>
        <p:spPr/>
        <p:txBody>
          <a:bodyPr/>
          <a:lstStyle/>
          <a:p>
            <a:r>
              <a:rPr lang="en-US" altLang="en-US" sz="3600" dirty="0" smtClean="0">
                <a:ea typeface="Verdana" panose="020B0604030504040204" pitchFamily="34" charset="0"/>
              </a:rPr>
              <a:t>OIL COOLERS ( 1 of 1) </a:t>
            </a:r>
          </a:p>
        </p:txBody>
      </p:sp>
      <p:sp>
        <p:nvSpPr>
          <p:cNvPr id="27650" name="Rectangle 3"/>
          <p:cNvSpPr>
            <a:spLocks noGrp="1" noChangeArrowheads="1"/>
          </p:cNvSpPr>
          <p:nvPr>
            <p:ph type="body" idx="1"/>
          </p:nvPr>
        </p:nvSpPr>
        <p:spPr>
          <a:xfrm>
            <a:off x="304800" y="1447800"/>
            <a:ext cx="3657600" cy="4800600"/>
          </a:xfrm>
        </p:spPr>
        <p:txBody>
          <a:bodyPr/>
          <a:lstStyle/>
          <a:p>
            <a:pPr>
              <a:spcBef>
                <a:spcPts val="0"/>
              </a:spcBef>
            </a:pPr>
            <a:r>
              <a:rPr lang="en-US" altLang="en-US" sz="3200" b="1" dirty="0" smtClean="0">
                <a:solidFill>
                  <a:srgbClr val="0000FF"/>
                </a:solidFill>
              </a:rPr>
              <a:t>Coolant flows through oil cooler</a:t>
            </a:r>
          </a:p>
          <a:p>
            <a:pPr lvl="1">
              <a:spcBef>
                <a:spcPts val="0"/>
              </a:spcBef>
            </a:pPr>
            <a:r>
              <a:rPr lang="en-US" altLang="en-US" dirty="0" smtClean="0"/>
              <a:t>To help warm oil when engine is cold and cool oil when engine is hot</a:t>
            </a:r>
          </a:p>
          <a:p>
            <a:pPr lvl="1">
              <a:spcBef>
                <a:spcPts val="0"/>
              </a:spcBef>
            </a:pPr>
            <a:r>
              <a:rPr lang="en-US" altLang="en-US" dirty="0" smtClean="0"/>
              <a:t>Oil temp should be:</a:t>
            </a:r>
          </a:p>
          <a:p>
            <a:pPr lvl="2">
              <a:spcBef>
                <a:spcPts val="0"/>
              </a:spcBef>
            </a:pPr>
            <a:r>
              <a:rPr lang="en-US" altLang="en-US" dirty="0" smtClean="0"/>
              <a:t>Above 212°F (100°C) to boil off any accumulated moisture</a:t>
            </a:r>
          </a:p>
          <a:p>
            <a:pPr lvl="2">
              <a:spcBef>
                <a:spcPts val="0"/>
              </a:spcBef>
            </a:pPr>
            <a:r>
              <a:rPr lang="en-US" altLang="en-US" dirty="0" smtClean="0"/>
              <a:t>Below 280°F to 300°F (138°C to 148°C)</a:t>
            </a:r>
          </a:p>
        </p:txBody>
      </p:sp>
      <p:pic>
        <p:nvPicPr>
          <p:cNvPr id="8194" name="Picture 2" descr="A photo shows the oil cooler in a 6.7-liter Power Stroke diesel engine. A lower oil pan is installed below the oil cooler, and a hose connects the oil cooler with the water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371600"/>
            <a:ext cx="5048250" cy="309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22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215372"/>
            <a:ext cx="8229600" cy="1097280"/>
          </a:xfrm>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altLang="en-US" sz="2400"/>
              <a:t>Figure 16–18   Oil is cooled by the flow of coolant through the oil filter adaptor</a:t>
            </a:r>
            <a:endParaRPr lang="en-US" altLang="en-US" sz="2400" dirty="0"/>
          </a:p>
        </p:txBody>
      </p:sp>
      <p:pic>
        <p:nvPicPr>
          <p:cNvPr id="9218" name="Picture 2" descr="A photo shows the oil cooler in a 6.7-liter Power Stroke diesel engine. A lower oil pan is installed below the oil cooler, and a hose connects the oil cooler with the water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6" y="1676400"/>
            <a:ext cx="7258048" cy="4444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2183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ENGINE OIL (1 of 12)</a:t>
            </a:r>
            <a:endParaRPr lang="en-US" sz="3600" dirty="0"/>
          </a:p>
        </p:txBody>
      </p:sp>
      <p:sp>
        <p:nvSpPr>
          <p:cNvPr id="29699" name="Content Placeholder 2"/>
          <p:cNvSpPr>
            <a:spLocks noGrp="1"/>
          </p:cNvSpPr>
          <p:nvPr>
            <p:ph idx="1"/>
          </p:nvPr>
        </p:nvSpPr>
        <p:spPr>
          <a:xfrm>
            <a:off x="457200" y="1524000"/>
            <a:ext cx="8229600" cy="4525963"/>
          </a:xfrm>
        </p:spPr>
        <p:txBody>
          <a:bodyPr/>
          <a:lstStyle/>
          <a:p>
            <a:r>
              <a:rPr lang="en-US" sz="3600" b="1" dirty="0">
                <a:solidFill>
                  <a:srgbClr val="0000FF"/>
                </a:solidFill>
              </a:rPr>
              <a:t>Most important engine oil </a:t>
            </a:r>
            <a:r>
              <a:rPr lang="en-US" sz="3600" b="1" dirty="0" smtClean="0">
                <a:solidFill>
                  <a:srgbClr val="0000FF"/>
                </a:solidFill>
              </a:rPr>
              <a:t>property</a:t>
            </a:r>
          </a:p>
          <a:p>
            <a:pPr lvl="1"/>
            <a:r>
              <a:rPr lang="en-US" sz="3200" dirty="0" smtClean="0"/>
              <a:t>Thickness </a:t>
            </a:r>
            <a:r>
              <a:rPr lang="en-US" sz="3200" dirty="0"/>
              <a:t>or </a:t>
            </a:r>
            <a:r>
              <a:rPr lang="en-US" sz="4000" b="1" dirty="0">
                <a:solidFill>
                  <a:srgbClr val="0000FF"/>
                </a:solidFill>
              </a:rPr>
              <a:t>viscosity</a:t>
            </a:r>
            <a:endParaRPr lang="en-US" sz="3200" b="1" dirty="0">
              <a:solidFill>
                <a:srgbClr val="0000FF"/>
              </a:solidFill>
            </a:endParaRPr>
          </a:p>
          <a:p>
            <a:pPr lvl="1"/>
            <a:r>
              <a:rPr lang="en-US" sz="3200" dirty="0"/>
              <a:t>As oil is cooled, it gets thicker</a:t>
            </a:r>
          </a:p>
          <a:p>
            <a:pPr lvl="1"/>
            <a:r>
              <a:rPr lang="en-US" sz="3200" dirty="0"/>
              <a:t>As oil is heated, it gets thinner</a:t>
            </a:r>
          </a:p>
          <a:p>
            <a:endParaRPr lang="en-US" sz="3600" dirty="0"/>
          </a:p>
        </p:txBody>
      </p:sp>
      <p:pic>
        <p:nvPicPr>
          <p:cNvPr id="3" name="Picture 2" descr="A photo shows a close-up of an SAE 15W-40 engine oil can. The label on the can has the following product information, “Mobil Delvac, 1300 Super”."/>
          <p:cNvPicPr>
            <a:picLocks noChangeAspect="1"/>
          </p:cNvPicPr>
          <p:nvPr/>
        </p:nvPicPr>
        <p:blipFill>
          <a:blip r:embed="rId2"/>
          <a:stretch>
            <a:fillRect/>
          </a:stretch>
        </p:blipFill>
        <p:spPr>
          <a:xfrm>
            <a:off x="6248400" y="3962400"/>
            <a:ext cx="2649184" cy="2368514"/>
          </a:xfrm>
          <a:prstGeom prst="rect">
            <a:avLst/>
          </a:prstGeom>
        </p:spPr>
      </p:pic>
    </p:spTree>
    <p:extLst>
      <p:ext uri="{BB962C8B-B14F-4D97-AF65-F5344CB8AC3E}">
        <p14:creationId xmlns:p14="http://schemas.microsoft.com/office/powerpoint/2010/main" val="17936537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15372"/>
            <a:ext cx="8229600" cy="1097280"/>
          </a:xfrm>
        </p:spPr>
        <p:txBody>
          <a:bodyPr/>
          <a:lstStyle/>
          <a:p>
            <a:r>
              <a:rPr lang="en-US" sz="3600" dirty="0" smtClean="0"/>
              <a:t>LUBRICATING PRINCIPLES (1 of 3)</a:t>
            </a:r>
            <a:endParaRPr lang="en-US" sz="3600" dirty="0"/>
          </a:p>
        </p:txBody>
      </p:sp>
      <p:sp>
        <p:nvSpPr>
          <p:cNvPr id="9218" name="Rectangle 3"/>
          <p:cNvSpPr>
            <a:spLocks noGrp="1" noChangeArrowheads="1"/>
          </p:cNvSpPr>
          <p:nvPr>
            <p:ph type="body" sz="half" idx="1"/>
          </p:nvPr>
        </p:nvSpPr>
        <p:spPr>
          <a:xfrm>
            <a:off x="304801" y="1447800"/>
            <a:ext cx="2667000" cy="4800600"/>
          </a:xfrm>
        </p:spPr>
        <p:txBody>
          <a:bodyPr/>
          <a:lstStyle/>
          <a:p>
            <a:r>
              <a:rPr lang="en-US" altLang="en-US" dirty="0" smtClean="0"/>
              <a:t>Lubrication between 2 moving surfaces results from an oil film that separates surfaces and supports load</a:t>
            </a:r>
          </a:p>
        </p:txBody>
      </p:sp>
      <p:pic>
        <p:nvPicPr>
          <p:cNvPr id="9220" name="Picture 4" descr="A diagram depicts the depositing of multiple layers of oil molecules between a stationary and a moving surface. Arrow marks indicate movement of 2 layers of oil molecules closest to the moving surface, and along with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0"/>
            <a:ext cx="5622256"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879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600" dirty="0" smtClean="0"/>
              <a:t>ENGINE OIL (</a:t>
            </a:r>
            <a:r>
              <a:rPr lang="en-US" sz="3600" dirty="0"/>
              <a:t>2</a:t>
            </a:r>
            <a:r>
              <a:rPr lang="en-US" sz="3600" dirty="0" smtClean="0"/>
              <a:t> of 12)</a:t>
            </a:r>
            <a:endParaRPr lang="en-US" sz="3600" dirty="0"/>
          </a:p>
        </p:txBody>
      </p:sp>
      <p:sp>
        <p:nvSpPr>
          <p:cNvPr id="27651" name="Content Placeholder 2"/>
          <p:cNvSpPr>
            <a:spLocks noGrp="1"/>
          </p:cNvSpPr>
          <p:nvPr>
            <p:ph idx="1"/>
          </p:nvPr>
        </p:nvSpPr>
        <p:spPr>
          <a:xfrm>
            <a:off x="152400" y="1600200"/>
            <a:ext cx="6172200" cy="4525963"/>
          </a:xfrm>
        </p:spPr>
        <p:txBody>
          <a:bodyPr/>
          <a:lstStyle/>
          <a:p>
            <a:r>
              <a:rPr lang="en-US" altLang="en-US" sz="3600" b="1" dirty="0" smtClean="0">
                <a:solidFill>
                  <a:srgbClr val="0000FF"/>
                </a:solidFill>
                <a:latin typeface="Verdana" panose="020B0604030504040204" pitchFamily="34" charset="0"/>
              </a:rPr>
              <a:t>Pour Point</a:t>
            </a:r>
          </a:p>
          <a:p>
            <a:pPr lvl="1"/>
            <a:r>
              <a:rPr lang="en-US" altLang="en-US" dirty="0">
                <a:latin typeface="Verdana" panose="020B0604030504040204" pitchFamily="34" charset="0"/>
              </a:rPr>
              <a:t>Lowest temperature at which oil will pour </a:t>
            </a:r>
          </a:p>
          <a:p>
            <a:pPr lvl="1"/>
            <a:r>
              <a:rPr lang="en-US" altLang="en-US" b="1" dirty="0" smtClean="0">
                <a:solidFill>
                  <a:srgbClr val="0000FF"/>
                </a:solidFill>
                <a:latin typeface="Verdana" panose="020B0604030504040204" pitchFamily="34" charset="0"/>
              </a:rPr>
              <a:t>Viscosity </a:t>
            </a:r>
            <a:r>
              <a:rPr lang="en-US" altLang="en-US" b="1" dirty="0">
                <a:solidFill>
                  <a:srgbClr val="0000FF"/>
                </a:solidFill>
                <a:latin typeface="Verdana" panose="020B0604030504040204" pitchFamily="34" charset="0"/>
              </a:rPr>
              <a:t>Index (VI)</a:t>
            </a:r>
          </a:p>
          <a:p>
            <a:pPr lvl="2"/>
            <a:r>
              <a:rPr lang="en-US" altLang="en-US" sz="2400" dirty="0" smtClean="0">
                <a:latin typeface="Verdana" panose="020B0604030504040204" pitchFamily="34" charset="0"/>
              </a:rPr>
              <a:t>Called Index </a:t>
            </a:r>
            <a:r>
              <a:rPr lang="en-US" altLang="en-US" sz="2400" dirty="0">
                <a:latin typeface="Verdana" panose="020B0604030504040204" pitchFamily="34" charset="0"/>
              </a:rPr>
              <a:t>of change in viscosity </a:t>
            </a:r>
            <a:endParaRPr lang="en-US" altLang="en-US" sz="2400" dirty="0" smtClean="0">
              <a:latin typeface="Verdana" panose="020B0604030504040204" pitchFamily="34" charset="0"/>
            </a:endParaRPr>
          </a:p>
          <a:p>
            <a:pPr lvl="2"/>
            <a:r>
              <a:rPr lang="en-US" altLang="en-US" sz="2400" dirty="0" smtClean="0">
                <a:latin typeface="Verdana" panose="020B0604030504040204" pitchFamily="34" charset="0"/>
              </a:rPr>
              <a:t>Between </a:t>
            </a:r>
            <a:r>
              <a:rPr lang="en-US" altLang="en-US" sz="2400" dirty="0">
                <a:latin typeface="Verdana" panose="020B0604030504040204" pitchFamily="34" charset="0"/>
              </a:rPr>
              <a:t>cold </a:t>
            </a:r>
            <a:r>
              <a:rPr lang="en-US" altLang="en-US" sz="2400" dirty="0" smtClean="0">
                <a:latin typeface="Verdana" panose="020B0604030504040204" pitchFamily="34" charset="0"/>
              </a:rPr>
              <a:t>&amp; hot extremes</a:t>
            </a:r>
          </a:p>
          <a:p>
            <a:pPr lvl="2"/>
            <a:r>
              <a:rPr lang="en-US" altLang="en-US" sz="2400" dirty="0" smtClean="0">
                <a:latin typeface="Verdana" panose="020B0604030504040204" pitchFamily="34" charset="0"/>
              </a:rPr>
              <a:t>Oils </a:t>
            </a:r>
            <a:r>
              <a:rPr lang="en-US" altLang="en-US" sz="2400" dirty="0">
                <a:latin typeface="Verdana" panose="020B0604030504040204" pitchFamily="34" charset="0"/>
              </a:rPr>
              <a:t>with high VI thin less with heat than oils with low VI</a:t>
            </a:r>
          </a:p>
          <a:p>
            <a:pPr lvl="2"/>
            <a:r>
              <a:rPr lang="en-US" altLang="en-US" sz="2400" dirty="0">
                <a:latin typeface="Verdana" panose="020B0604030504040204" pitchFamily="34" charset="0"/>
              </a:rPr>
              <a:t>Oils must be miscible, capable to mixing with other oils</a:t>
            </a:r>
          </a:p>
          <a:p>
            <a:endParaRPr lang="en-US" altLang="en-US" dirty="0" smtClean="0">
              <a:latin typeface="Verdana" panose="020B0604030504040204" pitchFamily="34" charset="0"/>
            </a:endParaRPr>
          </a:p>
        </p:txBody>
      </p:sp>
      <p:pic>
        <p:nvPicPr>
          <p:cNvPr id="5" name="Picture 4" descr="A photo shows a close-up of an SAE 15W-40 engine oil can. The label on the can has the following product information, “Mobil Delvac, 1300 Super”."/>
          <p:cNvPicPr>
            <a:picLocks noChangeAspect="1"/>
          </p:cNvPicPr>
          <p:nvPr/>
        </p:nvPicPr>
        <p:blipFill>
          <a:blip r:embed="rId2"/>
          <a:stretch>
            <a:fillRect/>
          </a:stretch>
        </p:blipFill>
        <p:spPr>
          <a:xfrm>
            <a:off x="6400800" y="4029250"/>
            <a:ext cx="2651990" cy="2371550"/>
          </a:xfrm>
          <a:prstGeom prst="rect">
            <a:avLst/>
          </a:prstGeom>
        </p:spPr>
      </p:pic>
    </p:spTree>
    <p:extLst>
      <p:ext uri="{BB962C8B-B14F-4D97-AF65-F5344CB8AC3E}">
        <p14:creationId xmlns:p14="http://schemas.microsoft.com/office/powerpoint/2010/main" val="37189849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600" dirty="0" smtClean="0"/>
              <a:t>ENGINE OIL (3 of 12)</a:t>
            </a:r>
            <a:endParaRPr lang="en-US" sz="3600" dirty="0"/>
          </a:p>
        </p:txBody>
      </p:sp>
      <p:sp>
        <p:nvSpPr>
          <p:cNvPr id="29699" name="Content Placeholder 2"/>
          <p:cNvSpPr>
            <a:spLocks noGrp="1"/>
          </p:cNvSpPr>
          <p:nvPr>
            <p:ph idx="1"/>
          </p:nvPr>
        </p:nvSpPr>
        <p:spPr>
          <a:xfrm>
            <a:off x="76200" y="1600200"/>
            <a:ext cx="9067800" cy="4525963"/>
          </a:xfrm>
        </p:spPr>
        <p:txBody>
          <a:bodyPr/>
          <a:lstStyle/>
          <a:p>
            <a:r>
              <a:rPr lang="en-US" altLang="en-US" sz="3200" b="1" dirty="0" smtClean="0">
                <a:solidFill>
                  <a:srgbClr val="0000FF"/>
                </a:solidFill>
                <a:latin typeface="Verdana" panose="020B0604030504040204" pitchFamily="34" charset="0"/>
              </a:rPr>
              <a:t>SAE # Indicates Viscosity Range</a:t>
            </a:r>
          </a:p>
          <a:p>
            <a:pPr lvl="1"/>
            <a:r>
              <a:rPr lang="en-US" altLang="en-US" dirty="0" smtClean="0">
                <a:latin typeface="Verdana" panose="020B0604030504040204" pitchFamily="34" charset="0"/>
              </a:rPr>
              <a:t>Oils tested at 212°F (100°C) </a:t>
            </a:r>
          </a:p>
          <a:p>
            <a:pPr lvl="2"/>
            <a:r>
              <a:rPr lang="en-US" altLang="en-US" dirty="0" smtClean="0">
                <a:latin typeface="Verdana" panose="020B0604030504040204" pitchFamily="34" charset="0"/>
              </a:rPr>
              <a:t>Number with no letter following</a:t>
            </a:r>
          </a:p>
          <a:p>
            <a:pPr lvl="1"/>
            <a:r>
              <a:rPr lang="en-US" altLang="en-US" dirty="0" smtClean="0">
                <a:latin typeface="Verdana" panose="020B0604030504040204" pitchFamily="34" charset="0"/>
              </a:rPr>
              <a:t>Oils tested at 0°F (−18°C) </a:t>
            </a:r>
          </a:p>
          <a:p>
            <a:pPr lvl="2"/>
            <a:r>
              <a:rPr lang="en-US" altLang="en-US" dirty="0" smtClean="0">
                <a:latin typeface="Verdana" panose="020B0604030504040204" pitchFamily="34" charset="0"/>
              </a:rPr>
              <a:t>Rated with number &amp; letter W, which means winter</a:t>
            </a:r>
          </a:p>
          <a:p>
            <a:pPr lvl="1"/>
            <a:r>
              <a:rPr lang="en-US" altLang="en-US" dirty="0">
                <a:latin typeface="Verdana" panose="020B0604030504040204" pitchFamily="34" charset="0"/>
              </a:rPr>
              <a:t>Most </a:t>
            </a:r>
            <a:r>
              <a:rPr lang="en-US" altLang="en-US" dirty="0" smtClean="0">
                <a:latin typeface="Verdana" panose="020B0604030504040204" pitchFamily="34" charset="0"/>
              </a:rPr>
              <a:t>OEMS Recommend following </a:t>
            </a:r>
            <a:r>
              <a:rPr lang="en-US" altLang="en-US" dirty="0">
                <a:latin typeface="Verdana" panose="020B0604030504040204" pitchFamily="34" charset="0"/>
              </a:rPr>
              <a:t>multi-viscosity </a:t>
            </a:r>
            <a:endParaRPr lang="en-US" altLang="en-US" dirty="0" smtClean="0">
              <a:latin typeface="Verdana" panose="020B0604030504040204" pitchFamily="34" charset="0"/>
            </a:endParaRPr>
          </a:p>
          <a:p>
            <a:pPr lvl="2"/>
            <a:r>
              <a:rPr lang="en-US" altLang="en-US" sz="2800" b="1" dirty="0" smtClean="0">
                <a:solidFill>
                  <a:srgbClr val="0000FF"/>
                </a:solidFill>
                <a:latin typeface="Verdana" panose="020B0604030504040204" pitchFamily="34" charset="0"/>
              </a:rPr>
              <a:t>Diesel Engine Oils:</a:t>
            </a:r>
          </a:p>
          <a:p>
            <a:pPr lvl="3"/>
            <a:r>
              <a:rPr lang="en-US" altLang="en-US" sz="2400" b="1" dirty="0" smtClean="0">
                <a:solidFill>
                  <a:srgbClr val="0000FF"/>
                </a:solidFill>
                <a:latin typeface="Verdana" panose="020B0604030504040204" pitchFamily="34" charset="0"/>
              </a:rPr>
              <a:t>SAE </a:t>
            </a:r>
            <a:r>
              <a:rPr lang="en-US" altLang="en-US" sz="2400" b="1" dirty="0">
                <a:solidFill>
                  <a:srgbClr val="0000FF"/>
                </a:solidFill>
                <a:latin typeface="Verdana" panose="020B0604030504040204" pitchFamily="34" charset="0"/>
              </a:rPr>
              <a:t>15W-40</a:t>
            </a:r>
          </a:p>
          <a:p>
            <a:pPr lvl="3"/>
            <a:r>
              <a:rPr lang="en-US" altLang="en-US" sz="2400" b="1" dirty="0" smtClean="0">
                <a:solidFill>
                  <a:srgbClr val="0000FF"/>
                </a:solidFill>
                <a:latin typeface="Verdana" panose="020B0604030504040204" pitchFamily="34" charset="0"/>
              </a:rPr>
              <a:t>SAE </a:t>
            </a:r>
            <a:r>
              <a:rPr lang="en-US" altLang="en-US" sz="2400" b="1" dirty="0">
                <a:solidFill>
                  <a:srgbClr val="0000FF"/>
                </a:solidFill>
                <a:latin typeface="Verdana" panose="020B0604030504040204" pitchFamily="34" charset="0"/>
              </a:rPr>
              <a:t>10W-30</a:t>
            </a:r>
          </a:p>
          <a:p>
            <a:pPr lvl="3"/>
            <a:r>
              <a:rPr lang="en-US" altLang="en-US" sz="2400" b="1" dirty="0" smtClean="0">
                <a:solidFill>
                  <a:srgbClr val="0000FF"/>
                </a:solidFill>
                <a:latin typeface="Verdana" panose="020B0604030504040204" pitchFamily="34" charset="0"/>
              </a:rPr>
              <a:t>SAE </a:t>
            </a:r>
            <a:r>
              <a:rPr lang="en-US" altLang="en-US" sz="2400" b="1" dirty="0">
                <a:solidFill>
                  <a:srgbClr val="0000FF"/>
                </a:solidFill>
                <a:latin typeface="Verdana" panose="020B0604030504040204" pitchFamily="34" charset="0"/>
              </a:rPr>
              <a:t>5W-40</a:t>
            </a:r>
            <a:endParaRPr lang="en-US" altLang="en-US" sz="2400" b="1" dirty="0" smtClean="0">
              <a:solidFill>
                <a:srgbClr val="0000FF"/>
              </a:solidFill>
              <a:latin typeface="Verdana" panose="020B0604030504040204" pitchFamily="34" charset="0"/>
            </a:endParaRPr>
          </a:p>
        </p:txBody>
      </p:sp>
    </p:spTree>
    <p:extLst>
      <p:ext uri="{BB962C8B-B14F-4D97-AF65-F5344CB8AC3E}">
        <p14:creationId xmlns:p14="http://schemas.microsoft.com/office/powerpoint/2010/main" val="25370703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600" dirty="0" smtClean="0"/>
              <a:t>ENGINE OIL (</a:t>
            </a:r>
            <a:r>
              <a:rPr lang="en-US" sz="3600" dirty="0"/>
              <a:t>4</a:t>
            </a:r>
            <a:r>
              <a:rPr lang="en-US" sz="3600" dirty="0" smtClean="0"/>
              <a:t> of 12)</a:t>
            </a:r>
            <a:endParaRPr lang="en-US" sz="3600" dirty="0"/>
          </a:p>
        </p:txBody>
      </p:sp>
      <p:sp>
        <p:nvSpPr>
          <p:cNvPr id="30723" name="Content Placeholder 2"/>
          <p:cNvSpPr>
            <a:spLocks noGrp="1"/>
          </p:cNvSpPr>
          <p:nvPr>
            <p:ph idx="1"/>
          </p:nvPr>
        </p:nvSpPr>
        <p:spPr/>
        <p:txBody>
          <a:bodyPr/>
          <a:lstStyle/>
          <a:p>
            <a:r>
              <a:rPr lang="en-US" altLang="en-US" sz="4000" b="1" u="sng" dirty="0">
                <a:solidFill>
                  <a:srgbClr val="0000FF"/>
                </a:solidFill>
                <a:latin typeface="Verdana" panose="020B0604030504040204" pitchFamily="34" charset="0"/>
              </a:rPr>
              <a:t>NOTE: </a:t>
            </a:r>
            <a:r>
              <a:rPr lang="en-US" altLang="en-US" sz="4000" b="1" dirty="0">
                <a:solidFill>
                  <a:srgbClr val="0000FF"/>
                </a:solidFill>
                <a:latin typeface="Verdana" panose="020B0604030504040204" pitchFamily="34" charset="0"/>
              </a:rPr>
              <a:t>Always use </a:t>
            </a:r>
            <a:r>
              <a:rPr lang="en-US" altLang="en-US" sz="4000" b="1" dirty="0" smtClean="0">
                <a:solidFill>
                  <a:srgbClr val="0000FF"/>
                </a:solidFill>
                <a:latin typeface="Verdana" panose="020B0604030504040204" pitchFamily="34" charset="0"/>
              </a:rPr>
              <a:t>specified </a:t>
            </a:r>
            <a:r>
              <a:rPr lang="en-US" altLang="en-US" sz="4000" b="1" dirty="0">
                <a:solidFill>
                  <a:srgbClr val="0000FF"/>
                </a:solidFill>
                <a:latin typeface="Verdana" panose="020B0604030504040204" pitchFamily="34" charset="0"/>
              </a:rPr>
              <a:t>viscosity engine oil.</a:t>
            </a:r>
          </a:p>
          <a:p>
            <a:r>
              <a:rPr lang="en-US" altLang="en-US" sz="4000" b="1" dirty="0">
                <a:solidFill>
                  <a:srgbClr val="0000FF"/>
                </a:solidFill>
                <a:latin typeface="Verdana" panose="020B0604030504040204" pitchFamily="34" charset="0"/>
              </a:rPr>
              <a:t>● SEE FIGURE 4–17.</a:t>
            </a:r>
            <a:endParaRPr lang="en-US" altLang="en-US" sz="4000" b="1" dirty="0" smtClean="0">
              <a:solidFill>
                <a:srgbClr val="0000FF"/>
              </a:solidFill>
              <a:latin typeface="Verdana" panose="020B0604030504040204" pitchFamily="34" charset="0"/>
            </a:endParaRPr>
          </a:p>
        </p:txBody>
      </p:sp>
    </p:spTree>
    <p:extLst>
      <p:ext uri="{BB962C8B-B14F-4D97-AF65-F5344CB8AC3E}">
        <p14:creationId xmlns:p14="http://schemas.microsoft.com/office/powerpoint/2010/main" val="37067854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cap="all" dirty="0" smtClean="0"/>
              <a:t>FIGURE </a:t>
            </a:r>
            <a:r>
              <a:rPr lang="en-US" sz="2400" cap="all" dirty="0"/>
              <a:t>4–17 </a:t>
            </a:r>
            <a:r>
              <a:rPr lang="en-US" sz="2400" dirty="0" smtClean="0"/>
              <a:t>Container of SAE 15W-40 engine oil that may be suitable for use in many light diesel engines.</a:t>
            </a:r>
            <a:endParaRPr lang="en-US" sz="2400" dirty="0"/>
          </a:p>
        </p:txBody>
      </p:sp>
      <p:pic>
        <p:nvPicPr>
          <p:cNvPr id="3" name="Picture 2" descr="A photo shows a close-up of an SAE 15W-40 engine oil can. The label on the can has the following product information, “Mobil Delvac, 1300 Super”."/>
          <p:cNvPicPr>
            <a:picLocks noChangeAspect="1"/>
          </p:cNvPicPr>
          <p:nvPr/>
        </p:nvPicPr>
        <p:blipFill>
          <a:blip r:embed="rId2"/>
          <a:stretch>
            <a:fillRect/>
          </a:stretch>
        </p:blipFill>
        <p:spPr>
          <a:xfrm>
            <a:off x="1524000" y="1376820"/>
            <a:ext cx="5638800" cy="5041232"/>
          </a:xfrm>
          <a:prstGeom prst="rect">
            <a:avLst/>
          </a:prstGeom>
        </p:spPr>
      </p:pic>
    </p:spTree>
    <p:extLst>
      <p:ext uri="{BB962C8B-B14F-4D97-AF65-F5344CB8AC3E}">
        <p14:creationId xmlns:p14="http://schemas.microsoft.com/office/powerpoint/2010/main" val="104200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ENGINE OIL (5 of 12)</a:t>
            </a:r>
            <a:endParaRPr lang="en-US" sz="3600" dirty="0"/>
          </a:p>
        </p:txBody>
      </p:sp>
      <p:sp>
        <p:nvSpPr>
          <p:cNvPr id="30723" name="Content Placeholder 2"/>
          <p:cNvSpPr>
            <a:spLocks noGrp="1"/>
          </p:cNvSpPr>
          <p:nvPr>
            <p:ph idx="1"/>
          </p:nvPr>
        </p:nvSpPr>
        <p:spPr/>
        <p:txBody>
          <a:bodyPr/>
          <a:lstStyle/>
          <a:p>
            <a:r>
              <a:rPr lang="en-US" altLang="en-US" sz="3600" b="1" dirty="0">
                <a:solidFill>
                  <a:srgbClr val="0000FF"/>
                </a:solidFill>
                <a:latin typeface="Verdana" panose="020B0604030504040204" pitchFamily="34" charset="0"/>
              </a:rPr>
              <a:t>API Rating</a:t>
            </a:r>
            <a:endParaRPr lang="en-US" altLang="en-US" sz="3600" b="1" dirty="0" smtClean="0">
              <a:solidFill>
                <a:srgbClr val="0000FF"/>
              </a:solidFill>
              <a:latin typeface="Verdana" panose="020B0604030504040204" pitchFamily="34" charset="0"/>
            </a:endParaRPr>
          </a:p>
          <a:p>
            <a:pPr lvl="1"/>
            <a:r>
              <a:rPr lang="en-US" altLang="en-US" dirty="0" smtClean="0">
                <a:latin typeface="Verdana" panose="020B0604030504040204" pitchFamily="34" charset="0"/>
              </a:rPr>
              <a:t>American Petroleum Institute (API) </a:t>
            </a:r>
          </a:p>
          <a:p>
            <a:pPr lvl="1"/>
            <a:r>
              <a:rPr lang="en-US" altLang="en-US" dirty="0" smtClean="0">
                <a:latin typeface="Verdana" panose="020B0604030504040204" pitchFamily="34" charset="0"/>
              </a:rPr>
              <a:t>Established engine oil performance classification</a:t>
            </a:r>
          </a:p>
          <a:p>
            <a:pPr lvl="1"/>
            <a:r>
              <a:rPr lang="en-US" altLang="en-US" dirty="0" smtClean="0">
                <a:latin typeface="Verdana" panose="020B0604030504040204" pitchFamily="34" charset="0"/>
              </a:rPr>
              <a:t>Oils are tested and rated </a:t>
            </a:r>
          </a:p>
          <a:p>
            <a:pPr lvl="1"/>
            <a:r>
              <a:rPr lang="en-US" altLang="en-US" dirty="0" smtClean="0">
                <a:latin typeface="Verdana" panose="020B0604030504040204" pitchFamily="34" charset="0"/>
              </a:rPr>
              <a:t>In production automotive engines</a:t>
            </a:r>
          </a:p>
          <a:p>
            <a:pPr lvl="1"/>
            <a:r>
              <a:rPr lang="en-US" altLang="en-US" dirty="0">
                <a:latin typeface="Verdana" panose="020B0604030504040204" pitchFamily="34" charset="0"/>
              </a:rPr>
              <a:t>SAE </a:t>
            </a:r>
            <a:r>
              <a:rPr lang="en-US" altLang="en-US" dirty="0" smtClean="0">
                <a:latin typeface="Verdana" panose="020B0604030504040204" pitchFamily="34" charset="0"/>
              </a:rPr>
              <a:t>grade &amp; API markings: only </a:t>
            </a:r>
            <a:r>
              <a:rPr lang="en-US" altLang="en-US" dirty="0">
                <a:latin typeface="Verdana" panose="020B0604030504040204" pitchFamily="34" charset="0"/>
              </a:rPr>
              <a:t>information </a:t>
            </a:r>
            <a:endParaRPr lang="en-US" altLang="en-US" dirty="0" smtClean="0">
              <a:latin typeface="Verdana" panose="020B0604030504040204" pitchFamily="34" charset="0"/>
            </a:endParaRPr>
          </a:p>
          <a:p>
            <a:pPr lvl="1"/>
            <a:r>
              <a:rPr lang="en-US" altLang="en-US" dirty="0" smtClean="0">
                <a:latin typeface="Verdana" panose="020B0604030504040204" pitchFamily="34" charset="0"/>
              </a:rPr>
              <a:t>Available to help determine</a:t>
            </a:r>
          </a:p>
          <a:p>
            <a:pPr lvl="1"/>
            <a:r>
              <a:rPr lang="en-US" altLang="en-US" dirty="0" smtClean="0">
                <a:latin typeface="Verdana" panose="020B0604030504040204" pitchFamily="34" charset="0"/>
              </a:rPr>
              <a:t>Which oil is satisfactory for use in an engine.</a:t>
            </a:r>
          </a:p>
        </p:txBody>
      </p:sp>
    </p:spTree>
    <p:extLst>
      <p:ext uri="{BB962C8B-B14F-4D97-AF65-F5344CB8AC3E}">
        <p14:creationId xmlns:p14="http://schemas.microsoft.com/office/powerpoint/2010/main" val="17382517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ENGINE OIL (6 of 12)</a:t>
            </a:r>
            <a:endParaRPr lang="en-US" sz="3600" dirty="0"/>
          </a:p>
        </p:txBody>
      </p:sp>
      <p:sp>
        <p:nvSpPr>
          <p:cNvPr id="30723" name="Content Placeholder 2"/>
          <p:cNvSpPr>
            <a:spLocks noGrp="1"/>
          </p:cNvSpPr>
          <p:nvPr>
            <p:ph idx="1"/>
          </p:nvPr>
        </p:nvSpPr>
        <p:spPr>
          <a:xfrm>
            <a:off x="152400" y="1447800"/>
            <a:ext cx="8534400" cy="4678363"/>
          </a:xfrm>
        </p:spPr>
        <p:txBody>
          <a:bodyPr/>
          <a:lstStyle/>
          <a:p>
            <a:r>
              <a:rPr lang="en-US" altLang="en-US" sz="3200" b="1" dirty="0" smtClean="0">
                <a:solidFill>
                  <a:srgbClr val="0000FF"/>
                </a:solidFill>
                <a:latin typeface="Verdana" panose="020B0604030504040204" pitchFamily="34" charset="0"/>
              </a:rPr>
              <a:t>Diesel Oil Classifications</a:t>
            </a:r>
          </a:p>
          <a:p>
            <a:pPr lvl="1"/>
            <a:r>
              <a:rPr lang="en-US" altLang="en-US" dirty="0">
                <a:latin typeface="Verdana" panose="020B0604030504040204" pitchFamily="34" charset="0"/>
              </a:rPr>
              <a:t>Diesel classifications </a:t>
            </a:r>
            <a:r>
              <a:rPr lang="en-US" altLang="en-US" dirty="0" smtClean="0">
                <a:latin typeface="Verdana" panose="020B0604030504040204" pitchFamily="34" charset="0"/>
              </a:rPr>
              <a:t>begin with letter C</a:t>
            </a:r>
          </a:p>
          <a:p>
            <a:pPr lvl="1"/>
            <a:r>
              <a:rPr lang="en-US" altLang="en-US" dirty="0" smtClean="0">
                <a:latin typeface="Verdana" panose="020B0604030504040204" pitchFamily="34" charset="0"/>
              </a:rPr>
              <a:t>Stands </a:t>
            </a:r>
            <a:r>
              <a:rPr lang="en-US" altLang="en-US" dirty="0">
                <a:latin typeface="Verdana" panose="020B0604030504040204" pitchFamily="34" charset="0"/>
              </a:rPr>
              <a:t>for </a:t>
            </a:r>
            <a:r>
              <a:rPr lang="en-US" altLang="en-US" dirty="0" smtClean="0">
                <a:latin typeface="Verdana" panose="020B0604030504040204" pitchFamily="34" charset="0"/>
              </a:rPr>
              <a:t>commercial</a:t>
            </a:r>
          </a:p>
          <a:p>
            <a:pPr lvl="1"/>
            <a:r>
              <a:rPr lang="en-US" altLang="en-US" dirty="0" smtClean="0">
                <a:latin typeface="Verdana" panose="020B0604030504040204" pitchFamily="34" charset="0"/>
              </a:rPr>
              <a:t>Can indicate </a:t>
            </a:r>
            <a:r>
              <a:rPr lang="en-US" altLang="en-US" dirty="0">
                <a:latin typeface="Verdana" panose="020B0604030504040204" pitchFamily="34" charset="0"/>
              </a:rPr>
              <a:t>compression </a:t>
            </a:r>
            <a:r>
              <a:rPr lang="en-US" altLang="en-US" dirty="0" smtClean="0">
                <a:latin typeface="Verdana" panose="020B0604030504040204" pitchFamily="34" charset="0"/>
              </a:rPr>
              <a:t>ignition</a:t>
            </a:r>
          </a:p>
          <a:p>
            <a:pPr lvl="1"/>
            <a:r>
              <a:rPr lang="en-US" altLang="en-US" dirty="0">
                <a:latin typeface="Verdana" panose="020B0604030504040204" pitchFamily="34" charset="0"/>
              </a:rPr>
              <a:t>CJ-4–Required for use in all 2007 and newer </a:t>
            </a:r>
          </a:p>
          <a:p>
            <a:pPr lvl="2"/>
            <a:r>
              <a:rPr lang="en-US" altLang="en-US" dirty="0" smtClean="0">
                <a:latin typeface="Verdana" panose="020B0604030504040204" pitchFamily="34" charset="0"/>
              </a:rPr>
              <a:t>Using </a:t>
            </a:r>
            <a:r>
              <a:rPr lang="en-US" altLang="en-US" dirty="0">
                <a:latin typeface="Verdana" panose="020B0604030504040204" pitchFamily="34" charset="0"/>
              </a:rPr>
              <a:t>ultra-low-sulfur diesel (ULSD) fuel</a:t>
            </a:r>
          </a:p>
          <a:p>
            <a:pPr lvl="1"/>
            <a:r>
              <a:rPr lang="en-US" altLang="en-US" dirty="0">
                <a:latin typeface="Verdana" panose="020B0604030504040204" pitchFamily="34" charset="0"/>
              </a:rPr>
              <a:t>CK-4–Replaced CJ-4 in 2018</a:t>
            </a:r>
          </a:p>
          <a:p>
            <a:pPr lvl="1"/>
            <a:r>
              <a:rPr lang="en-US" altLang="en-US" dirty="0">
                <a:latin typeface="Verdana" panose="020B0604030504040204" pitchFamily="34" charset="0"/>
              </a:rPr>
              <a:t>FA-4–Designed for improved fuel economy </a:t>
            </a:r>
            <a:endParaRPr lang="en-US" altLang="en-US" dirty="0" smtClean="0">
              <a:latin typeface="Verdana" panose="020B0604030504040204" pitchFamily="34" charset="0"/>
            </a:endParaRPr>
          </a:p>
          <a:p>
            <a:pPr lvl="2"/>
            <a:r>
              <a:rPr lang="en-US" altLang="en-US" dirty="0" smtClean="0">
                <a:latin typeface="Verdana" panose="020B0604030504040204" pitchFamily="34" charset="0"/>
              </a:rPr>
              <a:t>(</a:t>
            </a:r>
            <a:r>
              <a:rPr lang="en-US" altLang="en-US" dirty="0">
                <a:latin typeface="Verdana" panose="020B0604030504040204" pitchFamily="34" charset="0"/>
              </a:rPr>
              <a:t>for use </a:t>
            </a:r>
            <a:r>
              <a:rPr lang="en-US" altLang="en-US" dirty="0" smtClean="0">
                <a:latin typeface="Verdana" panose="020B0604030504040204" pitchFamily="34" charset="0"/>
              </a:rPr>
              <a:t>in designated </a:t>
            </a:r>
            <a:r>
              <a:rPr lang="en-US" altLang="en-US" dirty="0">
                <a:latin typeface="Verdana" panose="020B0604030504040204" pitchFamily="34" charset="0"/>
              </a:rPr>
              <a:t>2018 or newer diesel engines only)</a:t>
            </a:r>
            <a:endParaRPr lang="en-US" altLang="en-US" dirty="0" smtClean="0">
              <a:latin typeface="Verdana" panose="020B0604030504040204" pitchFamily="34" charset="0"/>
            </a:endParaRPr>
          </a:p>
        </p:txBody>
      </p:sp>
    </p:spTree>
    <p:extLst>
      <p:ext uri="{BB962C8B-B14F-4D97-AF65-F5344CB8AC3E}">
        <p14:creationId xmlns:p14="http://schemas.microsoft.com/office/powerpoint/2010/main" val="35497173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ENGINE OIL (7 of 12)</a:t>
            </a:r>
            <a:endParaRPr lang="en-US" sz="3600" dirty="0"/>
          </a:p>
        </p:txBody>
      </p:sp>
      <p:sp>
        <p:nvSpPr>
          <p:cNvPr id="34819" name="Content Placeholder 2"/>
          <p:cNvSpPr>
            <a:spLocks noGrp="1"/>
          </p:cNvSpPr>
          <p:nvPr>
            <p:ph idx="1"/>
          </p:nvPr>
        </p:nvSpPr>
        <p:spPr/>
        <p:txBody>
          <a:bodyPr/>
          <a:lstStyle/>
          <a:p>
            <a:r>
              <a:rPr lang="en-US" altLang="en-US" sz="3200" b="1" dirty="0">
                <a:latin typeface="Verdana" panose="020B0604030504040204" pitchFamily="34" charset="0"/>
              </a:rPr>
              <a:t>Engine Oil </a:t>
            </a:r>
            <a:r>
              <a:rPr lang="en-US" altLang="en-US" sz="3200" b="1" dirty="0" smtClean="0">
                <a:latin typeface="Verdana" panose="020B0604030504040204" pitchFamily="34" charset="0"/>
              </a:rPr>
              <a:t>Additives</a:t>
            </a:r>
          </a:p>
          <a:p>
            <a:pPr lvl="1"/>
            <a:r>
              <a:rPr lang="en-US" altLang="en-US" dirty="0" smtClean="0">
                <a:latin typeface="Verdana" panose="020B0604030504040204" pitchFamily="34" charset="0"/>
              </a:rPr>
              <a:t>Balance additives are called additive package</a:t>
            </a:r>
          </a:p>
          <a:p>
            <a:pPr lvl="1"/>
            <a:r>
              <a:rPr lang="en-US" altLang="en-US" dirty="0" smtClean="0">
                <a:latin typeface="Verdana" panose="020B0604030504040204" pitchFamily="34" charset="0"/>
              </a:rPr>
              <a:t>Additives to Improve Base Oil</a:t>
            </a:r>
          </a:p>
          <a:p>
            <a:pPr lvl="1"/>
            <a:r>
              <a:rPr lang="en-US" altLang="en-US" dirty="0" smtClean="0">
                <a:latin typeface="Verdana" panose="020B0604030504040204" pitchFamily="34" charset="0"/>
              </a:rPr>
              <a:t>Viscosity index (VI) improver allows </a:t>
            </a:r>
          </a:p>
          <a:p>
            <a:pPr lvl="1"/>
            <a:r>
              <a:rPr lang="en-US" altLang="en-US" dirty="0" smtClean="0">
                <a:latin typeface="Verdana" panose="020B0604030504040204" pitchFamily="34" charset="0"/>
              </a:rPr>
              <a:t>Lubricant to operate over wider temperature range</a:t>
            </a:r>
          </a:p>
          <a:p>
            <a:pPr lvl="1"/>
            <a:r>
              <a:rPr lang="en-US" altLang="en-US" dirty="0" smtClean="0">
                <a:latin typeface="Verdana" panose="020B0604030504040204" pitchFamily="34" charset="0"/>
              </a:rPr>
              <a:t>Pour point depressant keeps lubricant </a:t>
            </a:r>
          </a:p>
          <a:p>
            <a:pPr lvl="1"/>
            <a:r>
              <a:rPr lang="en-US" altLang="en-US" dirty="0" smtClean="0">
                <a:latin typeface="Verdana" panose="020B0604030504040204" pitchFamily="34" charset="0"/>
              </a:rPr>
              <a:t>Flowing at low temperatures</a:t>
            </a:r>
          </a:p>
          <a:p>
            <a:pPr lvl="1"/>
            <a:r>
              <a:rPr lang="en-US" altLang="en-US" dirty="0" smtClean="0">
                <a:latin typeface="Verdana" panose="020B0604030504040204" pitchFamily="34" charset="0"/>
              </a:rPr>
              <a:t>Antifoam agents reduce/stop foaming</a:t>
            </a:r>
          </a:p>
        </p:txBody>
      </p:sp>
    </p:spTree>
    <p:extLst>
      <p:ext uri="{BB962C8B-B14F-4D97-AF65-F5344CB8AC3E}">
        <p14:creationId xmlns:p14="http://schemas.microsoft.com/office/powerpoint/2010/main" val="7572357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4–18 viscosity index (VI) improver is a polymer and feels like finely ground foam rubber. When dissolved in the oil,</a:t>
            </a:r>
            <a:br>
              <a:rPr lang="en-US" dirty="0" smtClean="0"/>
            </a:br>
            <a:r>
              <a:rPr lang="en-US" dirty="0" smtClean="0"/>
              <a:t>it expands when hot to keep the oil from thinning.</a:t>
            </a:r>
            <a:endParaRPr lang="en-US" dirty="0"/>
          </a:p>
        </p:txBody>
      </p:sp>
      <p:pic>
        <p:nvPicPr>
          <p:cNvPr id="3" name="Picture 2" descr="A photo shows a small quantity of Viscosity index (V.I.) improver that resembles finely ground foam rubber."/>
          <p:cNvPicPr>
            <a:picLocks noChangeAspect="1"/>
          </p:cNvPicPr>
          <p:nvPr/>
        </p:nvPicPr>
        <p:blipFill>
          <a:blip r:embed="rId2"/>
          <a:stretch>
            <a:fillRect/>
          </a:stretch>
        </p:blipFill>
        <p:spPr>
          <a:xfrm>
            <a:off x="914400" y="1385561"/>
            <a:ext cx="6705600" cy="5050521"/>
          </a:xfrm>
          <a:prstGeom prst="rect">
            <a:avLst/>
          </a:prstGeom>
        </p:spPr>
      </p:pic>
    </p:spTree>
    <p:extLst>
      <p:ext uri="{BB962C8B-B14F-4D97-AF65-F5344CB8AC3E}">
        <p14:creationId xmlns:p14="http://schemas.microsoft.com/office/powerpoint/2010/main" val="1275910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600" dirty="0" smtClean="0"/>
              <a:t>ENGINE OIL (8 of 12)</a:t>
            </a:r>
            <a:endParaRPr lang="en-US" sz="3600" dirty="0"/>
          </a:p>
        </p:txBody>
      </p:sp>
      <p:sp>
        <p:nvSpPr>
          <p:cNvPr id="35843" name="Content Placeholder 2"/>
          <p:cNvSpPr>
            <a:spLocks noGrp="1"/>
          </p:cNvSpPr>
          <p:nvPr>
            <p:ph idx="1"/>
          </p:nvPr>
        </p:nvSpPr>
        <p:spPr/>
        <p:txBody>
          <a:bodyPr/>
          <a:lstStyle/>
          <a:p>
            <a:r>
              <a:rPr lang="en-US" altLang="en-US" sz="3200" b="1" dirty="0" smtClean="0">
                <a:latin typeface="Verdana" panose="020B0604030504040204" pitchFamily="34" charset="0"/>
              </a:rPr>
              <a:t>Additives to Protect Base Oil</a:t>
            </a:r>
          </a:p>
          <a:p>
            <a:pPr lvl="1"/>
            <a:r>
              <a:rPr lang="en-US" altLang="en-US" dirty="0" smtClean="0">
                <a:latin typeface="Verdana" panose="020B0604030504040204" pitchFamily="34" charset="0"/>
              </a:rPr>
              <a:t>Antioxidants slow breakdown of base fluid </a:t>
            </a:r>
          </a:p>
          <a:p>
            <a:pPr lvl="1"/>
            <a:r>
              <a:rPr lang="en-US" altLang="en-US" dirty="0" smtClean="0">
                <a:latin typeface="Verdana" panose="020B0604030504040204" pitchFamily="34" charset="0"/>
              </a:rPr>
              <a:t>Caused by oxygen and heat</a:t>
            </a:r>
          </a:p>
          <a:p>
            <a:pPr lvl="1"/>
            <a:r>
              <a:rPr lang="en-US" altLang="en-US" dirty="0" smtClean="0">
                <a:latin typeface="Verdana" panose="020B0604030504040204" pitchFamily="34" charset="0"/>
              </a:rPr>
              <a:t>Oxidants prevent acid formation (corrosion) </a:t>
            </a:r>
          </a:p>
          <a:p>
            <a:pPr lvl="1"/>
            <a:r>
              <a:rPr lang="en-US" altLang="en-US" dirty="0" smtClean="0">
                <a:latin typeface="Verdana" panose="020B0604030504040204" pitchFamily="34" charset="0"/>
              </a:rPr>
              <a:t>In form of </a:t>
            </a:r>
            <a:r>
              <a:rPr lang="en-US" altLang="en-US" dirty="0" err="1" smtClean="0">
                <a:latin typeface="Verdana" panose="020B0604030504040204" pitchFamily="34" charset="0"/>
              </a:rPr>
              <a:t>sludges</a:t>
            </a:r>
            <a:r>
              <a:rPr lang="en-US" altLang="en-US" dirty="0" smtClean="0">
                <a:latin typeface="Verdana" panose="020B0604030504040204" pitchFamily="34" charset="0"/>
              </a:rPr>
              <a:t>, varnishes</a:t>
            </a:r>
          </a:p>
        </p:txBody>
      </p:sp>
    </p:spTree>
    <p:extLst>
      <p:ext uri="{BB962C8B-B14F-4D97-AF65-F5344CB8AC3E}">
        <p14:creationId xmlns:p14="http://schemas.microsoft.com/office/powerpoint/2010/main" val="205530429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smtClean="0"/>
              <a:t>ENGINE OIL (9 of 12)</a:t>
            </a:r>
            <a:endParaRPr lang="en-US" sz="3600" dirty="0"/>
          </a:p>
        </p:txBody>
      </p:sp>
      <p:sp>
        <p:nvSpPr>
          <p:cNvPr id="36867" name="Content Placeholder 2"/>
          <p:cNvSpPr>
            <a:spLocks noGrp="1"/>
          </p:cNvSpPr>
          <p:nvPr>
            <p:ph idx="1"/>
          </p:nvPr>
        </p:nvSpPr>
        <p:spPr/>
        <p:txBody>
          <a:bodyPr/>
          <a:lstStyle/>
          <a:p>
            <a:r>
              <a:rPr lang="en-US" altLang="en-US" sz="3200" b="1" dirty="0" smtClean="0">
                <a:latin typeface="Verdana" panose="020B0604030504040204" pitchFamily="34" charset="0"/>
              </a:rPr>
              <a:t>Additives to Protect Engine</a:t>
            </a:r>
          </a:p>
          <a:p>
            <a:pPr lvl="1"/>
            <a:r>
              <a:rPr lang="en-US" altLang="en-US" dirty="0" smtClean="0">
                <a:latin typeface="Verdana" panose="020B0604030504040204" pitchFamily="34" charset="0"/>
              </a:rPr>
              <a:t>Total base number (TBN) neutralizes </a:t>
            </a:r>
          </a:p>
          <a:p>
            <a:pPr lvl="1"/>
            <a:r>
              <a:rPr lang="en-US" altLang="en-US" dirty="0" smtClean="0">
                <a:latin typeface="Verdana" panose="020B0604030504040204" pitchFamily="34" charset="0"/>
              </a:rPr>
              <a:t>Acids created during combustion</a:t>
            </a:r>
          </a:p>
          <a:p>
            <a:pPr lvl="1"/>
            <a:r>
              <a:rPr lang="en-US" altLang="en-US" dirty="0" smtClean="0">
                <a:latin typeface="Verdana" panose="020B0604030504040204" pitchFamily="34" charset="0"/>
              </a:rPr>
              <a:t>Rust inhibitor inhibits action of water </a:t>
            </a:r>
          </a:p>
          <a:p>
            <a:pPr lvl="1"/>
            <a:r>
              <a:rPr lang="en-US" altLang="en-US" dirty="0" smtClean="0">
                <a:latin typeface="Verdana" panose="020B0604030504040204" pitchFamily="34" charset="0"/>
              </a:rPr>
              <a:t>On ferrous metal, such as steel</a:t>
            </a:r>
          </a:p>
        </p:txBody>
      </p:sp>
    </p:spTree>
    <p:extLst>
      <p:ext uri="{BB962C8B-B14F-4D97-AF65-F5344CB8AC3E}">
        <p14:creationId xmlns:p14="http://schemas.microsoft.com/office/powerpoint/2010/main" val="41910677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2400" dirty="0"/>
              <a:t>Figure 4–1   Oil molecules cling to metal surfaces but easily slide against each other </a:t>
            </a:r>
          </a:p>
        </p:txBody>
      </p:sp>
      <p:pic>
        <p:nvPicPr>
          <p:cNvPr id="23555" name="Picture 2" descr="A diagram depicts the depositing of multiple layers of oil molecules between a stationary and a moving surface. Arrow marks indicate movement of 2 layers of oil molecules closest to the moving surface, and along with i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447800"/>
            <a:ext cx="7239000" cy="431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1164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smtClean="0"/>
              <a:t>ENGINE OIL (10 of 12)</a:t>
            </a:r>
            <a:endParaRPr lang="en-US" sz="3600" dirty="0"/>
          </a:p>
        </p:txBody>
      </p:sp>
      <p:sp>
        <p:nvSpPr>
          <p:cNvPr id="37891" name="Content Placeholder 2"/>
          <p:cNvSpPr>
            <a:spLocks noGrp="1"/>
          </p:cNvSpPr>
          <p:nvPr>
            <p:ph idx="1"/>
          </p:nvPr>
        </p:nvSpPr>
        <p:spPr/>
        <p:txBody>
          <a:bodyPr/>
          <a:lstStyle/>
          <a:p>
            <a:r>
              <a:rPr lang="en-US" altLang="en-US" sz="3200" b="1" dirty="0" smtClean="0">
                <a:latin typeface="Verdana" panose="020B0604030504040204" pitchFamily="34" charset="0"/>
              </a:rPr>
              <a:t>Additives to Protect Engine</a:t>
            </a:r>
          </a:p>
          <a:p>
            <a:pPr lvl="1"/>
            <a:r>
              <a:rPr lang="en-US" altLang="en-US" dirty="0" smtClean="0">
                <a:latin typeface="Verdana" panose="020B0604030504040204" pitchFamily="34" charset="0"/>
              </a:rPr>
              <a:t>Corrosion inhibitor protects nonferrous metals, </a:t>
            </a:r>
          </a:p>
          <a:p>
            <a:pPr lvl="1"/>
            <a:r>
              <a:rPr lang="en-US" altLang="en-US" dirty="0" smtClean="0">
                <a:latin typeface="Verdana" panose="020B0604030504040204" pitchFamily="34" charset="0"/>
              </a:rPr>
              <a:t>Such as copper</a:t>
            </a:r>
          </a:p>
          <a:p>
            <a:pPr lvl="1"/>
            <a:r>
              <a:rPr lang="en-US" altLang="en-US" dirty="0" smtClean="0">
                <a:latin typeface="Verdana" panose="020B0604030504040204" pitchFamily="34" charset="0"/>
              </a:rPr>
              <a:t>Antiwear additive forms protective layer </a:t>
            </a:r>
          </a:p>
          <a:p>
            <a:pPr lvl="2"/>
            <a:r>
              <a:rPr lang="en-US" altLang="en-US" dirty="0" smtClean="0">
                <a:latin typeface="Verdana" panose="020B0604030504040204" pitchFamily="34" charset="0"/>
              </a:rPr>
              <a:t>On metal surfaces to reduce friction and prevent wear</a:t>
            </a:r>
          </a:p>
          <a:p>
            <a:pPr lvl="2"/>
            <a:r>
              <a:rPr lang="en-US" altLang="en-US" dirty="0" smtClean="0">
                <a:latin typeface="Verdana" panose="020B0604030504040204" pitchFamily="34" charset="0"/>
              </a:rPr>
              <a:t>Extreme pressure additive functions</a:t>
            </a:r>
          </a:p>
          <a:p>
            <a:pPr lvl="2"/>
            <a:r>
              <a:rPr lang="en-US" altLang="en-US" dirty="0" smtClean="0">
                <a:latin typeface="Verdana" panose="020B0604030504040204" pitchFamily="34" charset="0"/>
              </a:rPr>
              <a:t>When heavy loads &amp; temperatures occur</a:t>
            </a:r>
          </a:p>
        </p:txBody>
      </p:sp>
    </p:spTree>
    <p:extLst>
      <p:ext uri="{BB962C8B-B14F-4D97-AF65-F5344CB8AC3E}">
        <p14:creationId xmlns:p14="http://schemas.microsoft.com/office/powerpoint/2010/main" val="36515620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ENGINE OIL (11 of 12)</a:t>
            </a:r>
            <a:endParaRPr lang="en-US" sz="3600" dirty="0"/>
          </a:p>
        </p:txBody>
      </p:sp>
      <p:sp>
        <p:nvSpPr>
          <p:cNvPr id="32771" name="Content Placeholder 2"/>
          <p:cNvSpPr>
            <a:spLocks noGrp="1"/>
          </p:cNvSpPr>
          <p:nvPr>
            <p:ph idx="1"/>
          </p:nvPr>
        </p:nvSpPr>
        <p:spPr/>
        <p:txBody>
          <a:bodyPr/>
          <a:lstStyle/>
          <a:p>
            <a:r>
              <a:rPr lang="en-US" altLang="en-US" b="1" dirty="0">
                <a:latin typeface="Verdana" panose="020B0604030504040204" pitchFamily="34" charset="0"/>
              </a:rPr>
              <a:t>European Oil Rating System</a:t>
            </a:r>
            <a:endParaRPr lang="en-US" altLang="en-US" b="1" dirty="0" smtClean="0">
              <a:latin typeface="Verdana" panose="020B0604030504040204" pitchFamily="34" charset="0"/>
            </a:endParaRPr>
          </a:p>
          <a:p>
            <a:pPr lvl="1"/>
            <a:r>
              <a:rPr lang="en-US" altLang="en-US" sz="2800" dirty="0" smtClean="0">
                <a:latin typeface="Verdana" panose="020B0604030504040204" pitchFamily="34" charset="0"/>
              </a:rPr>
              <a:t>Starting in 2004</a:t>
            </a:r>
          </a:p>
          <a:p>
            <a:pPr lvl="2"/>
            <a:r>
              <a:rPr lang="en-US" altLang="en-US" sz="2400" dirty="0" smtClean="0">
                <a:latin typeface="Verdana" panose="020B0604030504040204" pitchFamily="34" charset="0"/>
              </a:rPr>
              <a:t>ACEA began using combined ratings such as A1/B1, A3/B3, A3/B4, and A5/B5</a:t>
            </a:r>
          </a:p>
          <a:p>
            <a:pPr lvl="2"/>
            <a:r>
              <a:rPr lang="en-US" altLang="en-US" sz="2400" b="1" dirty="0">
                <a:solidFill>
                  <a:srgbClr val="0000FF"/>
                </a:solidFill>
                <a:latin typeface="Verdana" panose="020B0604030504040204" pitchFamily="34" charset="0"/>
              </a:rPr>
              <a:t>Diesel</a:t>
            </a:r>
            <a:r>
              <a:rPr lang="en-US" altLang="en-US" sz="2400" dirty="0">
                <a:solidFill>
                  <a:srgbClr val="0000FF"/>
                </a:solidFill>
                <a:latin typeface="Verdana" panose="020B0604030504040204" pitchFamily="34" charset="0"/>
              </a:rPr>
              <a:t> </a:t>
            </a:r>
            <a:r>
              <a:rPr lang="en-US" altLang="en-US" sz="2400" dirty="0">
                <a:latin typeface="Verdana" panose="020B0604030504040204" pitchFamily="34" charset="0"/>
              </a:rPr>
              <a:t>engine oils—ACEA </a:t>
            </a:r>
            <a:r>
              <a:rPr lang="en-US" altLang="en-US" sz="2400" b="1" dirty="0">
                <a:solidFill>
                  <a:srgbClr val="0000FF"/>
                </a:solidFill>
                <a:latin typeface="Verdana" panose="020B0604030504040204" pitchFamily="34" charset="0"/>
              </a:rPr>
              <a:t>B1, B2, B3, or </a:t>
            </a:r>
            <a:r>
              <a:rPr lang="en-US" altLang="en-US" sz="2400" b="1" dirty="0" smtClean="0">
                <a:solidFill>
                  <a:srgbClr val="0000FF"/>
                </a:solidFill>
                <a:latin typeface="Verdana" panose="020B0604030504040204" pitchFamily="34" charset="0"/>
              </a:rPr>
              <a:t>B4</a:t>
            </a:r>
          </a:p>
          <a:p>
            <a:pPr lvl="2"/>
            <a:r>
              <a:rPr lang="en-US" altLang="en-US" sz="2400" dirty="0" smtClean="0">
                <a:latin typeface="Verdana" panose="020B0604030504040204" pitchFamily="34" charset="0"/>
              </a:rPr>
              <a:t>Higher number</a:t>
            </a:r>
            <a:r>
              <a:rPr lang="en-US" altLang="en-US" sz="2400" dirty="0">
                <a:latin typeface="Verdana" panose="020B0604030504040204" pitchFamily="34" charset="0"/>
              </a:rPr>
              <a:t>, </a:t>
            </a:r>
            <a:r>
              <a:rPr lang="en-US" altLang="en-US" sz="2400" dirty="0" smtClean="0">
                <a:latin typeface="Verdana" panose="020B0604030504040204" pitchFamily="34" charset="0"/>
              </a:rPr>
              <a:t>more </a:t>
            </a:r>
            <a:r>
              <a:rPr lang="en-US" altLang="en-US" sz="2400" dirty="0">
                <a:latin typeface="Verdana" panose="020B0604030504040204" pitchFamily="34" charset="0"/>
              </a:rPr>
              <a:t>robust </a:t>
            </a:r>
            <a:r>
              <a:rPr lang="en-US" altLang="en-US" sz="2400" dirty="0" smtClean="0">
                <a:latin typeface="Verdana" panose="020B0604030504040204" pitchFamily="34" charset="0"/>
              </a:rPr>
              <a:t>engine oil</a:t>
            </a:r>
          </a:p>
          <a:p>
            <a:pPr lvl="2"/>
            <a:r>
              <a:rPr lang="en-US" altLang="en-US" sz="2400" dirty="0" smtClean="0">
                <a:latin typeface="Verdana" panose="020B0604030504040204" pitchFamily="34" charset="0"/>
              </a:rPr>
              <a:t>ACEA oil requires low levels of sulfated ash, phosphorous, and sulfur (SAPS) and has high temperature/high shear rate viscosity (HTHS)</a:t>
            </a:r>
          </a:p>
        </p:txBody>
      </p:sp>
    </p:spTree>
    <p:extLst>
      <p:ext uri="{BB962C8B-B14F-4D97-AF65-F5344CB8AC3E}">
        <p14:creationId xmlns:p14="http://schemas.microsoft.com/office/powerpoint/2010/main" val="169159300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ENGINE OIL (12 of 12)</a:t>
            </a:r>
            <a:endParaRPr lang="en-US" sz="3600" dirty="0"/>
          </a:p>
        </p:txBody>
      </p:sp>
      <p:sp>
        <p:nvSpPr>
          <p:cNvPr id="32771" name="Content Placeholder 2"/>
          <p:cNvSpPr>
            <a:spLocks noGrp="1"/>
          </p:cNvSpPr>
          <p:nvPr>
            <p:ph idx="1"/>
          </p:nvPr>
        </p:nvSpPr>
        <p:spPr>
          <a:xfrm>
            <a:off x="457200" y="1600200"/>
            <a:ext cx="8534400" cy="4525963"/>
          </a:xfrm>
        </p:spPr>
        <p:txBody>
          <a:bodyPr/>
          <a:lstStyle/>
          <a:p>
            <a:r>
              <a:rPr lang="en-US" altLang="en-US" b="1" dirty="0">
                <a:latin typeface="Verdana" panose="020B0604030504040204" pitchFamily="34" charset="0"/>
              </a:rPr>
              <a:t>European Oil Rating System</a:t>
            </a:r>
            <a:endParaRPr lang="en-US" altLang="en-US" b="1" dirty="0" smtClean="0">
              <a:latin typeface="Verdana" panose="020B0604030504040204" pitchFamily="34" charset="0"/>
            </a:endParaRPr>
          </a:p>
          <a:p>
            <a:pPr lvl="1"/>
            <a:r>
              <a:rPr lang="en-US" altLang="en-US" b="1" dirty="0">
                <a:latin typeface="Verdana" panose="020B0604030504040204" pitchFamily="34" charset="0"/>
              </a:rPr>
              <a:t>C ratings </a:t>
            </a:r>
            <a:r>
              <a:rPr lang="en-US" altLang="en-US" dirty="0">
                <a:latin typeface="Verdana" panose="020B0604030504040204" pitchFamily="34" charset="0"/>
              </a:rPr>
              <a:t>are catalytic converter compatible </a:t>
            </a:r>
            <a:r>
              <a:rPr lang="en-US" altLang="en-US" dirty="0" smtClean="0">
                <a:latin typeface="Verdana" panose="020B0604030504040204" pitchFamily="34" charset="0"/>
              </a:rPr>
              <a:t>oils: </a:t>
            </a:r>
            <a:endParaRPr lang="en-US" altLang="en-US" dirty="0">
              <a:latin typeface="Verdana" panose="020B0604030504040204" pitchFamily="34" charset="0"/>
            </a:endParaRPr>
          </a:p>
          <a:p>
            <a:pPr lvl="2"/>
            <a:r>
              <a:rPr lang="en-US" altLang="en-US" dirty="0">
                <a:latin typeface="Verdana" panose="020B0604030504040204" pitchFamily="34" charset="0"/>
              </a:rPr>
              <a:t>C1: basically A5/B5 oil with low SAPS, low HTHS</a:t>
            </a:r>
          </a:p>
          <a:p>
            <a:pPr lvl="2"/>
            <a:r>
              <a:rPr lang="en-US" altLang="en-US" dirty="0">
                <a:latin typeface="Verdana" panose="020B0604030504040204" pitchFamily="34" charset="0"/>
              </a:rPr>
              <a:t>C2: A5/B5 with low HTHS and mid–level SAPS</a:t>
            </a:r>
          </a:p>
          <a:p>
            <a:pPr lvl="2"/>
            <a:r>
              <a:rPr lang="en-US" altLang="en-US" dirty="0">
                <a:latin typeface="Verdana" panose="020B0604030504040204" pitchFamily="34" charset="0"/>
              </a:rPr>
              <a:t>C3: A5/B5 with high HTHS and mid–level SAPS</a:t>
            </a:r>
          </a:p>
          <a:p>
            <a:pPr lvl="2"/>
            <a:r>
              <a:rPr lang="en-US" altLang="en-US" dirty="0">
                <a:latin typeface="Verdana" panose="020B0604030504040204" pitchFamily="34" charset="0"/>
              </a:rPr>
              <a:t>C4: low SAPS; high HTHS</a:t>
            </a:r>
            <a:endParaRPr lang="en-US" altLang="en-US" sz="2000" dirty="0" smtClean="0">
              <a:latin typeface="Verdana" panose="020B0604030504040204" pitchFamily="34" charset="0"/>
            </a:endParaRPr>
          </a:p>
        </p:txBody>
      </p:sp>
    </p:spTree>
    <p:extLst>
      <p:ext uri="{BB962C8B-B14F-4D97-AF65-F5344CB8AC3E}">
        <p14:creationId xmlns:p14="http://schemas.microsoft.com/office/powerpoint/2010/main" val="12102282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OIL FILTERS (1 of 3)</a:t>
            </a:r>
          </a:p>
        </p:txBody>
      </p:sp>
      <p:sp>
        <p:nvSpPr>
          <p:cNvPr id="44035" name="Content Placeholder 2"/>
          <p:cNvSpPr>
            <a:spLocks noGrp="1"/>
          </p:cNvSpPr>
          <p:nvPr>
            <p:ph idx="1"/>
          </p:nvPr>
        </p:nvSpPr>
        <p:spPr>
          <a:xfrm>
            <a:off x="457200" y="1600200"/>
            <a:ext cx="4495800" cy="4525963"/>
          </a:xfrm>
        </p:spPr>
        <p:txBody>
          <a:bodyPr/>
          <a:lstStyle/>
          <a:p>
            <a:r>
              <a:rPr lang="en-US" altLang="en-US" b="1" dirty="0" smtClean="0">
                <a:latin typeface="Verdana" panose="020B0604030504040204" pitchFamily="34" charset="0"/>
              </a:rPr>
              <a:t>Construction</a:t>
            </a:r>
          </a:p>
          <a:p>
            <a:pPr lvl="1"/>
            <a:r>
              <a:rPr lang="en-US" altLang="en-US" dirty="0" smtClean="0">
                <a:latin typeface="Verdana" panose="020B0604030504040204" pitchFamily="34" charset="0"/>
              </a:rPr>
              <a:t>Filter is made from closely packed cloth fibers or porous paper</a:t>
            </a:r>
          </a:p>
          <a:p>
            <a:r>
              <a:rPr lang="en-US" altLang="en-US" b="1" dirty="0" smtClean="0">
                <a:latin typeface="Verdana" panose="020B0604030504040204" pitchFamily="34" charset="0"/>
              </a:rPr>
              <a:t>Oil Filter Valves</a:t>
            </a:r>
          </a:p>
          <a:p>
            <a:pPr lvl="1"/>
            <a:r>
              <a:rPr lang="en-US" altLang="en-US" dirty="0" smtClean="0">
                <a:latin typeface="Verdana" panose="020B0604030504040204" pitchFamily="34" charset="0"/>
              </a:rPr>
              <a:t>Many oil filters have an antidrainback valve</a:t>
            </a:r>
          </a:p>
          <a:p>
            <a:pPr lvl="1"/>
            <a:r>
              <a:rPr lang="en-US" altLang="en-US" dirty="0" smtClean="0">
                <a:latin typeface="Verdana" panose="020B0604030504040204" pitchFamily="34" charset="0"/>
              </a:rPr>
              <a:t>Valve keeps oil in filter, allows engine to receive immediate lubrication on startup</a:t>
            </a:r>
          </a:p>
        </p:txBody>
      </p:sp>
      <p:pic>
        <p:nvPicPr>
          <p:cNvPr id="10242" name="Picture 2" descr="A photo shows a rubber diaphragm that acts as an anti-drain-back valve in an oil filter. The diaphragm is visible beneath a series of circular holes placed around the circumference of a rimmed circular metal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1371600"/>
            <a:ext cx="3695700" cy="334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1573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15372"/>
            <a:ext cx="8229600" cy="1097280"/>
          </a:xfrm>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altLang="en-US" dirty="0"/>
              <a:t>Figure </a:t>
            </a:r>
            <a:r>
              <a:rPr lang="en-US" altLang="en-US" dirty="0" smtClean="0"/>
              <a:t>4–19   </a:t>
            </a:r>
            <a:r>
              <a:rPr lang="en-US" altLang="en-US" dirty="0"/>
              <a:t>A rubber diaphragm acts as an antidrainback valve to keep the oil in the filter when the engine is stopped and the oil pressure drops to zero.</a:t>
            </a:r>
          </a:p>
        </p:txBody>
      </p:sp>
      <p:pic>
        <p:nvPicPr>
          <p:cNvPr id="11266" name="Picture 2" descr="A photo shows a rubber diaphragm that acts as an anti-drain-back valve in an oil filter. The diaphragm is visible beneath a series of circular holes placed around the circumference of a rimmed circular metal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11" y="1653504"/>
            <a:ext cx="4905378" cy="4446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6140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6200" y="215372"/>
            <a:ext cx="9067800" cy="1097280"/>
          </a:xfrm>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altLang="en-US" sz="1800" dirty="0"/>
              <a:t>Figure </a:t>
            </a:r>
            <a:r>
              <a:rPr lang="en-US" altLang="en-US" sz="1800" dirty="0" smtClean="0"/>
              <a:t>4-20   </a:t>
            </a:r>
            <a:r>
              <a:rPr lang="en-US" altLang="en-US" sz="1800" dirty="0"/>
              <a:t>A cutaway of typical spin-on oil filter. Engine oil enters filter through small holes around center of filter </a:t>
            </a:r>
            <a:r>
              <a:rPr lang="en-US" altLang="en-US" sz="1800" dirty="0" smtClean="0"/>
              <a:t>&amp; flows </a:t>
            </a:r>
            <a:r>
              <a:rPr lang="en-US" altLang="en-US" sz="1800" dirty="0"/>
              <a:t>through pleated paper filtering media </a:t>
            </a:r>
            <a:r>
              <a:rPr lang="en-US" altLang="en-US" sz="1800" dirty="0" smtClean="0"/>
              <a:t>&amp; out </a:t>
            </a:r>
            <a:r>
              <a:rPr lang="en-US" altLang="en-US" sz="1800" dirty="0"/>
              <a:t>large hole in center of </a:t>
            </a:r>
            <a:r>
              <a:rPr lang="en-US" altLang="en-US" sz="1800" dirty="0" smtClean="0"/>
              <a:t>filter</a:t>
            </a:r>
            <a:r>
              <a:rPr lang="en-US" altLang="en-US" sz="1800" dirty="0"/>
              <a:t>. </a:t>
            </a:r>
            <a:r>
              <a:rPr lang="en-US" altLang="en-US" sz="1800" dirty="0" smtClean="0"/>
              <a:t>Center </a:t>
            </a:r>
            <a:r>
              <a:rPr lang="en-US" altLang="en-US" sz="1800" dirty="0"/>
              <a:t>metal cylinder with holes is designed to keep paper filter from collapsing under pressure. </a:t>
            </a:r>
            <a:r>
              <a:rPr lang="en-US" altLang="en-US" sz="1800" dirty="0" smtClean="0"/>
              <a:t>Bypass </a:t>
            </a:r>
            <a:r>
              <a:rPr lang="en-US" altLang="en-US" sz="1800" dirty="0"/>
              <a:t>valve can be built into center on oil filter or is part of oil filter housing and located in engine.</a:t>
            </a:r>
          </a:p>
        </p:txBody>
      </p:sp>
      <p:pic>
        <p:nvPicPr>
          <p:cNvPr id="38915" name="Picture 2" descr="A photo shows the insides of a spin-on type oil filter. It has a cylindrical housing with two concentric layers of filtering material and a central metallic cylindrical tub filled with hole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399" y="1312652"/>
            <a:ext cx="6784197" cy="508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101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OIL FILTERS (2 of 3)</a:t>
            </a:r>
          </a:p>
        </p:txBody>
      </p:sp>
      <p:sp>
        <p:nvSpPr>
          <p:cNvPr id="45059" name="Content Placeholder 2"/>
          <p:cNvSpPr>
            <a:spLocks noGrp="1"/>
          </p:cNvSpPr>
          <p:nvPr>
            <p:ph idx="1"/>
          </p:nvPr>
        </p:nvSpPr>
        <p:spPr>
          <a:xfrm>
            <a:off x="228600" y="1600200"/>
            <a:ext cx="4724400" cy="4525963"/>
          </a:xfrm>
        </p:spPr>
        <p:txBody>
          <a:bodyPr/>
          <a:lstStyle/>
          <a:p>
            <a:r>
              <a:rPr lang="en-US" altLang="en-US" b="1" dirty="0" smtClean="0">
                <a:latin typeface="Verdana" panose="020B0604030504040204" pitchFamily="34" charset="0"/>
              </a:rPr>
              <a:t>Oil Filter Valves</a:t>
            </a:r>
          </a:p>
          <a:p>
            <a:pPr lvl="1"/>
            <a:r>
              <a:rPr lang="en-US" altLang="en-US" dirty="0" smtClean="0">
                <a:latin typeface="Verdana" panose="020B0604030504040204" pitchFamily="34" charset="0"/>
              </a:rPr>
              <a:t>Engine or filter has bypass valve to allow oil to go around filter</a:t>
            </a:r>
          </a:p>
          <a:p>
            <a:pPr lvl="1"/>
            <a:r>
              <a:rPr lang="en-US" altLang="en-US" dirty="0" smtClean="0">
                <a:latin typeface="Verdana" panose="020B0604030504040204" pitchFamily="34" charset="0"/>
              </a:rPr>
              <a:t>Bypass allows engine to be lubricated with dirty oil rather than none</a:t>
            </a:r>
          </a:p>
          <a:p>
            <a:r>
              <a:rPr lang="en-US" altLang="en-US" b="1" dirty="0" smtClean="0">
                <a:latin typeface="Verdana" panose="020B0604030504040204" pitchFamily="34" charset="0"/>
              </a:rPr>
              <a:t>Oil Filter Disposal</a:t>
            </a:r>
          </a:p>
          <a:p>
            <a:pPr lvl="1"/>
            <a:r>
              <a:rPr lang="en-US" altLang="en-US" dirty="0" smtClean="0">
                <a:latin typeface="Verdana" panose="020B0604030504040204" pitchFamily="34" charset="0"/>
              </a:rPr>
              <a:t>Crush or drain before discarding as metal scrap</a:t>
            </a:r>
          </a:p>
        </p:txBody>
      </p:sp>
      <p:pic>
        <p:nvPicPr>
          <p:cNvPr id="6" name="Picture 2" descr="A photo shows a rubber diaphragm that acts as an anti-drain-back valve in an oil filter. The diaphragm is visible beneath a series of circular holes placed around the circumference of a rimmed circular metal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1371600"/>
            <a:ext cx="3695700" cy="334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6165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altLang="en-US" dirty="0"/>
              <a:t>Figure 4–21   A typical filter crusher. The hydraulic ram forces out most of the oil from the filter. The oil is trapped underneath the crusher and is recycled</a:t>
            </a:r>
          </a:p>
        </p:txBody>
      </p:sp>
      <p:pic>
        <p:nvPicPr>
          <p:cNvPr id="39939" name="Picture 2" descr="A photo shows a filter crusher equipment. It has a medium sized, vertical, cuboid like structure with its front face open, and there is a sliding tray attached to the front.  A collection tray is visible underneath the cuboi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888" y="1371600"/>
            <a:ext cx="7195512" cy="503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1327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4: </a:t>
            </a:r>
            <a:r>
              <a:rPr lang="en-US" sz="4000" dirty="0" smtClean="0">
                <a:solidFill>
                  <a:srgbClr val="F8F9D3"/>
                </a:solidFill>
              </a:rPr>
              <a:t>?</a:t>
            </a:r>
            <a:endParaRPr lang="en-US" dirty="0">
              <a:solidFill>
                <a:srgbClr val="F8F9D3"/>
              </a:solidFill>
            </a:endParaRPr>
          </a:p>
        </p:txBody>
      </p:sp>
      <p:sp>
        <p:nvSpPr>
          <p:cNvPr id="3" name="Rectangle 2"/>
          <p:cNvSpPr/>
          <p:nvPr/>
        </p:nvSpPr>
        <p:spPr>
          <a:xfrm>
            <a:off x="172453" y="2457086"/>
            <a:ext cx="8534400" cy="1323439"/>
          </a:xfrm>
          <a:prstGeom prst="rect">
            <a:avLst/>
          </a:prstGeom>
        </p:spPr>
        <p:txBody>
          <a:bodyPr wrap="square">
            <a:spAutoFit/>
          </a:bodyPr>
          <a:lstStyle/>
          <a:p>
            <a:r>
              <a:rPr lang="en-US" sz="4000" dirty="0" smtClean="0">
                <a:solidFill>
                  <a:srgbClr val="000000"/>
                </a:solidFill>
              </a:rPr>
              <a:t>What does the rubber diaphragm in most spin-on oil filters used for?</a:t>
            </a:r>
            <a:endParaRPr lang="en-US" sz="4000" dirty="0">
              <a:solidFill>
                <a:srgbClr val="000000"/>
              </a:solidFill>
            </a:endParaRPr>
          </a:p>
        </p:txBody>
      </p:sp>
    </p:spTree>
    <p:extLst>
      <p:ext uri="{BB962C8B-B14F-4D97-AF65-F5344CB8AC3E}">
        <p14:creationId xmlns:p14="http://schemas.microsoft.com/office/powerpoint/2010/main" val="3522194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4:</a:t>
            </a:r>
            <a:endParaRPr lang="en-US" sz="3200" dirty="0">
              <a:solidFill>
                <a:srgbClr val="F8F9D3"/>
              </a:solidFill>
            </a:endParaRPr>
          </a:p>
        </p:txBody>
      </p:sp>
      <p:sp>
        <p:nvSpPr>
          <p:cNvPr id="6" name="Rectangle 5"/>
          <p:cNvSpPr/>
          <p:nvPr/>
        </p:nvSpPr>
        <p:spPr>
          <a:xfrm>
            <a:off x="316832" y="2304127"/>
            <a:ext cx="8534400" cy="2554545"/>
          </a:xfrm>
          <a:prstGeom prst="rect">
            <a:avLst/>
          </a:prstGeom>
        </p:spPr>
        <p:txBody>
          <a:bodyPr wrap="square">
            <a:spAutoFit/>
          </a:bodyPr>
          <a:lstStyle/>
          <a:p>
            <a:r>
              <a:rPr lang="en-US" sz="4000" dirty="0">
                <a:solidFill>
                  <a:srgbClr val="000000"/>
                </a:solidFill>
              </a:rPr>
              <a:t>A rubber diaphragm acts as an antidrainback valve to keep the oil in the filter when the engine is stopped and the oil pressure drops to zero..</a:t>
            </a:r>
          </a:p>
        </p:txBody>
      </p:sp>
    </p:spTree>
    <p:extLst>
      <p:ext uri="{BB962C8B-B14F-4D97-AF65-F5344CB8AC3E}">
        <p14:creationId xmlns:p14="http://schemas.microsoft.com/office/powerpoint/2010/main" val="4043781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15372"/>
            <a:ext cx="8610600" cy="1097280"/>
          </a:xfrm>
        </p:spPr>
        <p:txBody>
          <a:bodyPr/>
          <a:lstStyle/>
          <a:p>
            <a:r>
              <a:rPr lang="en-US" sz="2800"/>
              <a:t>Figure 4–2   Wedge-shaped oil film developed below a moving block.</a:t>
            </a:r>
            <a:endParaRPr lang="en-US" sz="2800" dirty="0"/>
          </a:p>
        </p:txBody>
      </p:sp>
      <p:pic>
        <p:nvPicPr>
          <p:cNvPr id="24579" name="Picture 2" descr="A diagram illustrates a wedge shaped oil film developed beneath a moving block. The direction of movement is indicated by an arrow pointing toward the lef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49488"/>
            <a:ext cx="82296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7628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15372"/>
            <a:ext cx="8229600" cy="1097280"/>
          </a:xfrm>
        </p:spPr>
        <p:txBody>
          <a:bodyPr/>
          <a:lstStyle/>
          <a:p>
            <a:r>
              <a:rPr lang="en-US" altLang="en-US" sz="3600" dirty="0" smtClean="0">
                <a:effectLst>
                  <a:outerShdw blurRad="38100" dist="38100" dir="2700000" algn="tl">
                    <a:srgbClr val="000000"/>
                  </a:outerShdw>
                </a:effectLst>
              </a:rPr>
              <a:t>OIL FILTERS (3 of 3)</a:t>
            </a:r>
          </a:p>
        </p:txBody>
      </p:sp>
      <p:sp>
        <p:nvSpPr>
          <p:cNvPr id="29698" name="Rectangle 3"/>
          <p:cNvSpPr>
            <a:spLocks noGrp="1" noChangeArrowheads="1"/>
          </p:cNvSpPr>
          <p:nvPr>
            <p:ph type="body" sz="half" idx="1"/>
          </p:nvPr>
        </p:nvSpPr>
        <p:spPr>
          <a:xfrm>
            <a:off x="304800" y="1371600"/>
            <a:ext cx="5105400" cy="4876800"/>
          </a:xfrm>
        </p:spPr>
        <p:txBody>
          <a:bodyPr/>
          <a:lstStyle/>
          <a:p>
            <a:r>
              <a:rPr lang="en-US" altLang="en-US" sz="3200" b="1" dirty="0" smtClean="0">
                <a:solidFill>
                  <a:srgbClr val="0000FF"/>
                </a:solidFill>
              </a:rPr>
              <a:t>Oil Life Monitors</a:t>
            </a:r>
          </a:p>
          <a:p>
            <a:pPr lvl="1"/>
            <a:r>
              <a:rPr lang="en-US" altLang="en-US" b="1" dirty="0">
                <a:solidFill>
                  <a:srgbClr val="0000FF"/>
                </a:solidFill>
              </a:rPr>
              <a:t>V</a:t>
            </a:r>
            <a:r>
              <a:rPr lang="en-US" altLang="en-US" b="1" dirty="0" smtClean="0">
                <a:solidFill>
                  <a:srgbClr val="0000FF"/>
                </a:solidFill>
              </a:rPr>
              <a:t>ehicles since mid–1990s equipped </a:t>
            </a:r>
            <a:r>
              <a:rPr lang="en-US" altLang="en-US" b="1" dirty="0">
                <a:solidFill>
                  <a:srgbClr val="0000FF"/>
                </a:solidFill>
              </a:rPr>
              <a:t>with a warning light </a:t>
            </a:r>
            <a:endParaRPr lang="en-US" altLang="en-US" b="1" dirty="0" smtClean="0">
              <a:solidFill>
                <a:srgbClr val="0000FF"/>
              </a:solidFill>
            </a:endParaRPr>
          </a:p>
          <a:p>
            <a:pPr lvl="1"/>
            <a:r>
              <a:rPr lang="en-US" altLang="en-US" b="1" dirty="0" smtClean="0">
                <a:solidFill>
                  <a:srgbClr val="0000FF"/>
                </a:solidFill>
              </a:rPr>
              <a:t>Lets YOU know </a:t>
            </a:r>
            <a:r>
              <a:rPr lang="en-US" altLang="en-US" b="1" dirty="0">
                <a:solidFill>
                  <a:srgbClr val="0000FF"/>
                </a:solidFill>
              </a:rPr>
              <a:t>when </a:t>
            </a:r>
            <a:r>
              <a:rPr lang="en-US" altLang="en-US" b="1" dirty="0" smtClean="0">
                <a:solidFill>
                  <a:srgbClr val="0000FF"/>
                </a:solidFill>
              </a:rPr>
              <a:t>engine </a:t>
            </a:r>
            <a:r>
              <a:rPr lang="en-US" altLang="en-US" b="1" dirty="0">
                <a:solidFill>
                  <a:srgbClr val="0000FF"/>
                </a:solidFill>
              </a:rPr>
              <a:t>oil should be changed. </a:t>
            </a:r>
            <a:endParaRPr lang="en-US" altLang="en-US" b="1" dirty="0" smtClean="0">
              <a:solidFill>
                <a:srgbClr val="0000FF"/>
              </a:solidFill>
            </a:endParaRPr>
          </a:p>
          <a:p>
            <a:pPr lvl="1"/>
            <a:r>
              <a:rPr lang="en-US" altLang="en-US" b="1" dirty="0" smtClean="0">
                <a:solidFill>
                  <a:srgbClr val="0000FF"/>
                </a:solidFill>
              </a:rPr>
              <a:t>2 basic types </a:t>
            </a:r>
            <a:r>
              <a:rPr lang="en-US" altLang="en-US" b="1" dirty="0">
                <a:solidFill>
                  <a:srgbClr val="0000FF"/>
                </a:solidFill>
              </a:rPr>
              <a:t>of </a:t>
            </a:r>
            <a:r>
              <a:rPr lang="en-US" altLang="en-US" b="1" dirty="0" smtClean="0">
                <a:solidFill>
                  <a:srgbClr val="0000FF"/>
                </a:solidFill>
              </a:rPr>
              <a:t>OLM</a:t>
            </a:r>
          </a:p>
          <a:p>
            <a:pPr lvl="2"/>
            <a:r>
              <a:rPr lang="en-US" altLang="en-US" b="1" dirty="0" smtClean="0">
                <a:solidFill>
                  <a:srgbClr val="0000FF"/>
                </a:solidFill>
              </a:rPr>
              <a:t>Service </a:t>
            </a:r>
            <a:r>
              <a:rPr lang="en-US" altLang="en-US" b="1" dirty="0">
                <a:solidFill>
                  <a:srgbClr val="0000FF"/>
                </a:solidFill>
              </a:rPr>
              <a:t>light </a:t>
            </a:r>
            <a:r>
              <a:rPr lang="en-US" altLang="en-US" b="1" dirty="0" smtClean="0">
                <a:solidFill>
                  <a:srgbClr val="0000FF"/>
                </a:solidFill>
              </a:rPr>
              <a:t>on </a:t>
            </a:r>
            <a:r>
              <a:rPr lang="en-US" altLang="en-US" b="1" dirty="0">
                <a:solidFill>
                  <a:srgbClr val="0000FF"/>
                </a:solidFill>
              </a:rPr>
              <a:t>based </a:t>
            </a:r>
            <a:r>
              <a:rPr lang="en-US" altLang="en-US" b="1" dirty="0" smtClean="0">
                <a:solidFill>
                  <a:srgbClr val="0000FF"/>
                </a:solidFill>
              </a:rPr>
              <a:t>on mileage </a:t>
            </a:r>
          </a:p>
          <a:p>
            <a:pPr lvl="2"/>
            <a:r>
              <a:rPr lang="en-US" altLang="en-US" b="1" dirty="0" smtClean="0">
                <a:solidFill>
                  <a:srgbClr val="0000FF"/>
                </a:solidFill>
              </a:rPr>
              <a:t>Algorithm</a:t>
            </a:r>
            <a:r>
              <a:rPr lang="en-US" altLang="en-US" b="1" dirty="0">
                <a:solidFill>
                  <a:srgbClr val="0000FF"/>
                </a:solidFill>
              </a:rPr>
              <a:t>. Computer programs contain algorithms </a:t>
            </a:r>
            <a:r>
              <a:rPr lang="en-US" altLang="en-US" b="1" dirty="0" smtClean="0">
                <a:solidFill>
                  <a:srgbClr val="0000FF"/>
                </a:solidFill>
              </a:rPr>
              <a:t>that specify </a:t>
            </a:r>
            <a:r>
              <a:rPr lang="en-US" altLang="en-US" b="1" dirty="0">
                <a:solidFill>
                  <a:srgbClr val="0000FF"/>
                </a:solidFill>
              </a:rPr>
              <a:t>instructions a computer should perform </a:t>
            </a:r>
            <a:r>
              <a:rPr lang="en-US" altLang="en-US" b="1" dirty="0" smtClean="0">
                <a:solidFill>
                  <a:srgbClr val="0000FF"/>
                </a:solidFill>
              </a:rPr>
              <a:t>before light comes on</a:t>
            </a:r>
          </a:p>
        </p:txBody>
      </p:sp>
      <p:pic>
        <p:nvPicPr>
          <p:cNvPr id="29700" name="Picture 4" descr="A photo shows a vehicle’s dash that displays the following message in red, “OIL CHANGE REQUI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391653"/>
            <a:ext cx="3529773" cy="245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3563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15372"/>
            <a:ext cx="8571345" cy="1097280"/>
          </a:xfrm>
        </p:spPr>
        <p:txBody>
          <a:bodyPr/>
          <a:lstStyle/>
          <a:p>
            <a:r>
              <a:rPr lang="en-US" dirty="0">
                <a:ea typeface="Verdana" panose="020B0604030504040204" pitchFamily="34" charset="0"/>
              </a:rPr>
              <a:t>Figure </a:t>
            </a:r>
            <a:r>
              <a:rPr lang="en-US" dirty="0" smtClean="0">
                <a:ea typeface="Verdana" panose="020B0604030504040204" pitchFamily="34" charset="0"/>
              </a:rPr>
              <a:t>4–22   </a:t>
            </a:r>
            <a:r>
              <a:rPr lang="en-US" dirty="0">
                <a:ea typeface="Verdana" panose="020B0604030504040204" pitchFamily="34" charset="0"/>
              </a:rPr>
              <a:t>Many vehicle manufacturers can display the percentage of oil life remaining, whereas others simply turn on a warning lamp when it has been determined that an oil change is required.</a:t>
            </a:r>
          </a:p>
        </p:txBody>
      </p:sp>
      <p:pic>
        <p:nvPicPr>
          <p:cNvPr id="41987" name="Picture 2" descr="A photo shows a vehicle’s dash that displays the following message in red, “OIL CHANGE REQUIR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946" y="1371600"/>
            <a:ext cx="723899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2500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altLang="en-US" sz="3600" dirty="0"/>
              <a:t>What is the Relationship Between Miles </a:t>
            </a:r>
            <a:r>
              <a:rPr lang="en-US" altLang="en-US" sz="3600" dirty="0" smtClean="0"/>
              <a:t>Driven and </a:t>
            </a:r>
            <a:r>
              <a:rPr lang="en-US" altLang="en-US" sz="3600" dirty="0"/>
              <a:t>Engine Hours</a:t>
            </a:r>
            <a:r>
              <a:rPr lang="en-US" altLang="en-US" sz="3600" dirty="0" smtClean="0"/>
              <a:t>?</a:t>
            </a:r>
            <a:endParaRPr lang="en-US" altLang="en-US" sz="3600" dirty="0"/>
          </a:p>
        </p:txBody>
      </p:sp>
      <p:pic>
        <p:nvPicPr>
          <p:cNvPr id="4" name="Picture 3" descr="F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29554"/>
            <a:ext cx="8839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95300" y="2286000"/>
            <a:ext cx="8153400" cy="4031873"/>
          </a:xfrm>
          <a:prstGeom prst="rect">
            <a:avLst/>
          </a:prstGeom>
        </p:spPr>
        <p:txBody>
          <a:bodyPr wrap="square">
            <a:spAutoFit/>
          </a:bodyPr>
          <a:lstStyle/>
          <a:p>
            <a:r>
              <a:rPr lang="en-US" sz="2800" dirty="0">
                <a:solidFill>
                  <a:srgbClr val="000000"/>
                </a:solidFill>
                <a:latin typeface="HelveticaNeueLTW1G-Roman"/>
              </a:rPr>
              <a:t>Most </a:t>
            </a:r>
            <a:r>
              <a:rPr lang="en-US" sz="2800" dirty="0" smtClean="0">
                <a:solidFill>
                  <a:srgbClr val="000000"/>
                </a:solidFill>
                <a:latin typeface="HelveticaNeueLTW1G-Roman"/>
              </a:rPr>
              <a:t>OEMs specify </a:t>
            </a:r>
            <a:r>
              <a:rPr lang="en-US" sz="2800" dirty="0">
                <a:solidFill>
                  <a:srgbClr val="000000"/>
                </a:solidFill>
                <a:latin typeface="HelveticaNeueLTW1G-Roman"/>
              </a:rPr>
              <a:t>that each </a:t>
            </a:r>
            <a:r>
              <a:rPr lang="en-US" sz="2800" dirty="0" smtClean="0">
                <a:solidFill>
                  <a:srgbClr val="000000"/>
                </a:solidFill>
                <a:latin typeface="HelveticaNeueLTW1G-Roman"/>
              </a:rPr>
              <a:t>hour of </a:t>
            </a:r>
            <a:r>
              <a:rPr lang="en-US" sz="2800" dirty="0">
                <a:solidFill>
                  <a:srgbClr val="000000"/>
                </a:solidFill>
                <a:latin typeface="HelveticaNeueLTW1G-Roman"/>
              </a:rPr>
              <a:t>engine run time is equal to 25 miles. Most </a:t>
            </a:r>
            <a:r>
              <a:rPr lang="en-US" sz="2800" dirty="0" smtClean="0">
                <a:solidFill>
                  <a:srgbClr val="000000"/>
                </a:solidFill>
                <a:latin typeface="HelveticaNeueLTW1G-Roman"/>
              </a:rPr>
              <a:t>pickup trucks have an </a:t>
            </a:r>
            <a:r>
              <a:rPr lang="en-US" sz="2800" dirty="0">
                <a:solidFill>
                  <a:srgbClr val="000000"/>
                </a:solidFill>
                <a:latin typeface="HelveticaNeueLTW1G-Roman"/>
              </a:rPr>
              <a:t>hour meter that </a:t>
            </a:r>
            <a:r>
              <a:rPr lang="en-US" sz="2800" dirty="0" smtClean="0">
                <a:solidFill>
                  <a:srgbClr val="000000"/>
                </a:solidFill>
                <a:latin typeface="HelveticaNeueLTW1G-Roman"/>
              </a:rPr>
              <a:t>can be </a:t>
            </a:r>
            <a:r>
              <a:rPr lang="en-US" sz="2800" dirty="0">
                <a:solidFill>
                  <a:srgbClr val="000000"/>
                </a:solidFill>
                <a:latin typeface="HelveticaNeueLTW1G-Roman"/>
              </a:rPr>
              <a:t>accessed using </a:t>
            </a:r>
            <a:r>
              <a:rPr lang="en-US" sz="2800" dirty="0" smtClean="0">
                <a:solidFill>
                  <a:srgbClr val="000000"/>
                </a:solidFill>
                <a:latin typeface="HelveticaNeueLTW1G-Roman"/>
              </a:rPr>
              <a:t>trip </a:t>
            </a:r>
            <a:r>
              <a:rPr lang="en-US" sz="2800" dirty="0">
                <a:solidFill>
                  <a:srgbClr val="000000"/>
                </a:solidFill>
                <a:latin typeface="HelveticaNeueLTW1G-Roman"/>
              </a:rPr>
              <a:t>odometer button </a:t>
            </a:r>
            <a:r>
              <a:rPr lang="en-US" sz="2800" dirty="0" smtClean="0">
                <a:solidFill>
                  <a:srgbClr val="000000"/>
                </a:solidFill>
                <a:latin typeface="HelveticaNeueLTW1G-Roman"/>
              </a:rPr>
              <a:t>to scroll </a:t>
            </a:r>
            <a:r>
              <a:rPr lang="en-US" sz="2800" dirty="0">
                <a:solidFill>
                  <a:srgbClr val="000000"/>
                </a:solidFill>
                <a:latin typeface="HelveticaNeueLTW1G-Roman"/>
              </a:rPr>
              <a:t>through miles </a:t>
            </a:r>
            <a:r>
              <a:rPr lang="en-US" sz="2800" dirty="0" smtClean="0">
                <a:solidFill>
                  <a:srgbClr val="000000"/>
                </a:solidFill>
                <a:latin typeface="HelveticaNeueLTW1G-Roman"/>
              </a:rPr>
              <a:t>&amp; then </a:t>
            </a:r>
            <a:r>
              <a:rPr lang="en-US" sz="2800" dirty="0">
                <a:solidFill>
                  <a:srgbClr val="000000"/>
                </a:solidFill>
                <a:latin typeface="HelveticaNeueLTW1G-Roman"/>
              </a:rPr>
              <a:t>hours. When </a:t>
            </a:r>
            <a:r>
              <a:rPr lang="en-US" sz="2800" dirty="0" smtClean="0">
                <a:solidFill>
                  <a:srgbClr val="000000"/>
                </a:solidFill>
                <a:latin typeface="HelveticaNeueLTW1G-Roman"/>
              </a:rPr>
              <a:t>servicing a </a:t>
            </a:r>
            <a:r>
              <a:rPr lang="en-US" sz="2800" dirty="0">
                <a:solidFill>
                  <a:srgbClr val="000000"/>
                </a:solidFill>
                <a:latin typeface="HelveticaNeueLTW1G-Roman"/>
              </a:rPr>
              <a:t>truck, it is wise to check both </a:t>
            </a:r>
            <a:r>
              <a:rPr lang="en-US" sz="2800" dirty="0" smtClean="0">
                <a:solidFill>
                  <a:srgbClr val="000000"/>
                </a:solidFill>
                <a:latin typeface="HelveticaNeueLTW1G-Roman"/>
              </a:rPr>
              <a:t>mileage &amp; hours </a:t>
            </a:r>
            <a:r>
              <a:rPr lang="en-US" sz="2800" dirty="0">
                <a:solidFill>
                  <a:srgbClr val="000000"/>
                </a:solidFill>
                <a:latin typeface="HelveticaNeueLTW1G-Roman"/>
              </a:rPr>
              <a:t>of operation to see if service needs </a:t>
            </a:r>
            <a:r>
              <a:rPr lang="en-US" sz="2800" dirty="0" smtClean="0">
                <a:solidFill>
                  <a:srgbClr val="000000"/>
                </a:solidFill>
                <a:latin typeface="HelveticaNeueLTW1G-Roman"/>
              </a:rPr>
              <a:t>to be </a:t>
            </a:r>
            <a:r>
              <a:rPr lang="en-US" sz="2800" dirty="0">
                <a:solidFill>
                  <a:srgbClr val="000000"/>
                </a:solidFill>
                <a:latin typeface="HelveticaNeueLTW1G-Roman"/>
              </a:rPr>
              <a:t>increased based on the number of hours </a:t>
            </a:r>
            <a:r>
              <a:rPr lang="en-US" sz="2800" dirty="0" smtClean="0">
                <a:solidFill>
                  <a:srgbClr val="000000"/>
                </a:solidFill>
                <a:latin typeface="HelveticaNeueLTW1G-Roman"/>
              </a:rPr>
              <a:t>spent idling </a:t>
            </a:r>
            <a:r>
              <a:rPr lang="en-US" sz="2800" dirty="0">
                <a:solidFill>
                  <a:srgbClr val="000000"/>
                </a:solidFill>
                <a:latin typeface="HelveticaNeueLTW1G-Roman"/>
              </a:rPr>
              <a:t>compared to actual driving miles. </a:t>
            </a:r>
            <a:r>
              <a:rPr lang="en-US" sz="2800" b="1" dirty="0" smtClean="0">
                <a:solidFill>
                  <a:srgbClr val="0000FF"/>
                </a:solidFill>
                <a:latin typeface="HelveticaNeueLTW1G-Roman"/>
              </a:rPr>
              <a:t>SEE FIGURE </a:t>
            </a:r>
            <a:r>
              <a:rPr lang="en-US" sz="2800" b="1" dirty="0">
                <a:solidFill>
                  <a:srgbClr val="0000FF"/>
                </a:solidFill>
                <a:latin typeface="HelveticaNeueLTW1G-Roman"/>
              </a:rPr>
              <a:t>4–23</a:t>
            </a:r>
            <a:r>
              <a:rPr lang="en-US" sz="2800" b="1" dirty="0" smtClean="0">
                <a:solidFill>
                  <a:srgbClr val="0000FF"/>
                </a:solidFill>
                <a:latin typeface="HelveticaNeueLTW1G-Roman"/>
              </a:rPr>
              <a:t>.</a:t>
            </a:r>
            <a:endParaRPr lang="en-US" sz="2800" b="1" i="1" dirty="0">
              <a:solidFill>
                <a:srgbClr val="0000FF"/>
              </a:solidFill>
            </a:endParaRPr>
          </a:p>
        </p:txBody>
      </p:sp>
    </p:spTree>
    <p:extLst>
      <p:ext uri="{BB962C8B-B14F-4D97-AF65-F5344CB8AC3E}">
        <p14:creationId xmlns:p14="http://schemas.microsoft.com/office/powerpoint/2010/main" val="26554974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686800" cy="1097280"/>
          </a:xfrm>
        </p:spPr>
        <p:txBody>
          <a:bodyPr/>
          <a:lstStyle/>
          <a:p>
            <a:r>
              <a:rPr lang="en-US" sz="2400" dirty="0"/>
              <a:t>FIGURE 4–23 (a) </a:t>
            </a:r>
            <a:r>
              <a:rPr lang="en-US" sz="2400" dirty="0" smtClean="0"/>
              <a:t>number </a:t>
            </a:r>
            <a:r>
              <a:rPr lang="en-US" sz="2400" dirty="0"/>
              <a:t>of miles shown on this </a:t>
            </a:r>
            <a:r>
              <a:rPr lang="en-US" sz="2400" dirty="0" smtClean="0"/>
              <a:t>two year old </a:t>
            </a:r>
            <a:r>
              <a:rPr lang="en-US" sz="2400" dirty="0"/>
              <a:t>Ford F-250 with a Power stroke 6.7 liter diesel </a:t>
            </a:r>
            <a:r>
              <a:rPr lang="en-US" sz="2400" dirty="0" smtClean="0"/>
              <a:t>engine.</a:t>
            </a:r>
            <a:endParaRPr lang="en-US" sz="2400" dirty="0"/>
          </a:p>
        </p:txBody>
      </p:sp>
      <p:pic>
        <p:nvPicPr>
          <p:cNvPr id="3" name="Picture 2" descr="Two photos show an odometer reading of 14,726.1 miles and an engine idle hours reading of 481 respectively."/>
          <p:cNvPicPr>
            <a:picLocks noChangeAspect="1"/>
          </p:cNvPicPr>
          <p:nvPr/>
        </p:nvPicPr>
        <p:blipFill>
          <a:blip r:embed="rId2"/>
          <a:stretch>
            <a:fillRect/>
          </a:stretch>
        </p:blipFill>
        <p:spPr>
          <a:xfrm>
            <a:off x="675352" y="1371600"/>
            <a:ext cx="7554248" cy="5029200"/>
          </a:xfrm>
          <a:prstGeom prst="rect">
            <a:avLst/>
          </a:prstGeom>
        </p:spPr>
      </p:pic>
    </p:spTree>
    <p:extLst>
      <p:ext uri="{BB962C8B-B14F-4D97-AF65-F5344CB8AC3E}">
        <p14:creationId xmlns:p14="http://schemas.microsoft.com/office/powerpoint/2010/main" val="3412170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686800" cy="1097280"/>
          </a:xfrm>
        </p:spPr>
        <p:txBody>
          <a:bodyPr/>
          <a:lstStyle/>
          <a:p>
            <a:r>
              <a:rPr lang="en-US" sz="2400" dirty="0"/>
              <a:t>FIGURE </a:t>
            </a:r>
            <a:r>
              <a:rPr lang="en-US" sz="2400" dirty="0" smtClean="0"/>
              <a:t>4–23 (</a:t>
            </a:r>
            <a:r>
              <a:rPr lang="en-US" sz="2400" dirty="0"/>
              <a:t>b) The number of hours with the engine running at idle (</a:t>
            </a:r>
            <a:r>
              <a:rPr lang="en-US" sz="2400" dirty="0" smtClean="0"/>
              <a:t>481 hours</a:t>
            </a:r>
            <a:r>
              <a:rPr lang="en-US" sz="2400" dirty="0"/>
              <a:t>) is equal to about 12,000 miles, so the total is </a:t>
            </a:r>
            <a:r>
              <a:rPr lang="en-US" sz="2400" dirty="0" smtClean="0"/>
              <a:t>equal to </a:t>
            </a:r>
            <a:r>
              <a:rPr lang="en-US" sz="2400" dirty="0"/>
              <a:t>about 26,000 miles instead of what the odometer </a:t>
            </a:r>
            <a:r>
              <a:rPr lang="en-US" sz="2400" dirty="0" smtClean="0"/>
              <a:t>reads (</a:t>
            </a:r>
            <a:r>
              <a:rPr lang="en-US" sz="2400" dirty="0"/>
              <a:t>14,726).</a:t>
            </a:r>
          </a:p>
        </p:txBody>
      </p:sp>
      <p:pic>
        <p:nvPicPr>
          <p:cNvPr id="3" name="Picture 2" descr="Two photos show an odometer reading of 14,726.1 miles and an engine idle hours reading of 481 respectively."/>
          <p:cNvPicPr>
            <a:picLocks noChangeAspect="1"/>
          </p:cNvPicPr>
          <p:nvPr/>
        </p:nvPicPr>
        <p:blipFill>
          <a:blip r:embed="rId2"/>
          <a:stretch>
            <a:fillRect/>
          </a:stretch>
        </p:blipFill>
        <p:spPr>
          <a:xfrm>
            <a:off x="228600" y="1371600"/>
            <a:ext cx="8305800" cy="4962990"/>
          </a:xfrm>
          <a:prstGeom prst="rect">
            <a:avLst/>
          </a:prstGeom>
        </p:spPr>
      </p:pic>
    </p:spTree>
    <p:extLst>
      <p:ext uri="{BB962C8B-B14F-4D97-AF65-F5344CB8AC3E}">
        <p14:creationId xmlns:p14="http://schemas.microsoft.com/office/powerpoint/2010/main" val="288243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OIL CHANGE</a:t>
            </a:r>
          </a:p>
        </p:txBody>
      </p:sp>
      <p:sp>
        <p:nvSpPr>
          <p:cNvPr id="46083" name="Content Placeholder 2"/>
          <p:cNvSpPr>
            <a:spLocks noGrp="1"/>
          </p:cNvSpPr>
          <p:nvPr>
            <p:ph idx="1"/>
          </p:nvPr>
        </p:nvSpPr>
        <p:spPr/>
        <p:txBody>
          <a:bodyPr/>
          <a:lstStyle/>
          <a:p>
            <a:r>
              <a:rPr lang="en-US" altLang="en-US" smtClean="0">
                <a:latin typeface="Verdana" panose="020B0604030504040204" pitchFamily="34" charset="0"/>
              </a:rPr>
              <a:t>Oil Change Procedure</a:t>
            </a:r>
          </a:p>
          <a:p>
            <a:pPr lvl="1"/>
            <a:r>
              <a:rPr lang="en-US" altLang="en-US" smtClean="0">
                <a:latin typeface="Verdana" panose="020B0604030504040204" pitchFamily="34" charset="0"/>
              </a:rPr>
              <a:t>Step 1: Check oil level.</a:t>
            </a:r>
          </a:p>
          <a:p>
            <a:pPr lvl="1"/>
            <a:r>
              <a:rPr lang="en-US" altLang="en-US" smtClean="0">
                <a:latin typeface="Verdana" panose="020B0604030504040204" pitchFamily="34" charset="0"/>
              </a:rPr>
              <a:t>Step 2: Safely hoist vehicle.</a:t>
            </a:r>
          </a:p>
          <a:p>
            <a:pPr lvl="1"/>
            <a:r>
              <a:rPr lang="en-US" altLang="en-US" smtClean="0">
                <a:latin typeface="Verdana" panose="020B0604030504040204" pitchFamily="34" charset="0"/>
              </a:rPr>
              <a:t>Step 3: Position drain pan under drain plug; remove plug.</a:t>
            </a:r>
          </a:p>
          <a:p>
            <a:pPr lvl="1"/>
            <a:r>
              <a:rPr lang="en-US" altLang="en-US" smtClean="0">
                <a:latin typeface="Verdana" panose="020B0604030504040204" pitchFamily="34" charset="0"/>
              </a:rPr>
              <a:t>Step 4: Allow oil to drain freely.</a:t>
            </a:r>
          </a:p>
          <a:p>
            <a:pPr lvl="1"/>
            <a:r>
              <a:rPr lang="en-US" altLang="en-US" smtClean="0">
                <a:latin typeface="Verdana" panose="020B0604030504040204" pitchFamily="34" charset="0"/>
              </a:rPr>
              <a:t>Step 5: Examine oil plug gasket; replace if damaged.</a:t>
            </a:r>
          </a:p>
        </p:txBody>
      </p:sp>
    </p:spTree>
    <p:extLst>
      <p:ext uri="{BB962C8B-B14F-4D97-AF65-F5344CB8AC3E}">
        <p14:creationId xmlns:p14="http://schemas.microsoft.com/office/powerpoint/2010/main" val="19521677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0000"/>
                </a:solidFill>
              </a:rPr>
              <a:t>WARNING</a:t>
            </a:r>
            <a:endParaRPr lang="en-US" sz="4400" dirty="0">
              <a:solidFill>
                <a:srgbClr val="FF0000"/>
              </a:solidFill>
            </a:endParaRPr>
          </a:p>
        </p:txBody>
      </p:sp>
      <p:sp>
        <p:nvSpPr>
          <p:cNvPr id="3" name="Rectangle 2"/>
          <p:cNvSpPr/>
          <p:nvPr/>
        </p:nvSpPr>
        <p:spPr>
          <a:xfrm>
            <a:off x="228600" y="1524000"/>
            <a:ext cx="8686800" cy="3785652"/>
          </a:xfrm>
          <a:prstGeom prst="rect">
            <a:avLst/>
          </a:prstGeom>
        </p:spPr>
        <p:txBody>
          <a:bodyPr wrap="square">
            <a:spAutoFit/>
          </a:bodyPr>
          <a:lstStyle/>
          <a:p>
            <a:r>
              <a:rPr lang="en-US" sz="4000" b="1" dirty="0">
                <a:solidFill>
                  <a:srgbClr val="FF0000"/>
                </a:solidFill>
              </a:rPr>
              <a:t>Used engine oil has </a:t>
            </a:r>
            <a:r>
              <a:rPr lang="en-US" sz="4000" b="1" dirty="0" smtClean="0">
                <a:solidFill>
                  <a:srgbClr val="FF0000"/>
                </a:solidFill>
              </a:rPr>
              <a:t>been determined </a:t>
            </a:r>
            <a:r>
              <a:rPr lang="en-US" sz="4000" b="1" dirty="0">
                <a:solidFill>
                  <a:srgbClr val="FF0000"/>
                </a:solidFill>
              </a:rPr>
              <a:t>to </a:t>
            </a:r>
            <a:r>
              <a:rPr lang="en-US" sz="4000" b="1" dirty="0" smtClean="0">
                <a:solidFill>
                  <a:srgbClr val="FF0000"/>
                </a:solidFill>
              </a:rPr>
              <a:t>be harmful</a:t>
            </a:r>
            <a:r>
              <a:rPr lang="en-US" sz="4000" b="1" dirty="0">
                <a:solidFill>
                  <a:srgbClr val="FF0000"/>
                </a:solidFill>
              </a:rPr>
              <a:t>. Protective gloves should be worn </a:t>
            </a:r>
            <a:r>
              <a:rPr lang="en-US" sz="4000" b="1" dirty="0" smtClean="0">
                <a:solidFill>
                  <a:srgbClr val="FF0000"/>
                </a:solidFill>
              </a:rPr>
              <a:t>to protect </a:t>
            </a:r>
            <a:r>
              <a:rPr lang="en-US" sz="4000" b="1" dirty="0">
                <a:solidFill>
                  <a:srgbClr val="FF0000"/>
                </a:solidFill>
              </a:rPr>
              <a:t>the skin. If used engine oil gets on </a:t>
            </a:r>
            <a:r>
              <a:rPr lang="en-US" sz="4000" b="1" dirty="0" smtClean="0">
                <a:solidFill>
                  <a:srgbClr val="FF0000"/>
                </a:solidFill>
              </a:rPr>
              <a:t>the skin</a:t>
            </a:r>
            <a:r>
              <a:rPr lang="en-US" sz="4000" b="1" dirty="0">
                <a:solidFill>
                  <a:srgbClr val="FF0000"/>
                </a:solidFill>
              </a:rPr>
              <a:t>, wash thoroughly with soap and water.</a:t>
            </a:r>
          </a:p>
        </p:txBody>
      </p:sp>
    </p:spTree>
    <p:extLst>
      <p:ext uri="{BB962C8B-B14F-4D97-AF65-F5344CB8AC3E}">
        <p14:creationId xmlns:p14="http://schemas.microsoft.com/office/powerpoint/2010/main" val="200982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2)</a:t>
            </a:r>
            <a:endParaRPr lang="en-US" sz="3600" dirty="0"/>
          </a:p>
        </p:txBody>
      </p:sp>
      <p:sp>
        <p:nvSpPr>
          <p:cNvPr id="46083" name="Content Placeholder 2"/>
          <p:cNvSpPr>
            <a:spLocks noGrp="1"/>
          </p:cNvSpPr>
          <p:nvPr>
            <p:ph idx="1"/>
          </p:nvPr>
        </p:nvSpPr>
        <p:spPr/>
        <p:txBody>
          <a:bodyPr/>
          <a:lstStyle/>
          <a:p>
            <a:r>
              <a:rPr lang="en-US" dirty="0"/>
              <a:t>Viscosity is the oil thickness or resistance to flow.</a:t>
            </a:r>
          </a:p>
          <a:p>
            <a:r>
              <a:rPr lang="en-US" dirty="0" smtClean="0"/>
              <a:t>Normal </a:t>
            </a:r>
            <a:r>
              <a:rPr lang="en-US" dirty="0"/>
              <a:t>engine oil pump pressure ranges from 10 to 60 </a:t>
            </a:r>
            <a:r>
              <a:rPr lang="en-US" dirty="0" smtClean="0"/>
              <a:t>PSI (</a:t>
            </a:r>
            <a:r>
              <a:rPr lang="en-US" dirty="0"/>
              <a:t>200 to 400 kPa) or 10 PSI for every 1,000 engine RPM.</a:t>
            </a:r>
          </a:p>
          <a:p>
            <a:r>
              <a:rPr lang="en-US" dirty="0" smtClean="0"/>
              <a:t>Hydrodynamic </a:t>
            </a:r>
            <a:r>
              <a:rPr lang="en-US" dirty="0"/>
              <a:t>oil pressure around engine bearings </a:t>
            </a:r>
            <a:r>
              <a:rPr lang="en-US" dirty="0" smtClean="0"/>
              <a:t>is usually </a:t>
            </a:r>
            <a:r>
              <a:rPr lang="en-US" dirty="0"/>
              <a:t>over 1,000 PSI (6,900 kPa).</a:t>
            </a:r>
          </a:p>
          <a:p>
            <a:r>
              <a:rPr lang="en-US" dirty="0" smtClean="0"/>
              <a:t>The </a:t>
            </a:r>
            <a:r>
              <a:rPr lang="en-US" dirty="0"/>
              <a:t>oil pump is driven directly by the crankshaft or by </a:t>
            </a:r>
            <a:r>
              <a:rPr lang="en-US" dirty="0" smtClean="0"/>
              <a:t>a gear </a:t>
            </a:r>
            <a:r>
              <a:rPr lang="en-US" dirty="0"/>
              <a:t>or shaft from the camshaft.</a:t>
            </a:r>
          </a:p>
        </p:txBody>
      </p:sp>
    </p:spTree>
    <p:extLst>
      <p:ext uri="{BB962C8B-B14F-4D97-AF65-F5344CB8AC3E}">
        <p14:creationId xmlns:p14="http://schemas.microsoft.com/office/powerpoint/2010/main" val="2955406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2)</a:t>
            </a:r>
            <a:endParaRPr lang="en-US" sz="3600" dirty="0"/>
          </a:p>
        </p:txBody>
      </p:sp>
      <p:sp>
        <p:nvSpPr>
          <p:cNvPr id="47107" name="Content Placeholder 2"/>
          <p:cNvSpPr>
            <a:spLocks noGrp="1"/>
          </p:cNvSpPr>
          <p:nvPr>
            <p:ph idx="1"/>
          </p:nvPr>
        </p:nvSpPr>
        <p:spPr/>
        <p:txBody>
          <a:bodyPr/>
          <a:lstStyle/>
          <a:p>
            <a:r>
              <a:rPr lang="en-US" dirty="0"/>
              <a:t>Viscosity is the oil thickness or resistance to flow.</a:t>
            </a:r>
          </a:p>
          <a:p>
            <a:r>
              <a:rPr lang="en-US" dirty="0" smtClean="0"/>
              <a:t>SAE </a:t>
            </a:r>
            <a:r>
              <a:rPr lang="en-US" dirty="0"/>
              <a:t>rating measures the viscosity of the oil.</a:t>
            </a:r>
          </a:p>
          <a:p>
            <a:r>
              <a:rPr lang="en-US" dirty="0" smtClean="0"/>
              <a:t>API </a:t>
            </a:r>
            <a:r>
              <a:rPr lang="en-US" dirty="0"/>
              <a:t>ratings reflect the quality of the oil.</a:t>
            </a:r>
          </a:p>
          <a:p>
            <a:r>
              <a:rPr lang="en-US" dirty="0" smtClean="0"/>
              <a:t>One </a:t>
            </a:r>
            <a:r>
              <a:rPr lang="en-US" dirty="0"/>
              <a:t>hour of idling time is equal to about 25 miles </a:t>
            </a:r>
            <a:r>
              <a:rPr lang="en-US" dirty="0" smtClean="0"/>
              <a:t>of driving distance</a:t>
            </a:r>
            <a:r>
              <a:rPr lang="en-US" dirty="0"/>
              <a:t>.</a:t>
            </a:r>
          </a:p>
        </p:txBody>
      </p:sp>
    </p:spTree>
    <p:extLst>
      <p:ext uri="{BB962C8B-B14F-4D97-AF65-F5344CB8AC3E}">
        <p14:creationId xmlns:p14="http://schemas.microsoft.com/office/powerpoint/2010/main" val="1843857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15372"/>
            <a:ext cx="8229600" cy="1097280"/>
          </a:xfrm>
        </p:spPr>
        <p:txBody>
          <a:bodyPr/>
          <a:lstStyle/>
          <a:p>
            <a:r>
              <a:rPr lang="en-US" sz="3600" dirty="0" smtClean="0"/>
              <a:t>LUBRICATING PRINCIPLES (2 of 3)</a:t>
            </a:r>
            <a:endParaRPr lang="en-US" sz="3600" dirty="0"/>
          </a:p>
        </p:txBody>
      </p:sp>
      <p:sp>
        <p:nvSpPr>
          <p:cNvPr id="11266" name="Rectangle 3"/>
          <p:cNvSpPr>
            <a:spLocks noGrp="1" noChangeArrowheads="1"/>
          </p:cNvSpPr>
          <p:nvPr>
            <p:ph type="body" sz="half" idx="1"/>
          </p:nvPr>
        </p:nvSpPr>
        <p:spPr>
          <a:xfrm>
            <a:off x="304801" y="1524000"/>
            <a:ext cx="3131377" cy="4724400"/>
          </a:xfrm>
        </p:spPr>
        <p:txBody>
          <a:bodyPr/>
          <a:lstStyle/>
          <a:p>
            <a:r>
              <a:rPr lang="en-US" altLang="en-US" dirty="0" smtClean="0"/>
              <a:t>This wedging action is called hydrodynamic lubrication</a:t>
            </a:r>
          </a:p>
          <a:p>
            <a:r>
              <a:rPr lang="en-US" altLang="en-US" dirty="0" smtClean="0"/>
              <a:t>Depends on force applied to rate of speed between objects and thickness of oil</a:t>
            </a:r>
          </a:p>
        </p:txBody>
      </p:sp>
      <p:pic>
        <p:nvPicPr>
          <p:cNvPr id="11268" name="Picture 4" descr="A drawing illustrates the formation of a wedge shaped oil film around a bearing journal. The rotation of the journal is indicated as clockwise, and the path for oil feed is indicated at the 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447800"/>
            <a:ext cx="530459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050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8600" y="228600"/>
            <a:ext cx="8610600" cy="1097280"/>
          </a:xfrm>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altLang="en-US" sz="2400" dirty="0" smtClean="0"/>
              <a:t>FIGURE 4–3   </a:t>
            </a:r>
            <a:r>
              <a:rPr lang="en-US" altLang="en-US" sz="2400" dirty="0"/>
              <a:t>Wedge-shaped oil film curved around a bearing journal</a:t>
            </a:r>
          </a:p>
        </p:txBody>
      </p:sp>
      <p:pic>
        <p:nvPicPr>
          <p:cNvPr id="25603" name="Picture 2" descr="A drawing illustrates the formation of a wedge shaped oil film around a bearing journal. The rotation of the journal is indicated as clockwise, and the path for oil feed is indicated at the to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415701"/>
            <a:ext cx="6330950" cy="491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4403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1: </a:t>
            </a:r>
            <a:r>
              <a:rPr lang="en-US" sz="4000" dirty="0" smtClean="0">
                <a:solidFill>
                  <a:srgbClr val="F8F9D3"/>
                </a:solidFill>
              </a:rPr>
              <a:t>?</a:t>
            </a:r>
            <a:endParaRPr lang="en-US" dirty="0">
              <a:solidFill>
                <a:srgbClr val="F8F9D3"/>
              </a:solidFill>
            </a:endParaRPr>
          </a:p>
        </p:txBody>
      </p:sp>
      <p:sp>
        <p:nvSpPr>
          <p:cNvPr id="3" name="Rectangle 2"/>
          <p:cNvSpPr/>
          <p:nvPr/>
        </p:nvSpPr>
        <p:spPr>
          <a:xfrm>
            <a:off x="304800" y="1642408"/>
            <a:ext cx="8534400" cy="1938992"/>
          </a:xfrm>
          <a:prstGeom prst="rect">
            <a:avLst/>
          </a:prstGeom>
        </p:spPr>
        <p:txBody>
          <a:bodyPr wrap="square">
            <a:spAutoFit/>
          </a:bodyPr>
          <a:lstStyle/>
          <a:p>
            <a:r>
              <a:rPr lang="en-US" sz="4000" dirty="0" smtClean="0">
                <a:solidFill>
                  <a:srgbClr val="000000"/>
                </a:solidFill>
              </a:rPr>
              <a:t>What is the Wedge-shaped </a:t>
            </a:r>
            <a:r>
              <a:rPr lang="en-US" sz="4000" dirty="0">
                <a:solidFill>
                  <a:srgbClr val="000000"/>
                </a:solidFill>
              </a:rPr>
              <a:t>oil film developed below a moving </a:t>
            </a:r>
            <a:r>
              <a:rPr lang="en-US" sz="4000" dirty="0" smtClean="0">
                <a:solidFill>
                  <a:srgbClr val="000000"/>
                </a:solidFill>
              </a:rPr>
              <a:t>block called in an engine?</a:t>
            </a:r>
            <a:endParaRPr lang="en-US" sz="4000" dirty="0">
              <a:solidFill>
                <a:srgbClr val="000000"/>
              </a:solidFill>
            </a:endParaRPr>
          </a:p>
        </p:txBody>
      </p:sp>
    </p:spTree>
    <p:extLst>
      <p:ext uri="{BB962C8B-B14F-4D97-AF65-F5344CB8AC3E}">
        <p14:creationId xmlns:p14="http://schemas.microsoft.com/office/powerpoint/2010/main" val="109476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4772</TotalTime>
  <Words>2413</Words>
  <Application>Microsoft Office PowerPoint</Application>
  <PresentationFormat>On-screen Show (4:3)</PresentationFormat>
  <Paragraphs>248</Paragraphs>
  <Slides>68</Slides>
  <Notes>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508 Lecture</vt:lpstr>
      <vt:lpstr>Light Vehicle Diesel Engines</vt:lpstr>
      <vt:lpstr>LEARNING OBJECTIVES (1 of 2)</vt:lpstr>
      <vt:lpstr>LEARNING OBJECTIVES (2 of 2)</vt:lpstr>
      <vt:lpstr>LUBRICATING PRINCIPLES (1 of 3)</vt:lpstr>
      <vt:lpstr>Figure 4–1   Oil molecules cling to metal surfaces but easily slide against each other </vt:lpstr>
      <vt:lpstr>Figure 4–2   Wedge-shaped oil film developed below a moving block.</vt:lpstr>
      <vt:lpstr>LUBRICATING PRINCIPLES (2 of 3)</vt:lpstr>
      <vt:lpstr>FIGURE 4–3   Wedge-shaped oil film curved around a bearing journal</vt:lpstr>
      <vt:lpstr>QUESTION 1: ?</vt:lpstr>
      <vt:lpstr>ANSWER 1:</vt:lpstr>
      <vt:lpstr>LUBRICATING PRINCIPLES (3 of 3)</vt:lpstr>
      <vt:lpstr>FIGURE 14–4   The dash oil pressure gauge may be a good indicator of engine oil pressure. If there is any concern about the oil pressure, always use a mechanical gauge to be sure.</vt:lpstr>
      <vt:lpstr>OIL PUMPS: INFO</vt:lpstr>
      <vt:lpstr>FIGURE 4-5 In an external gear-type oil pump, the oil flows through the pump around the outside of each gear. This is an example of a positive displacement pump, wherein everything entering the pump must leave the pump.</vt:lpstr>
      <vt:lpstr>FIGURE 4–6 typical internal/external oil pump mounted in the front cover of the engine that is driven by the crankshaft.</vt:lpstr>
      <vt:lpstr>FIGURE 4–7  operation of a rotor-type oil pump.</vt:lpstr>
      <vt:lpstr>FIGURE 4–8   Gerotor-type oil pump driven by the crankshaft.</vt:lpstr>
      <vt:lpstr>FIGURE 4–9   Oil pressure relief valves are spring loaded. The stronger the spring tension, the higher the oil pressure.</vt:lpstr>
      <vt:lpstr>FIGURE 4–10   typical engine design that uses both pressure and splash lubrication. Oil travels under pressure through galleries to reach top of engine. Other parts lubricated as oil flows back down into oil pan or is splashed onto parts.</vt:lpstr>
      <vt:lpstr>FIGURE 4–11a  visual inspection indicated that this pump cover was worn</vt:lpstr>
      <vt:lpstr>FIGURE 4–11B   An embedded particle of something was found on one of the gears, making this pump worthless except for scrap metal. </vt:lpstr>
      <vt:lpstr>OIL PASSAGES ( 1 of 2)</vt:lpstr>
      <vt:lpstr>FIGURE 4–12 flow of oil in 6.7 liter Power Stroke diesel engine.</vt:lpstr>
      <vt:lpstr>OIL PASSAGES ( 2 of 2)</vt:lpstr>
      <vt:lpstr>QUESTION 2: ?</vt:lpstr>
      <vt:lpstr>ANSWER 2:</vt:lpstr>
      <vt:lpstr>Why Are There Holes on the Underside of Diesel Pistons?</vt:lpstr>
      <vt:lpstr>FIGURE 4–13 (a) two holes in the underside of the piston lead to a passage where oil is squirted from nozzles to help cool the top of the piston. </vt:lpstr>
      <vt:lpstr>FIGURE 4–13 (B) as the oil flows through the opening underneath the top of the piston, it absorbs heat and the heated oil returns to the oil pan where the oil is cooled by the oil cooler.</vt:lpstr>
      <vt:lpstr>FIGURE 4–14 Oil must be used to lubricate the gears used to drive the camshaft and high-pressure fuel pump on all engines, such as this 6.7 liter Cummins inline six-cylinder diesel engine.</vt:lpstr>
      <vt:lpstr>OIL PANS ( 1 of 2)</vt:lpstr>
      <vt:lpstr>FIGURE 4–15 (A) the pickup screen on a Duramax diesel engine is surrounded by many baffles. </vt:lpstr>
      <vt:lpstr>OIL PANS ( 2 of 2)</vt:lpstr>
      <vt:lpstr>FIGURE 4–15 (B) the oil pan has a built-in windage tray to help prevent the oil from being aerated during engine operation.</vt:lpstr>
      <vt:lpstr>QUESTION 3: ?</vt:lpstr>
      <vt:lpstr>ANSWER 3:</vt:lpstr>
      <vt:lpstr>OIL COOLERS ( 1 of 1) </vt:lpstr>
      <vt:lpstr>Figure 16–18   Oil is cooled by the flow of coolant through the oil filter adaptor</vt:lpstr>
      <vt:lpstr>ENGINE OIL (1 of 12)</vt:lpstr>
      <vt:lpstr>ENGINE OIL (2 of 12)</vt:lpstr>
      <vt:lpstr>ENGINE OIL (3 of 12)</vt:lpstr>
      <vt:lpstr>ENGINE OIL (4 of 12)</vt:lpstr>
      <vt:lpstr>FIGURE 4–17 Container of SAE 15W-40 engine oil that may be suitable for use in many light diesel engines.</vt:lpstr>
      <vt:lpstr>ENGINE OIL (5 of 12)</vt:lpstr>
      <vt:lpstr>ENGINE OIL (6 of 12)</vt:lpstr>
      <vt:lpstr>ENGINE OIL (7 of 12)</vt:lpstr>
      <vt:lpstr>FIGURE 4–18 viscosity index (VI) improver is a polymer and feels like finely ground foam rubber. When dissolved in the oil, it expands when hot to keep the oil from thinning.</vt:lpstr>
      <vt:lpstr>ENGINE OIL (8 of 12)</vt:lpstr>
      <vt:lpstr>ENGINE OIL (9 of 12)</vt:lpstr>
      <vt:lpstr>ENGINE OIL (10 of 12)</vt:lpstr>
      <vt:lpstr>ENGINE OIL (11 of 12)</vt:lpstr>
      <vt:lpstr>ENGINE OIL (12 of 12)</vt:lpstr>
      <vt:lpstr>OIL FILTERS (1 of 3)</vt:lpstr>
      <vt:lpstr>Figure 4–19   A rubber diaphragm acts as an antidrainback valve to keep the oil in the filter when the engine is stopped and the oil pressure drops to zero.</vt:lpstr>
      <vt:lpstr>Figure 4-20   A cutaway of typical spin-on oil filter. Engine oil enters filter through small holes around center of filter &amp; flows through pleated paper filtering media &amp; out large hole in center of filter. Center metal cylinder with holes is designed to keep paper filter from collapsing under pressure. Bypass valve can be built into center on oil filter or is part of oil filter housing and located in engine.</vt:lpstr>
      <vt:lpstr>OIL FILTERS (2 of 3)</vt:lpstr>
      <vt:lpstr>Figure 4–21   A typical filter crusher. The hydraulic ram forces out most of the oil from the filter. The oil is trapped underneath the crusher and is recycled</vt:lpstr>
      <vt:lpstr>QUESTION 4: ?</vt:lpstr>
      <vt:lpstr>ANSWER 4:</vt:lpstr>
      <vt:lpstr>OIL FILTERS (3 of 3)</vt:lpstr>
      <vt:lpstr>Figure 4–22   Many vehicle manufacturers can display the percentage of oil life remaining, whereas others simply turn on a warning lamp when it has been determined that an oil change is required.</vt:lpstr>
      <vt:lpstr>What is the Relationship Between Miles Driven and Engine Hours?</vt:lpstr>
      <vt:lpstr>FIGURE 4–23 (a) number of miles shown on this two year old Ford F-250 with a Power stroke 6.7 liter diesel engine.</vt:lpstr>
      <vt:lpstr>FIGURE 4–23 (b) The number of hours with the engine running at idle (481 hours) is equal to about 12,000 miles, so the total is equal to about 26,000 miles instead of what the odometer reads (14,726).</vt:lpstr>
      <vt:lpstr>OIL CHANGE</vt:lpstr>
      <vt:lpstr>WARNING</vt:lpstr>
      <vt:lpstr>Summary (1 of 2)</vt:lpstr>
      <vt:lpstr>Summary (2 of 2)</vt:lpstr>
    </vt:vector>
  </TitlesOfParts>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Pradish Veerapouthirane</cp:lastModifiedBy>
  <cp:revision>253</cp:revision>
  <dcterms:created xsi:type="dcterms:W3CDTF">2014-07-14T20:04:21Z</dcterms:created>
  <dcterms:modified xsi:type="dcterms:W3CDTF">2018-04-12T15:33:09Z</dcterms:modified>
</cp:coreProperties>
</file>