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76" r:id="rId2"/>
    <p:sldId id="395" r:id="rId3"/>
    <p:sldId id="396" r:id="rId4"/>
    <p:sldId id="424" r:id="rId5"/>
    <p:sldId id="423" r:id="rId6"/>
    <p:sldId id="422" r:id="rId7"/>
    <p:sldId id="421" r:id="rId8"/>
    <p:sldId id="420" r:id="rId9"/>
    <p:sldId id="425" r:id="rId10"/>
    <p:sldId id="419" r:id="rId11"/>
    <p:sldId id="426" r:id="rId12"/>
    <p:sldId id="431" r:id="rId13"/>
    <p:sldId id="427" r:id="rId14"/>
    <p:sldId id="428" r:id="rId15"/>
    <p:sldId id="429" r:id="rId16"/>
    <p:sldId id="430" r:id="rId17"/>
    <p:sldId id="432" r:id="rId18"/>
    <p:sldId id="436" r:id="rId19"/>
    <p:sldId id="501" r:id="rId20"/>
    <p:sldId id="435" r:id="rId21"/>
    <p:sldId id="434" r:id="rId22"/>
    <p:sldId id="442" r:id="rId23"/>
    <p:sldId id="437" r:id="rId24"/>
    <p:sldId id="438" r:id="rId25"/>
    <p:sldId id="443" r:id="rId26"/>
    <p:sldId id="433" r:id="rId27"/>
    <p:sldId id="441" r:id="rId28"/>
    <p:sldId id="444" r:id="rId29"/>
    <p:sldId id="502" r:id="rId30"/>
    <p:sldId id="439" r:id="rId31"/>
    <p:sldId id="447" r:id="rId32"/>
    <p:sldId id="446" r:id="rId33"/>
    <p:sldId id="456" r:id="rId34"/>
    <p:sldId id="457" r:id="rId35"/>
    <p:sldId id="454" r:id="rId36"/>
    <p:sldId id="455" r:id="rId37"/>
    <p:sldId id="453" r:id="rId38"/>
    <p:sldId id="450" r:id="rId39"/>
    <p:sldId id="490" r:id="rId40"/>
    <p:sldId id="470" r:id="rId41"/>
    <p:sldId id="471" r:id="rId42"/>
    <p:sldId id="496" r:id="rId43"/>
    <p:sldId id="491" r:id="rId44"/>
    <p:sldId id="492" r:id="rId45"/>
    <p:sldId id="493" r:id="rId46"/>
    <p:sldId id="500" r:id="rId47"/>
    <p:sldId id="494" r:id="rId48"/>
    <p:sldId id="495" r:id="rId49"/>
    <p:sldId id="489" r:id="rId50"/>
    <p:sldId id="497" r:id="rId51"/>
    <p:sldId id="498" r:id="rId52"/>
    <p:sldId id="445" r:id="rId53"/>
    <p:sldId id="452" r:id="rId54"/>
    <p:sldId id="499" r:id="rId55"/>
    <p:sldId id="417" r:id="rId56"/>
    <p:sldId id="41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0" autoAdjust="0"/>
    <p:restoredTop sz="83208" autoAdjust="0"/>
  </p:normalViewPr>
  <p:slideViewPr>
    <p:cSldViewPr>
      <p:cViewPr varScale="1">
        <p:scale>
          <a:sx n="156" d="100"/>
          <a:sy n="156" d="100"/>
        </p:scale>
        <p:origin x="1640" y="176"/>
      </p:cViewPr>
      <p:guideLst>
        <p:guide orient="horz" pos="2160"/>
        <p:guide pos="2880"/>
      </p:guideLst>
    </p:cSldViewPr>
  </p:slideViewPr>
  <p:outlineViewPr>
    <p:cViewPr>
      <p:scale>
        <a:sx n="33" d="100"/>
        <a:sy n="33" d="100"/>
      </p:scale>
      <p:origin x="0" y="-25422"/>
    </p:cViewPr>
  </p:outlineViewPr>
  <p:notesTextViewPr>
    <p:cViewPr>
      <p:scale>
        <a:sx n="20" d="100"/>
        <a:sy n="20" d="100"/>
      </p:scale>
      <p:origin x="0" y="0"/>
    </p:cViewPr>
  </p:notesTextViewPr>
  <p:sorterViewPr>
    <p:cViewPr>
      <p:scale>
        <a:sx n="100" d="100"/>
        <a:sy n="100" d="100"/>
      </p:scale>
      <p:origin x="0" y="-8856"/>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31416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42403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25975" y="914400"/>
            <a:ext cx="4168775"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146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6</a:t>
            </a:r>
            <a:endParaRPr lang="en-US" dirty="0"/>
          </a:p>
        </p:txBody>
      </p:sp>
      <p:sp>
        <p:nvSpPr>
          <p:cNvPr id="5" name="Text Placeholder 4"/>
          <p:cNvSpPr>
            <a:spLocks noGrp="1"/>
          </p:cNvSpPr>
          <p:nvPr>
            <p:ph type="body" sz="quarter" idx="15"/>
          </p:nvPr>
        </p:nvSpPr>
        <p:spPr/>
        <p:txBody>
          <a:bodyPr/>
          <a:lstStyle/>
          <a:p>
            <a:r>
              <a:rPr lang="en-US" b="1" dirty="0" smtClean="0"/>
              <a:t>Diesel </a:t>
            </a:r>
            <a:r>
              <a:rPr lang="en-US" b="1" smtClean="0"/>
              <a:t>Engine  </a:t>
            </a:r>
            <a:r>
              <a:rPr lang="en-US" b="1" dirty="0" smtClean="0"/>
              <a:t>Condition Diagnosis</a:t>
            </a:r>
            <a:endParaRPr lang="en-US"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VISUAL INSPECTION</a:t>
            </a:r>
          </a:p>
        </p:txBody>
      </p:sp>
      <p:sp>
        <p:nvSpPr>
          <p:cNvPr id="3" name="Content Placeholder 2"/>
          <p:cNvSpPr>
            <a:spLocks noGrp="1"/>
          </p:cNvSpPr>
          <p:nvPr>
            <p:ph idx="1"/>
          </p:nvPr>
        </p:nvSpPr>
        <p:spPr>
          <a:xfrm>
            <a:off x="228600" y="1447800"/>
            <a:ext cx="8229600" cy="4525963"/>
          </a:xfrm>
        </p:spPr>
        <p:txBody>
          <a:bodyPr/>
          <a:lstStyle/>
          <a:p>
            <a:r>
              <a:rPr lang="en-US" b="1" dirty="0" smtClean="0">
                <a:solidFill>
                  <a:srgbClr val="0000FF"/>
                </a:solidFill>
              </a:rPr>
              <a:t>Thorough Visual Inspection Includes</a:t>
            </a:r>
          </a:p>
          <a:p>
            <a:pPr lvl="1"/>
            <a:r>
              <a:rPr lang="en-US" dirty="0" smtClean="0"/>
              <a:t>Overall </a:t>
            </a:r>
            <a:r>
              <a:rPr lang="en-US" dirty="0"/>
              <a:t>inspection of </a:t>
            </a:r>
            <a:r>
              <a:rPr lang="en-US" dirty="0" smtClean="0"/>
              <a:t>vehicle</a:t>
            </a:r>
          </a:p>
          <a:p>
            <a:pPr lvl="1"/>
            <a:r>
              <a:rPr lang="en-US" dirty="0" smtClean="0"/>
              <a:t>Oil </a:t>
            </a:r>
            <a:r>
              <a:rPr lang="en-US" dirty="0"/>
              <a:t>Level and </a:t>
            </a:r>
            <a:r>
              <a:rPr lang="en-US" dirty="0" smtClean="0"/>
              <a:t>Condition</a:t>
            </a:r>
          </a:p>
          <a:p>
            <a:pPr lvl="1"/>
            <a:r>
              <a:rPr lang="en-US" dirty="0"/>
              <a:t>Coolant Level and </a:t>
            </a:r>
            <a:r>
              <a:rPr lang="en-US" dirty="0" smtClean="0"/>
              <a:t>Condition</a:t>
            </a:r>
          </a:p>
          <a:p>
            <a:pPr lvl="1"/>
            <a:r>
              <a:rPr lang="en-US" dirty="0"/>
              <a:t>Oil Leaks</a:t>
            </a:r>
            <a:endParaRPr lang="en-US" dirty="0" smtClean="0"/>
          </a:p>
          <a:p>
            <a:pPr lvl="1"/>
            <a:endParaRPr lang="en-US" dirty="0"/>
          </a:p>
        </p:txBody>
      </p:sp>
      <p:pic>
        <p:nvPicPr>
          <p:cNvPr id="4" name="Picture 3" descr="A photo shows an engine oil dipstick with oil residues on it."/>
          <p:cNvPicPr>
            <a:picLocks noChangeAspect="1"/>
          </p:cNvPicPr>
          <p:nvPr/>
        </p:nvPicPr>
        <p:blipFill>
          <a:blip r:embed="rId2"/>
          <a:stretch>
            <a:fillRect/>
          </a:stretch>
        </p:blipFill>
        <p:spPr>
          <a:xfrm>
            <a:off x="6096000" y="1887648"/>
            <a:ext cx="3048000" cy="2074752"/>
          </a:xfrm>
          <a:prstGeom prst="rect">
            <a:avLst/>
          </a:prstGeom>
        </p:spPr>
      </p:pic>
      <p:pic>
        <p:nvPicPr>
          <p:cNvPr id="5" name="Picture 4" descr="A photo shows a used coolant test trip held alongside its container. A label on the container displays different color indicators for the quantity of nitrite and glycol present."/>
          <p:cNvPicPr>
            <a:picLocks noChangeAspect="1"/>
          </p:cNvPicPr>
          <p:nvPr/>
        </p:nvPicPr>
        <p:blipFill>
          <a:blip r:embed="rId3"/>
          <a:stretch>
            <a:fillRect/>
          </a:stretch>
        </p:blipFill>
        <p:spPr>
          <a:xfrm>
            <a:off x="6096000" y="3962400"/>
            <a:ext cx="3048297" cy="2232708"/>
          </a:xfrm>
          <a:prstGeom prst="rect">
            <a:avLst/>
          </a:prstGeom>
        </p:spPr>
      </p:pic>
    </p:spTree>
    <p:extLst>
      <p:ext uri="{BB962C8B-B14F-4D97-AF65-F5344CB8AC3E}">
        <p14:creationId xmlns:p14="http://schemas.microsoft.com/office/powerpoint/2010/main" val="2778608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800" dirty="0"/>
              <a:t>FIGURE 6–3 </a:t>
            </a:r>
            <a:r>
              <a:rPr lang="en-US" sz="2800" dirty="0" smtClean="0"/>
              <a:t>Checking engine </a:t>
            </a:r>
            <a:r>
              <a:rPr lang="en-US" sz="2800" dirty="0"/>
              <a:t>oil level and </a:t>
            </a:r>
            <a:r>
              <a:rPr lang="en-US" sz="2800" dirty="0" smtClean="0"/>
              <a:t>condition is </a:t>
            </a:r>
            <a:r>
              <a:rPr lang="en-US" sz="2800" dirty="0"/>
              <a:t>almost always </a:t>
            </a:r>
            <a:r>
              <a:rPr lang="en-US" sz="2800" dirty="0" smtClean="0"/>
              <a:t>first </a:t>
            </a:r>
            <a:r>
              <a:rPr lang="en-US" sz="2800" dirty="0"/>
              <a:t>step in </a:t>
            </a:r>
            <a:r>
              <a:rPr lang="en-US" sz="2800" dirty="0" smtClean="0"/>
              <a:t>diagnosis </a:t>
            </a:r>
            <a:r>
              <a:rPr lang="en-US" sz="2800" dirty="0"/>
              <a:t>of any </a:t>
            </a:r>
            <a:r>
              <a:rPr lang="en-US" sz="2800" dirty="0" smtClean="0"/>
              <a:t>diesel engine </a:t>
            </a:r>
            <a:r>
              <a:rPr lang="en-US" sz="2800" dirty="0"/>
              <a:t>diagnosis.</a:t>
            </a:r>
          </a:p>
        </p:txBody>
      </p:sp>
      <p:pic>
        <p:nvPicPr>
          <p:cNvPr id="4" name="Picture 3" descr="A photo shows an engine oil dipstick with oil residues on it."/>
          <p:cNvPicPr>
            <a:picLocks noChangeAspect="1"/>
          </p:cNvPicPr>
          <p:nvPr/>
        </p:nvPicPr>
        <p:blipFill>
          <a:blip r:embed="rId2"/>
          <a:stretch>
            <a:fillRect/>
          </a:stretch>
        </p:blipFill>
        <p:spPr>
          <a:xfrm>
            <a:off x="914400" y="1371600"/>
            <a:ext cx="7386052" cy="5029200"/>
          </a:xfrm>
          <a:prstGeom prst="rect">
            <a:avLst/>
          </a:prstGeom>
        </p:spPr>
      </p:pic>
    </p:spTree>
    <p:extLst>
      <p:ext uri="{BB962C8B-B14F-4D97-AF65-F5344CB8AC3E}">
        <p14:creationId xmlns:p14="http://schemas.microsoft.com/office/powerpoint/2010/main" val="100094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WARNING</a:t>
            </a:r>
            <a:endParaRPr lang="en-US" sz="4400" dirty="0"/>
          </a:p>
        </p:txBody>
      </p:sp>
      <p:sp>
        <p:nvSpPr>
          <p:cNvPr id="3" name="Content Placeholder 2"/>
          <p:cNvSpPr>
            <a:spLocks noGrp="1"/>
          </p:cNvSpPr>
          <p:nvPr>
            <p:ph idx="1"/>
          </p:nvPr>
        </p:nvSpPr>
        <p:spPr>
          <a:xfrm>
            <a:off x="228600" y="1600200"/>
            <a:ext cx="8915400" cy="4525963"/>
          </a:xfrm>
        </p:spPr>
        <p:txBody>
          <a:bodyPr/>
          <a:lstStyle/>
          <a:p>
            <a:pPr marL="0" indent="0">
              <a:buNone/>
            </a:pPr>
            <a:r>
              <a:rPr lang="en-US" sz="3200" b="1" dirty="0">
                <a:solidFill>
                  <a:srgbClr val="FF0000"/>
                </a:solidFill>
              </a:rPr>
              <a:t>If </a:t>
            </a:r>
            <a:r>
              <a:rPr lang="en-US" sz="3200" b="1" dirty="0" smtClean="0">
                <a:solidFill>
                  <a:srgbClr val="FF0000"/>
                </a:solidFill>
              </a:rPr>
              <a:t>radiator </a:t>
            </a:r>
            <a:r>
              <a:rPr lang="en-US" sz="3200" b="1" dirty="0">
                <a:solidFill>
                  <a:srgbClr val="FF0000"/>
                </a:solidFill>
              </a:rPr>
              <a:t>is hot and </a:t>
            </a:r>
            <a:r>
              <a:rPr lang="en-US" sz="3200" b="1" dirty="0" smtClean="0">
                <a:solidFill>
                  <a:srgbClr val="FF0000"/>
                </a:solidFill>
              </a:rPr>
              <a:t>radiator </a:t>
            </a:r>
            <a:r>
              <a:rPr lang="en-US" sz="3200" b="1" dirty="0">
                <a:solidFill>
                  <a:srgbClr val="FF0000"/>
                </a:solidFill>
              </a:rPr>
              <a:t>cap </a:t>
            </a:r>
            <a:r>
              <a:rPr lang="en-US" sz="3200" b="1" dirty="0" smtClean="0">
                <a:solidFill>
                  <a:srgbClr val="FF0000"/>
                </a:solidFill>
              </a:rPr>
              <a:t>is removed, the </a:t>
            </a:r>
            <a:r>
              <a:rPr lang="en-US" sz="3200" b="1" dirty="0">
                <a:solidFill>
                  <a:srgbClr val="FF0000"/>
                </a:solidFill>
              </a:rPr>
              <a:t>drop in pressure above </a:t>
            </a:r>
            <a:r>
              <a:rPr lang="en-US" sz="3200" b="1" dirty="0" smtClean="0">
                <a:solidFill>
                  <a:srgbClr val="FF0000"/>
                </a:solidFill>
              </a:rPr>
              <a:t>coolant will </a:t>
            </a:r>
            <a:r>
              <a:rPr lang="en-US" sz="3200" b="1" dirty="0">
                <a:solidFill>
                  <a:srgbClr val="FF0000"/>
                </a:solidFill>
              </a:rPr>
              <a:t>cause </a:t>
            </a:r>
            <a:r>
              <a:rPr lang="en-US" sz="3200" b="1" dirty="0" smtClean="0">
                <a:solidFill>
                  <a:srgbClr val="FF0000"/>
                </a:solidFill>
              </a:rPr>
              <a:t>coolant </a:t>
            </a:r>
            <a:r>
              <a:rPr lang="en-US" sz="3200" b="1" dirty="0">
                <a:solidFill>
                  <a:srgbClr val="FF0000"/>
                </a:solidFill>
              </a:rPr>
              <a:t>to boil immediately </a:t>
            </a:r>
            <a:r>
              <a:rPr lang="en-US" sz="3200" b="1" dirty="0" smtClean="0">
                <a:solidFill>
                  <a:srgbClr val="FF0000"/>
                </a:solidFill>
              </a:rPr>
              <a:t>and can </a:t>
            </a:r>
            <a:r>
              <a:rPr lang="en-US" sz="3200" b="1" dirty="0">
                <a:solidFill>
                  <a:srgbClr val="FF0000"/>
                </a:solidFill>
              </a:rPr>
              <a:t>cause severe burns when the </a:t>
            </a:r>
            <a:r>
              <a:rPr lang="en-US" sz="3200" b="1" dirty="0" smtClean="0">
                <a:solidFill>
                  <a:srgbClr val="FF0000"/>
                </a:solidFill>
              </a:rPr>
              <a:t>coolant explosively expands </a:t>
            </a:r>
            <a:r>
              <a:rPr lang="en-US" sz="3200" b="1" dirty="0">
                <a:solidFill>
                  <a:srgbClr val="FF0000"/>
                </a:solidFill>
              </a:rPr>
              <a:t>upward and outward </a:t>
            </a:r>
            <a:r>
              <a:rPr lang="en-US" sz="3200" b="1" dirty="0" smtClean="0">
                <a:solidFill>
                  <a:srgbClr val="FF0000"/>
                </a:solidFill>
              </a:rPr>
              <a:t>from the </a:t>
            </a:r>
            <a:r>
              <a:rPr lang="en-US" sz="3200" b="1" dirty="0">
                <a:solidFill>
                  <a:srgbClr val="FF0000"/>
                </a:solidFill>
              </a:rPr>
              <a:t>radiator opening, which can cause </a:t>
            </a:r>
            <a:r>
              <a:rPr lang="en-US" sz="3200" b="1" dirty="0" smtClean="0">
                <a:solidFill>
                  <a:srgbClr val="FF0000"/>
                </a:solidFill>
              </a:rPr>
              <a:t>personal injury</a:t>
            </a:r>
            <a:r>
              <a:rPr lang="en-US" sz="3200" b="1" dirty="0">
                <a:solidFill>
                  <a:srgbClr val="FF0000"/>
                </a:solidFill>
              </a:rPr>
              <a:t>. Always wait until the engine cooling </a:t>
            </a:r>
            <a:r>
              <a:rPr lang="en-US" sz="3200" b="1" dirty="0" smtClean="0">
                <a:solidFill>
                  <a:srgbClr val="FF0000"/>
                </a:solidFill>
              </a:rPr>
              <a:t>system has </a:t>
            </a:r>
            <a:r>
              <a:rPr lang="en-US" sz="3200" b="1" dirty="0">
                <a:solidFill>
                  <a:srgbClr val="FF0000"/>
                </a:solidFill>
              </a:rPr>
              <a:t>cooled to ambient temperature </a:t>
            </a:r>
            <a:r>
              <a:rPr lang="en-US" sz="3200" b="1" dirty="0" smtClean="0">
                <a:solidFill>
                  <a:srgbClr val="FF0000"/>
                </a:solidFill>
              </a:rPr>
              <a:t>before removing cap</a:t>
            </a:r>
            <a:r>
              <a:rPr lang="en-US" sz="3200" b="1" dirty="0">
                <a:solidFill>
                  <a:srgbClr val="FF0000"/>
                </a:solidFill>
              </a:rPr>
              <a:t>.</a:t>
            </a:r>
          </a:p>
        </p:txBody>
      </p:sp>
    </p:spTree>
    <p:extLst>
      <p:ext uri="{BB962C8B-B14F-4D97-AF65-F5344CB8AC3E}">
        <p14:creationId xmlns:p14="http://schemas.microsoft.com/office/powerpoint/2010/main" val="415177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6–4 </a:t>
            </a:r>
            <a:r>
              <a:rPr lang="en-US" sz="2800" dirty="0" smtClean="0"/>
              <a:t>Coolant </a:t>
            </a:r>
            <a:r>
              <a:rPr lang="en-US" sz="2800" dirty="0"/>
              <a:t>condition can be easily checked </a:t>
            </a:r>
            <a:r>
              <a:rPr lang="en-US" sz="2800" dirty="0" smtClean="0"/>
              <a:t>using test </a:t>
            </a:r>
            <a:r>
              <a:rPr lang="en-US" sz="2800" dirty="0"/>
              <a:t>strips.</a:t>
            </a:r>
          </a:p>
        </p:txBody>
      </p:sp>
      <p:pic>
        <p:nvPicPr>
          <p:cNvPr id="4" name="Picture 3" descr="A photo shows a used coolant test trip held alongside its container. A label on the container displays different color indicators for the quantity of nitrite and glycol present."/>
          <p:cNvPicPr>
            <a:picLocks noChangeAspect="1"/>
          </p:cNvPicPr>
          <p:nvPr/>
        </p:nvPicPr>
        <p:blipFill>
          <a:blip r:embed="rId2"/>
          <a:stretch>
            <a:fillRect/>
          </a:stretch>
        </p:blipFill>
        <p:spPr>
          <a:xfrm>
            <a:off x="990600" y="1371600"/>
            <a:ext cx="6858000" cy="5021826"/>
          </a:xfrm>
          <a:prstGeom prst="rect">
            <a:avLst/>
          </a:prstGeom>
        </p:spPr>
      </p:pic>
    </p:spTree>
    <p:extLst>
      <p:ext uri="{BB962C8B-B14F-4D97-AF65-F5344CB8AC3E}">
        <p14:creationId xmlns:p14="http://schemas.microsoft.com/office/powerpoint/2010/main" val="321685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839200" cy="1097280"/>
          </a:xfrm>
        </p:spPr>
        <p:txBody>
          <a:bodyPr/>
          <a:lstStyle/>
          <a:p>
            <a:r>
              <a:rPr lang="en-US" sz="2800" dirty="0"/>
              <a:t>FIGURE 6–5 Using </a:t>
            </a:r>
            <a:r>
              <a:rPr lang="en-US" sz="2800" dirty="0" smtClean="0"/>
              <a:t>black </a:t>
            </a:r>
            <a:r>
              <a:rPr lang="en-US" sz="2800" dirty="0"/>
              <a:t>light to spot leaks after </a:t>
            </a:r>
            <a:r>
              <a:rPr lang="en-US" sz="2800" dirty="0" smtClean="0"/>
              <a:t>adding dye </a:t>
            </a:r>
            <a:r>
              <a:rPr lang="en-US" sz="2800" dirty="0"/>
              <a:t>to </a:t>
            </a:r>
            <a:r>
              <a:rPr lang="en-US" sz="2800" dirty="0" smtClean="0"/>
              <a:t>oil</a:t>
            </a:r>
            <a:r>
              <a:rPr lang="en-US" sz="2800" dirty="0"/>
              <a:t>. Fluorescent dye works best with clean oil.</a:t>
            </a:r>
          </a:p>
        </p:txBody>
      </p:sp>
      <p:pic>
        <p:nvPicPr>
          <p:cNvPr id="4" name="Picture 3" descr="A photo shows a fluorescent purple glow over an engine that has been lit by a small hand held torch."/>
          <p:cNvPicPr>
            <a:picLocks noChangeAspect="1"/>
          </p:cNvPicPr>
          <p:nvPr/>
        </p:nvPicPr>
        <p:blipFill>
          <a:blip r:embed="rId2"/>
          <a:stretch>
            <a:fillRect/>
          </a:stretch>
        </p:blipFill>
        <p:spPr>
          <a:xfrm>
            <a:off x="722321" y="1371600"/>
            <a:ext cx="7964479" cy="5029200"/>
          </a:xfrm>
          <a:prstGeom prst="rect">
            <a:avLst/>
          </a:prstGeom>
        </p:spPr>
      </p:pic>
    </p:spTree>
    <p:extLst>
      <p:ext uri="{BB962C8B-B14F-4D97-AF65-F5344CB8AC3E}">
        <p14:creationId xmlns:p14="http://schemas.microsoft.com/office/powerpoint/2010/main" val="638286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ENGINE NOISE/</a:t>
            </a:r>
            <a:br>
              <a:rPr lang="en-US" sz="3600" dirty="0"/>
            </a:br>
            <a:r>
              <a:rPr lang="en-US" sz="3600" dirty="0"/>
              <a:t>VIBRATION DIAGNOSIS</a:t>
            </a:r>
          </a:p>
        </p:txBody>
      </p:sp>
      <p:sp>
        <p:nvSpPr>
          <p:cNvPr id="3" name="Content Placeholder 2"/>
          <p:cNvSpPr>
            <a:spLocks noGrp="1"/>
          </p:cNvSpPr>
          <p:nvPr>
            <p:ph idx="1"/>
          </p:nvPr>
        </p:nvSpPr>
        <p:spPr>
          <a:xfrm>
            <a:off x="304800" y="1447800"/>
            <a:ext cx="8229600" cy="4525963"/>
          </a:xfrm>
        </p:spPr>
        <p:txBody>
          <a:bodyPr/>
          <a:lstStyle/>
          <a:p>
            <a:r>
              <a:rPr lang="en-US" altLang="en-US" sz="2400" b="1" dirty="0" smtClean="0">
                <a:solidFill>
                  <a:srgbClr val="0000FF"/>
                </a:solidFill>
              </a:rPr>
              <a:t>Engine </a:t>
            </a:r>
            <a:r>
              <a:rPr lang="en-US" altLang="en-US" sz="2400" b="1" dirty="0">
                <a:solidFill>
                  <a:srgbClr val="0000FF"/>
                </a:solidFill>
              </a:rPr>
              <a:t>knocking noise </a:t>
            </a:r>
            <a:r>
              <a:rPr lang="en-US" altLang="en-US" sz="2400" b="1" dirty="0" smtClean="0">
                <a:solidFill>
                  <a:srgbClr val="0000FF"/>
                </a:solidFill>
              </a:rPr>
              <a:t>difficult </a:t>
            </a:r>
            <a:r>
              <a:rPr lang="en-US" altLang="en-US" sz="2400" b="1" dirty="0">
                <a:solidFill>
                  <a:srgbClr val="0000FF"/>
                </a:solidFill>
              </a:rPr>
              <a:t>to </a:t>
            </a:r>
            <a:r>
              <a:rPr lang="en-US" altLang="en-US" sz="2400" b="1" dirty="0" smtClean="0">
                <a:solidFill>
                  <a:srgbClr val="0000FF"/>
                </a:solidFill>
              </a:rPr>
              <a:t>diagnose</a:t>
            </a:r>
            <a:endParaRPr lang="en-US" altLang="en-US" sz="2400" b="1" dirty="0">
              <a:solidFill>
                <a:srgbClr val="0000FF"/>
              </a:solidFill>
            </a:endParaRPr>
          </a:p>
          <a:p>
            <a:pPr lvl="1"/>
            <a:r>
              <a:rPr lang="en-US" altLang="en-US" sz="2000" dirty="0"/>
              <a:t>Several items </a:t>
            </a:r>
            <a:r>
              <a:rPr lang="en-US" altLang="en-US" sz="2000" dirty="0" smtClean="0"/>
              <a:t>can </a:t>
            </a:r>
            <a:r>
              <a:rPr lang="en-US" altLang="en-US" sz="2000" dirty="0"/>
              <a:t>cause </a:t>
            </a:r>
            <a:r>
              <a:rPr lang="en-US" altLang="en-US" sz="2000" dirty="0" smtClean="0"/>
              <a:t>deep </a:t>
            </a:r>
            <a:r>
              <a:rPr lang="en-US" altLang="en-US" sz="2000" dirty="0"/>
              <a:t>engine knock include:</a:t>
            </a:r>
          </a:p>
          <a:p>
            <a:pPr lvl="2"/>
            <a:r>
              <a:rPr lang="en-US" altLang="en-US" b="1" dirty="0"/>
              <a:t>Valves clicking</a:t>
            </a:r>
          </a:p>
          <a:p>
            <a:pPr lvl="2"/>
            <a:r>
              <a:rPr lang="en-US" altLang="en-US" b="1" dirty="0"/>
              <a:t>Torque converter</a:t>
            </a:r>
          </a:p>
          <a:p>
            <a:pPr lvl="2"/>
            <a:r>
              <a:rPr lang="en-US" altLang="en-US" b="1" dirty="0"/>
              <a:t>Cracked flex plate</a:t>
            </a:r>
          </a:p>
          <a:p>
            <a:pPr lvl="2"/>
            <a:r>
              <a:rPr lang="en-US" altLang="en-US" b="1" dirty="0"/>
              <a:t>Loose or defective drive belts or tensioners</a:t>
            </a:r>
          </a:p>
          <a:p>
            <a:pPr lvl="2"/>
            <a:r>
              <a:rPr lang="en-US" altLang="en-US" b="1" dirty="0"/>
              <a:t>Piston pin knock</a:t>
            </a:r>
          </a:p>
          <a:p>
            <a:pPr lvl="2"/>
            <a:r>
              <a:rPr lang="en-US" altLang="en-US" b="1" dirty="0"/>
              <a:t>Piston slap</a:t>
            </a:r>
          </a:p>
          <a:p>
            <a:pPr lvl="2"/>
            <a:r>
              <a:rPr lang="en-US" altLang="en-US" b="1" dirty="0"/>
              <a:t>Timing chain noise</a:t>
            </a:r>
          </a:p>
          <a:p>
            <a:pPr lvl="2"/>
            <a:r>
              <a:rPr lang="en-US" altLang="en-US" b="1" dirty="0"/>
              <a:t>Rod-bearing noise</a:t>
            </a:r>
          </a:p>
          <a:p>
            <a:pPr lvl="2"/>
            <a:r>
              <a:rPr lang="en-US" altLang="en-US" b="1" dirty="0"/>
              <a:t>Main-bearing knock</a:t>
            </a:r>
          </a:p>
        </p:txBody>
      </p:sp>
    </p:spTree>
    <p:extLst>
      <p:ext uri="{BB962C8B-B14F-4D97-AF65-F5344CB8AC3E}">
        <p14:creationId xmlns:p14="http://schemas.microsoft.com/office/powerpoint/2010/main" val="234317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000" dirty="0"/>
              <a:t>FIGURE 6–6 </a:t>
            </a:r>
            <a:r>
              <a:rPr lang="en-US" sz="2000" dirty="0" smtClean="0"/>
              <a:t>accessory </a:t>
            </a:r>
            <a:r>
              <a:rPr lang="en-US" sz="2000" dirty="0"/>
              <a:t>belt tensioner. Most tensioners </a:t>
            </a:r>
            <a:r>
              <a:rPr lang="en-US" sz="2000" dirty="0" smtClean="0"/>
              <a:t>have a </a:t>
            </a:r>
            <a:r>
              <a:rPr lang="en-US" sz="2000" dirty="0"/>
              <a:t>mark that indicates normal operating location. If </a:t>
            </a:r>
            <a:r>
              <a:rPr lang="en-US" sz="2000" dirty="0" smtClean="0"/>
              <a:t>belt has stretched</a:t>
            </a:r>
            <a:r>
              <a:rPr lang="en-US" sz="2000" dirty="0"/>
              <a:t>, this indicator mark will be outside of </a:t>
            </a:r>
            <a:r>
              <a:rPr lang="en-US" sz="2000" dirty="0" smtClean="0"/>
              <a:t>normal </a:t>
            </a:r>
            <a:r>
              <a:rPr lang="en-US" sz="2000" dirty="0"/>
              <a:t>range</a:t>
            </a:r>
            <a:r>
              <a:rPr lang="en-US" sz="2000" dirty="0" smtClean="0"/>
              <a:t>. Anything </a:t>
            </a:r>
            <a:r>
              <a:rPr lang="en-US" sz="2000" dirty="0"/>
              <a:t>wrong with </a:t>
            </a:r>
            <a:r>
              <a:rPr lang="en-US" sz="2000" dirty="0" smtClean="0"/>
              <a:t>belt </a:t>
            </a:r>
            <a:r>
              <a:rPr lang="en-US" sz="2000" dirty="0"/>
              <a:t>or tensioner can cause noise.</a:t>
            </a:r>
          </a:p>
        </p:txBody>
      </p:sp>
      <p:pic>
        <p:nvPicPr>
          <p:cNvPr id="4" name="Picture 3" descr="A photo shows an accessory belt tensioner with a belt running above it."/>
          <p:cNvPicPr>
            <a:picLocks noChangeAspect="1"/>
          </p:cNvPicPr>
          <p:nvPr/>
        </p:nvPicPr>
        <p:blipFill>
          <a:blip r:embed="rId2"/>
          <a:stretch>
            <a:fillRect/>
          </a:stretch>
        </p:blipFill>
        <p:spPr>
          <a:xfrm>
            <a:off x="1066801" y="1371600"/>
            <a:ext cx="6781800" cy="5088567"/>
          </a:xfrm>
          <a:prstGeom prst="rect">
            <a:avLst/>
          </a:prstGeom>
        </p:spPr>
      </p:pic>
    </p:spTree>
    <p:extLst>
      <p:ext uri="{BB962C8B-B14F-4D97-AF65-F5344CB8AC3E}">
        <p14:creationId xmlns:p14="http://schemas.microsoft.com/office/powerpoint/2010/main" val="12396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sz="3600" dirty="0"/>
              <a:t>CHART 6-1: </a:t>
            </a:r>
            <a:r>
              <a:rPr lang="en-US" dirty="0"/>
              <a:t>Typical noises and possible causes.</a:t>
            </a:r>
          </a:p>
        </p:txBody>
      </p:sp>
      <p:pic>
        <p:nvPicPr>
          <p:cNvPr id="1026" name="Picture 2" descr="A slide shows CHART 6-1: Typical noises and possible causes.&#10;The details depicted in the slide are as follows: &#10;TYPICAL NOISE: Clicking noise— like the clicking of a ballpoint pen; POSSIBLE CAUSES: Loose accessory mount (for air- conditioning compressor, alternator, power steering pump, etc.); Loose rocker arm or valve bridges (crossheads); Worn rocker arm pedestal; Exhaust leak&#10;TYPICAL NOISE: Clacking noise— like tapping on metal; POSSIBLE CAUSES: Worn piston pin; Broken piston; Excessive valve clearance; Timing chain hitting the cover&#10;TYPICAL NOISE: Knock—like knocking on a door; POSSIBLE CAUSES: Rod bearing(s); Main bearing(s); Thrust bearing(s); Loose torque converter; Cracked flex plate (drive plate)&#10;TYPICAL NOISE: Rattle—like a baby rattle; POSSIBLE CAUSES: Broken harmonic balancer; Loose accessory mounts; Loose accessory drive belt or tensioner&#10;TYPICAL NOISE: Clatter—like rolling marbles; POSSIBLE CAUSES: Rod bearings; Piston pin; Loose timing chain&#10;TYPICAL NOISE: Whine—like an electric motor running; POSSIBLE CAUSES: Alternator bearing; Drive belt; Power steering; Belt noise (accessory or timing)&#10;TYPICAL NOISE: Clunk—like a door closing; POSSIBLE CAUSES: Engine mount; Drive axle shaft U-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443" y="1506889"/>
            <a:ext cx="3013114" cy="484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73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CRANKCASE </a:t>
            </a:r>
            <a:r>
              <a:rPr lang="en-US" sz="3600" smtClean="0"/>
              <a:t>PRESSURE TEST </a:t>
            </a:r>
            <a:r>
              <a:rPr lang="en-US" sz="3600" dirty="0" smtClean="0"/>
              <a:t>(1 of 2)</a:t>
            </a:r>
            <a:endParaRPr lang="en-US" sz="3600" dirty="0"/>
          </a:p>
        </p:txBody>
      </p:sp>
      <p:sp>
        <p:nvSpPr>
          <p:cNvPr id="3" name="Content Placeholder 2"/>
          <p:cNvSpPr>
            <a:spLocks noGrp="1"/>
          </p:cNvSpPr>
          <p:nvPr>
            <p:ph idx="1"/>
          </p:nvPr>
        </p:nvSpPr>
        <p:spPr>
          <a:xfrm>
            <a:off x="76200" y="1371600"/>
            <a:ext cx="8763000" cy="4525963"/>
          </a:xfrm>
        </p:spPr>
        <p:txBody>
          <a:bodyPr/>
          <a:lstStyle/>
          <a:p>
            <a:r>
              <a:rPr lang="en-US" b="1" dirty="0" smtClean="0">
                <a:solidFill>
                  <a:srgbClr val="0000FF"/>
                </a:solidFill>
              </a:rPr>
              <a:t>Causes for Excessive Crankcase Pressure: </a:t>
            </a:r>
          </a:p>
          <a:p>
            <a:pPr lvl="1"/>
            <a:r>
              <a:rPr lang="en-US" dirty="0" smtClean="0"/>
              <a:t>Crankcase </a:t>
            </a:r>
            <a:r>
              <a:rPr lang="en-US" dirty="0"/>
              <a:t>oil level too high.</a:t>
            </a:r>
          </a:p>
          <a:p>
            <a:pPr lvl="1"/>
            <a:r>
              <a:rPr lang="en-US" dirty="0" smtClean="0"/>
              <a:t>Obstruction </a:t>
            </a:r>
            <a:r>
              <a:rPr lang="en-US" dirty="0"/>
              <a:t>or damage to rocker cover </a:t>
            </a:r>
            <a:r>
              <a:rPr lang="en-US" dirty="0" smtClean="0"/>
              <a:t>breather</a:t>
            </a:r>
          </a:p>
          <a:p>
            <a:pPr lvl="1"/>
            <a:r>
              <a:rPr lang="en-US" dirty="0" smtClean="0"/>
              <a:t>Defective </a:t>
            </a:r>
            <a:r>
              <a:rPr lang="en-US" dirty="0"/>
              <a:t>turbocharger</a:t>
            </a:r>
          </a:p>
          <a:p>
            <a:pPr lvl="1"/>
            <a:r>
              <a:rPr lang="en-US" dirty="0" smtClean="0"/>
              <a:t>Worn </a:t>
            </a:r>
            <a:r>
              <a:rPr lang="en-US" dirty="0"/>
              <a:t>or damaged valve or cylinder</a:t>
            </a:r>
          </a:p>
          <a:p>
            <a:r>
              <a:rPr lang="en-US" b="1" dirty="0">
                <a:solidFill>
                  <a:srgbClr val="0000FF"/>
                </a:solidFill>
              </a:rPr>
              <a:t>NOTE: N</a:t>
            </a:r>
            <a:r>
              <a:rPr lang="en-US" b="1" dirty="0" smtClean="0">
                <a:solidFill>
                  <a:srgbClr val="0000FF"/>
                </a:solidFill>
              </a:rPr>
              <a:t>ewer </a:t>
            </a:r>
            <a:r>
              <a:rPr lang="en-US" b="1" dirty="0">
                <a:solidFill>
                  <a:srgbClr val="0000FF"/>
                </a:solidFill>
              </a:rPr>
              <a:t>vehicles have </a:t>
            </a:r>
            <a:r>
              <a:rPr lang="en-US" b="1" dirty="0" smtClean="0">
                <a:solidFill>
                  <a:srgbClr val="0000FF"/>
                </a:solidFill>
              </a:rPr>
              <a:t>pressure sensor in crankcase </a:t>
            </a:r>
            <a:r>
              <a:rPr lang="en-US" b="1" dirty="0">
                <a:solidFill>
                  <a:srgbClr val="0000FF"/>
                </a:solidFill>
              </a:rPr>
              <a:t>breathing element located </a:t>
            </a:r>
            <a:r>
              <a:rPr lang="en-US" b="1" dirty="0" smtClean="0">
                <a:solidFill>
                  <a:srgbClr val="0000FF"/>
                </a:solidFill>
              </a:rPr>
              <a:t>in valve </a:t>
            </a:r>
            <a:r>
              <a:rPr lang="en-US" b="1" dirty="0">
                <a:solidFill>
                  <a:srgbClr val="0000FF"/>
                </a:solidFill>
              </a:rPr>
              <a:t>cover. </a:t>
            </a:r>
            <a:r>
              <a:rPr lang="en-US" b="1" dirty="0" smtClean="0">
                <a:solidFill>
                  <a:srgbClr val="0000FF"/>
                </a:solidFill>
              </a:rPr>
              <a:t> Set DTC if </a:t>
            </a:r>
            <a:r>
              <a:rPr lang="en-US" b="1" dirty="0">
                <a:solidFill>
                  <a:srgbClr val="0000FF"/>
                </a:solidFill>
              </a:rPr>
              <a:t>there is </a:t>
            </a:r>
            <a:r>
              <a:rPr lang="en-US" b="1" dirty="0" smtClean="0">
                <a:solidFill>
                  <a:srgbClr val="0000FF"/>
                </a:solidFill>
              </a:rPr>
              <a:t>restriction.</a:t>
            </a:r>
          </a:p>
          <a:p>
            <a:r>
              <a:rPr lang="en-US" b="1" dirty="0" smtClean="0">
                <a:solidFill>
                  <a:srgbClr val="0000FF"/>
                </a:solidFill>
              </a:rPr>
              <a:t>Crankcase Pressure Test Procedure: </a:t>
            </a:r>
            <a:r>
              <a:rPr lang="en-US" b="1" dirty="0" smtClean="0">
                <a:solidFill>
                  <a:srgbClr val="FF0000"/>
                </a:solidFill>
              </a:rPr>
              <a:t>Page 73</a:t>
            </a:r>
            <a:endParaRPr lang="en-US" b="1" dirty="0">
              <a:solidFill>
                <a:srgbClr val="FF0000"/>
              </a:solidFill>
            </a:endParaRPr>
          </a:p>
        </p:txBody>
      </p:sp>
    </p:spTree>
    <p:extLst>
      <p:ext uri="{BB962C8B-B14F-4D97-AF65-F5344CB8AC3E}">
        <p14:creationId xmlns:p14="http://schemas.microsoft.com/office/powerpoint/2010/main" val="196156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534400" cy="1097280"/>
          </a:xfrm>
        </p:spPr>
        <p:txBody>
          <a:bodyPr/>
          <a:lstStyle/>
          <a:p>
            <a:r>
              <a:rPr lang="en-US" sz="2800" dirty="0"/>
              <a:t>FIGURE 6–7 </a:t>
            </a:r>
            <a:r>
              <a:rPr lang="en-US" sz="2800" dirty="0" smtClean="0"/>
              <a:t>crankcase </a:t>
            </a:r>
            <a:r>
              <a:rPr lang="en-US" sz="2800" dirty="0"/>
              <a:t>breather being removed </a:t>
            </a:r>
            <a:r>
              <a:rPr lang="en-US" sz="2800" dirty="0" smtClean="0"/>
              <a:t>from valve </a:t>
            </a:r>
            <a:r>
              <a:rPr lang="en-US" sz="2800" dirty="0"/>
              <a:t>cover of a 6.7 liter Cummins diesel engine.</a:t>
            </a:r>
          </a:p>
        </p:txBody>
      </p:sp>
      <p:pic>
        <p:nvPicPr>
          <p:cNvPr id="4" name="Picture 3" descr="A photo shows a crankcase breather on a 6.7 liter Cummins diesel engine."/>
          <p:cNvPicPr>
            <a:picLocks noChangeAspect="1"/>
          </p:cNvPicPr>
          <p:nvPr/>
        </p:nvPicPr>
        <p:blipFill>
          <a:blip r:embed="rId2"/>
          <a:stretch>
            <a:fillRect/>
          </a:stretch>
        </p:blipFill>
        <p:spPr>
          <a:xfrm>
            <a:off x="1066800" y="1371600"/>
            <a:ext cx="7127242" cy="5029200"/>
          </a:xfrm>
          <a:prstGeom prst="rect">
            <a:avLst/>
          </a:prstGeom>
        </p:spPr>
      </p:pic>
    </p:spTree>
    <p:extLst>
      <p:ext uri="{BB962C8B-B14F-4D97-AF65-F5344CB8AC3E}">
        <p14:creationId xmlns:p14="http://schemas.microsoft.com/office/powerpoint/2010/main" val="1291840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a:xfrm>
            <a:off x="228600" y="1447800"/>
            <a:ext cx="8686800" cy="4525963"/>
          </a:xfrm>
        </p:spPr>
        <p:txBody>
          <a:bodyPr/>
          <a:lstStyle/>
          <a:p>
            <a:pPr marL="0" indent="0">
              <a:buNone/>
            </a:pPr>
            <a:r>
              <a:rPr lang="en-US" sz="2600" b="1" dirty="0">
                <a:solidFill>
                  <a:srgbClr val="005A70"/>
                </a:solidFill>
              </a:rPr>
              <a:t>6</a:t>
            </a:r>
            <a:r>
              <a:rPr lang="en-US" sz="2600" b="1" dirty="0" smtClean="0">
                <a:solidFill>
                  <a:srgbClr val="005A70"/>
                </a:solidFill>
              </a:rPr>
              <a:t>.1</a:t>
            </a:r>
            <a:r>
              <a:rPr lang="en-US" sz="2600" dirty="0" smtClean="0"/>
              <a:t> Prepare </a:t>
            </a:r>
            <a:r>
              <a:rPr lang="en-US" sz="2600" dirty="0"/>
              <a:t>for the Light Vehicle </a:t>
            </a:r>
            <a:r>
              <a:rPr lang="en-US" sz="2600" dirty="0" smtClean="0"/>
              <a:t>Diesel Engine </a:t>
            </a:r>
            <a:r>
              <a:rPr lang="en-US" sz="2600" dirty="0"/>
              <a:t>(A9) ASE certification test content area “A” (General Diagnosis). </a:t>
            </a:r>
            <a:endParaRPr lang="en-US" sz="2600" dirty="0" smtClean="0"/>
          </a:p>
          <a:p>
            <a:pPr marL="0" indent="0">
              <a:buNone/>
            </a:pPr>
            <a:r>
              <a:rPr lang="en-US" sz="2600" b="1" dirty="0" smtClean="0"/>
              <a:t>6.2</a:t>
            </a:r>
            <a:r>
              <a:rPr lang="en-US" sz="2600" dirty="0" smtClean="0"/>
              <a:t> Discuss </a:t>
            </a:r>
            <a:r>
              <a:rPr lang="en-US" sz="2600" dirty="0"/>
              <a:t>the importance of checking for </a:t>
            </a:r>
            <a:r>
              <a:rPr lang="en-US" sz="2600" dirty="0" smtClean="0"/>
              <a:t>diagnostic trouble </a:t>
            </a:r>
            <a:r>
              <a:rPr lang="en-US" sz="2600" dirty="0"/>
              <a:t>codes (DTCs) and technical service bulletins (TSBs). </a:t>
            </a:r>
            <a:endParaRPr lang="en-US" sz="2600" dirty="0" smtClean="0"/>
          </a:p>
          <a:p>
            <a:pPr marL="0" indent="0">
              <a:buNone/>
            </a:pPr>
            <a:r>
              <a:rPr lang="en-US" sz="2600" b="1" dirty="0" smtClean="0"/>
              <a:t>6.3</a:t>
            </a:r>
            <a:r>
              <a:rPr lang="en-US" sz="2600" dirty="0" smtClean="0"/>
              <a:t> Discuss </a:t>
            </a:r>
            <a:r>
              <a:rPr lang="en-US" sz="2600" dirty="0"/>
              <a:t>typical engine-related complaints and diesel </a:t>
            </a:r>
            <a:r>
              <a:rPr lang="en-US" sz="2600" dirty="0" smtClean="0"/>
              <a:t>engine smoke </a:t>
            </a:r>
            <a:r>
              <a:rPr lang="en-US" sz="2600" dirty="0"/>
              <a:t>diagnosis. </a:t>
            </a:r>
            <a:endParaRPr lang="en-US" sz="2600" dirty="0" smtClean="0"/>
          </a:p>
          <a:p>
            <a:pPr marL="0" indent="0">
              <a:buNone/>
            </a:pPr>
            <a:r>
              <a:rPr lang="en-US" sz="2600" b="1" dirty="0" smtClean="0"/>
              <a:t>6.4</a:t>
            </a:r>
            <a:r>
              <a:rPr lang="en-US" sz="2600" dirty="0" smtClean="0"/>
              <a:t> </a:t>
            </a:r>
            <a:r>
              <a:rPr lang="en-US" sz="2600" dirty="0"/>
              <a:t>Discuss the importance of visual checks. </a:t>
            </a:r>
            <a:endParaRPr lang="en-US" sz="2600" dirty="0" smtClean="0"/>
          </a:p>
          <a:p>
            <a:pPr marL="0" indent="0">
              <a:buNone/>
            </a:pPr>
            <a:r>
              <a:rPr lang="en-US" sz="2600" b="1" dirty="0" smtClean="0"/>
              <a:t>6.5</a:t>
            </a:r>
            <a:r>
              <a:rPr lang="en-US" sz="2600" dirty="0" smtClean="0"/>
              <a:t>  </a:t>
            </a:r>
            <a:r>
              <a:rPr lang="en-US" sz="2600" dirty="0"/>
              <a:t>Discuss engine noise diagnosis. </a:t>
            </a:r>
            <a:endParaRPr lang="en-US" sz="2600" dirty="0" smtClean="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372"/>
            <a:ext cx="8686800" cy="1097280"/>
          </a:xfrm>
        </p:spPr>
        <p:txBody>
          <a:bodyPr/>
          <a:lstStyle/>
          <a:p>
            <a:r>
              <a:rPr lang="en-US" sz="2000" dirty="0"/>
              <a:t>FIGURE 6–8 </a:t>
            </a:r>
            <a:r>
              <a:rPr lang="en-US" sz="2000" dirty="0" smtClean="0"/>
              <a:t>gauge measures </a:t>
            </a:r>
            <a:r>
              <a:rPr lang="en-US" sz="2000" dirty="0"/>
              <a:t>low positive and </a:t>
            </a:r>
            <a:r>
              <a:rPr lang="en-US" sz="2000" dirty="0" smtClean="0"/>
              <a:t>negative pressures </a:t>
            </a:r>
            <a:r>
              <a:rPr lang="en-US" sz="2000" dirty="0"/>
              <a:t>in units of inches of water. </a:t>
            </a:r>
            <a:r>
              <a:rPr lang="en-US" sz="2000" dirty="0" smtClean="0"/>
              <a:t>(1 inch </a:t>
            </a:r>
            <a:r>
              <a:rPr lang="en-US" sz="2000" dirty="0"/>
              <a:t>of </a:t>
            </a:r>
            <a:r>
              <a:rPr lang="en-US" sz="2000" dirty="0" smtClean="0"/>
              <a:t>mercury (</a:t>
            </a:r>
            <a:r>
              <a:rPr lang="en-US" sz="2000" dirty="0"/>
              <a:t>in. Hg) equals 14 inches of water so this unit is very small</a:t>
            </a:r>
            <a:r>
              <a:rPr lang="en-US" sz="2000" dirty="0" smtClean="0"/>
              <a:t>.) Connect gauge </a:t>
            </a:r>
            <a:r>
              <a:rPr lang="en-US" sz="2000" dirty="0"/>
              <a:t>to </a:t>
            </a:r>
            <a:r>
              <a:rPr lang="en-US" sz="2000" dirty="0" smtClean="0"/>
              <a:t>source </a:t>
            </a:r>
            <a:r>
              <a:rPr lang="en-US" sz="2000" dirty="0"/>
              <a:t>that can measure </a:t>
            </a:r>
            <a:r>
              <a:rPr lang="en-US" sz="2000" dirty="0" smtClean="0"/>
              <a:t>crankcase pressure</a:t>
            </a:r>
            <a:r>
              <a:rPr lang="en-US" sz="2000" dirty="0"/>
              <a:t>, usually at </a:t>
            </a:r>
            <a:r>
              <a:rPr lang="en-US" sz="2000" dirty="0" smtClean="0"/>
              <a:t>oil </a:t>
            </a:r>
            <a:r>
              <a:rPr lang="en-US" sz="2000" dirty="0"/>
              <a:t>dipstick tube.</a:t>
            </a:r>
          </a:p>
        </p:txBody>
      </p:sp>
      <p:pic>
        <p:nvPicPr>
          <p:cNvPr id="4" name="Picture 3" descr="A photo shows a dial type pressure gauge that measures low positive and negative pressures in units of inches of water. The scale is graduated from negative 15 to 15 with zero at the middle, and the pointer is at zero."/>
          <p:cNvPicPr>
            <a:picLocks noChangeAspect="1"/>
          </p:cNvPicPr>
          <p:nvPr/>
        </p:nvPicPr>
        <p:blipFill>
          <a:blip r:embed="rId2"/>
          <a:stretch>
            <a:fillRect/>
          </a:stretch>
        </p:blipFill>
        <p:spPr>
          <a:xfrm>
            <a:off x="1039262" y="1361552"/>
            <a:ext cx="6733138" cy="5039248"/>
          </a:xfrm>
          <a:prstGeom prst="rect">
            <a:avLst/>
          </a:prstGeom>
        </p:spPr>
      </p:pic>
    </p:spTree>
    <p:extLst>
      <p:ext uri="{BB962C8B-B14F-4D97-AF65-F5344CB8AC3E}">
        <p14:creationId xmlns:p14="http://schemas.microsoft.com/office/powerpoint/2010/main" val="529953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CRANKCASE PRESSURE</a:t>
            </a:r>
            <a:br>
              <a:rPr lang="en-US" sz="3600" dirty="0"/>
            </a:br>
            <a:r>
              <a:rPr lang="en-US" sz="3600" dirty="0" smtClean="0"/>
              <a:t>TEST (2 of 2)</a:t>
            </a:r>
            <a:endParaRPr lang="en-US" sz="3600" dirty="0"/>
          </a:p>
        </p:txBody>
      </p:sp>
      <p:sp>
        <p:nvSpPr>
          <p:cNvPr id="3" name="Content Placeholder 2"/>
          <p:cNvSpPr>
            <a:spLocks noGrp="1"/>
          </p:cNvSpPr>
          <p:nvPr>
            <p:ph idx="1"/>
          </p:nvPr>
        </p:nvSpPr>
        <p:spPr>
          <a:xfrm>
            <a:off x="457200" y="1600200"/>
            <a:ext cx="8610600" cy="4525963"/>
          </a:xfrm>
        </p:spPr>
        <p:txBody>
          <a:bodyPr/>
          <a:lstStyle/>
          <a:p>
            <a:r>
              <a:rPr lang="en-US" b="1" dirty="0" smtClean="0">
                <a:solidFill>
                  <a:srgbClr val="0000FF"/>
                </a:solidFill>
              </a:rPr>
              <a:t>Newer Diesel Engines/Crankcase Pressure Test</a:t>
            </a:r>
          </a:p>
          <a:p>
            <a:pPr lvl="1"/>
            <a:r>
              <a:rPr lang="en-US" sz="2800" b="1" dirty="0" smtClean="0">
                <a:solidFill>
                  <a:srgbClr val="FF0000"/>
                </a:solidFill>
              </a:rPr>
              <a:t>See Page 73 of text</a:t>
            </a:r>
          </a:p>
          <a:p>
            <a:pPr lvl="1"/>
            <a:r>
              <a:rPr lang="en-US" dirty="0"/>
              <a:t>Cummins 6.7L crankcase pressure sensor </a:t>
            </a:r>
            <a:endParaRPr lang="en-US" dirty="0" smtClean="0"/>
          </a:p>
          <a:p>
            <a:pPr lvl="2"/>
            <a:r>
              <a:rPr lang="en-US" dirty="0" smtClean="0"/>
              <a:t>Detect </a:t>
            </a:r>
            <a:r>
              <a:rPr lang="en-US" dirty="0"/>
              <a:t>excessive blow-by, a restriction, </a:t>
            </a:r>
            <a:r>
              <a:rPr lang="en-US" dirty="0" smtClean="0"/>
              <a:t>or NO filter</a:t>
            </a:r>
          </a:p>
          <a:p>
            <a:pPr lvl="2"/>
            <a:r>
              <a:rPr lang="en-US" dirty="0" smtClean="0"/>
              <a:t>DTC </a:t>
            </a:r>
            <a:r>
              <a:rPr lang="en-US" dirty="0"/>
              <a:t>P04bd </a:t>
            </a:r>
            <a:r>
              <a:rPr lang="en-US" dirty="0" smtClean="0"/>
              <a:t>SETS </a:t>
            </a:r>
          </a:p>
          <a:p>
            <a:pPr lvl="1"/>
            <a:r>
              <a:rPr lang="en-US" dirty="0" smtClean="0"/>
              <a:t>Ford 6.7L no longer lists crankcase </a:t>
            </a:r>
            <a:r>
              <a:rPr lang="en-US" dirty="0"/>
              <a:t>pressure </a:t>
            </a:r>
            <a:r>
              <a:rPr lang="en-US" dirty="0" smtClean="0"/>
              <a:t>test</a:t>
            </a:r>
          </a:p>
          <a:p>
            <a:pPr lvl="1"/>
            <a:r>
              <a:rPr lang="en-US" dirty="0"/>
              <a:t>6.6 Duramax </a:t>
            </a:r>
            <a:r>
              <a:rPr lang="en-US" dirty="0" smtClean="0"/>
              <a:t>does </a:t>
            </a:r>
            <a:r>
              <a:rPr lang="en-US" dirty="0"/>
              <a:t>not list </a:t>
            </a:r>
            <a:r>
              <a:rPr lang="en-US" dirty="0" smtClean="0"/>
              <a:t>crankcase </a:t>
            </a:r>
            <a:r>
              <a:rPr lang="en-US" dirty="0"/>
              <a:t>pressure </a:t>
            </a:r>
            <a:r>
              <a:rPr lang="en-US" dirty="0" smtClean="0"/>
              <a:t>test</a:t>
            </a:r>
          </a:p>
          <a:p>
            <a:pPr lvl="2"/>
            <a:r>
              <a:rPr lang="en-US" dirty="0" smtClean="0"/>
              <a:t>Crankcase </a:t>
            </a:r>
            <a:r>
              <a:rPr lang="en-US" dirty="0"/>
              <a:t>Depression </a:t>
            </a:r>
            <a:r>
              <a:rPr lang="en-US" dirty="0" smtClean="0"/>
              <a:t>Regulator (</a:t>
            </a:r>
            <a:r>
              <a:rPr lang="en-US" dirty="0"/>
              <a:t>CDR) valve </a:t>
            </a:r>
            <a:endParaRPr lang="en-US" dirty="0" smtClean="0"/>
          </a:p>
          <a:p>
            <a:pPr lvl="2"/>
            <a:r>
              <a:rPr lang="en-US" dirty="0" smtClean="0"/>
              <a:t>Maintains </a:t>
            </a:r>
            <a:r>
              <a:rPr lang="en-US" dirty="0"/>
              <a:t>crankcase pressure between</a:t>
            </a:r>
          </a:p>
          <a:p>
            <a:pPr lvl="2"/>
            <a:r>
              <a:rPr lang="en-US" dirty="0" smtClean="0"/>
              <a:t>Approximately negative 6-16 inches of water running</a:t>
            </a:r>
            <a:endParaRPr lang="en-US" dirty="0"/>
          </a:p>
        </p:txBody>
      </p:sp>
    </p:spTree>
    <p:extLst>
      <p:ext uri="{BB962C8B-B14F-4D97-AF65-F5344CB8AC3E}">
        <p14:creationId xmlns:p14="http://schemas.microsoft.com/office/powerpoint/2010/main" val="282920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4000" dirty="0"/>
              <a:t>Quick </a:t>
            </a:r>
            <a:r>
              <a:rPr lang="en-US" sz="4000" dirty="0" smtClean="0"/>
              <a:t>&amp; Easy </a:t>
            </a:r>
            <a:r>
              <a:rPr lang="en-US" sz="4000" dirty="0"/>
              <a:t>Crankcase Pressure Test</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3600" b="1" dirty="0"/>
              <a:t>With </a:t>
            </a:r>
            <a:r>
              <a:rPr lang="en-US" altLang="en-US" sz="3600" b="1" dirty="0" smtClean="0"/>
              <a:t>engine </a:t>
            </a:r>
            <a:r>
              <a:rPr lang="en-US" altLang="en-US" sz="3600" b="1" dirty="0"/>
              <a:t>running, remove </a:t>
            </a:r>
            <a:r>
              <a:rPr lang="en-US" altLang="en-US" sz="3600" b="1" dirty="0" smtClean="0"/>
              <a:t>oil </a:t>
            </a:r>
            <a:r>
              <a:rPr lang="en-US" altLang="en-US" sz="3600" b="1" dirty="0"/>
              <a:t>fill cap </a:t>
            </a:r>
            <a:r>
              <a:rPr lang="en-US" altLang="en-US" sz="3600" b="1" dirty="0" smtClean="0"/>
              <a:t>and then </a:t>
            </a:r>
            <a:r>
              <a:rPr lang="en-US" altLang="en-US" sz="3600" b="1" dirty="0"/>
              <a:t>set it back down on the opening without </a:t>
            </a:r>
            <a:r>
              <a:rPr lang="en-US" altLang="en-US" sz="3600" b="1" dirty="0" smtClean="0"/>
              <a:t>threading it </a:t>
            </a:r>
            <a:r>
              <a:rPr lang="en-US" altLang="en-US" sz="3600" b="1" dirty="0"/>
              <a:t>in. If the pressure causes it to whistle or </a:t>
            </a:r>
            <a:r>
              <a:rPr lang="en-US" altLang="en-US" sz="3600" b="1" dirty="0" smtClean="0"/>
              <a:t>blow off engine</a:t>
            </a:r>
            <a:r>
              <a:rPr lang="en-US" altLang="en-US" sz="3600" b="1" dirty="0"/>
              <a:t>, </a:t>
            </a:r>
            <a:r>
              <a:rPr lang="en-US" altLang="en-US" sz="3600" b="1" dirty="0" smtClean="0"/>
              <a:t>pressure </a:t>
            </a:r>
            <a:r>
              <a:rPr lang="en-US" altLang="en-US" sz="3600" b="1" dirty="0"/>
              <a:t>is too high. Not </a:t>
            </a:r>
            <a:r>
              <a:rPr lang="en-US" altLang="en-US" sz="3600" b="1" dirty="0" smtClean="0"/>
              <a:t>very scientific</a:t>
            </a:r>
            <a:r>
              <a:rPr lang="en-US" altLang="en-US" sz="3600" b="1" dirty="0"/>
              <a:t>, but it works great.</a:t>
            </a:r>
            <a:endParaRPr lang="en-US" altLang="en-US" sz="3600" b="1" dirty="0" smtClean="0"/>
          </a:p>
        </p:txBody>
      </p:sp>
    </p:spTree>
    <p:extLst>
      <p:ext uri="{BB962C8B-B14F-4D97-AF65-F5344CB8AC3E}">
        <p14:creationId xmlns:p14="http://schemas.microsoft.com/office/powerpoint/2010/main" val="132433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Title"/>
          <p:cNvSpPr>
            <a:spLocks noGrp="1" noChangeArrowheads="1"/>
          </p:cNvSpPr>
          <p:nvPr>
            <p:ph type="title"/>
          </p:nvPr>
        </p:nvSpPr>
        <p:spPr>
          <a:xfrm>
            <a:off x="228600" y="215372"/>
            <a:ext cx="8229600" cy="1097280"/>
          </a:xfrm>
        </p:spPr>
        <p:txBody>
          <a:bodyPr/>
          <a:lstStyle/>
          <a:p>
            <a:r>
              <a:rPr lang="en-US" altLang="en-US" sz="3600" dirty="0"/>
              <a:t>OIL PRESSURE TESTING</a:t>
            </a:r>
          </a:p>
        </p:txBody>
      </p:sp>
      <p:sp>
        <p:nvSpPr>
          <p:cNvPr id="1459203" name="Rectangle 3"/>
          <p:cNvSpPr>
            <a:spLocks noGrp="1" noChangeArrowheads="1"/>
          </p:cNvSpPr>
          <p:nvPr>
            <p:ph type="body" idx="1"/>
          </p:nvPr>
        </p:nvSpPr>
        <p:spPr>
          <a:xfrm>
            <a:off x="152400" y="1394727"/>
            <a:ext cx="5334000" cy="4525963"/>
          </a:xfrm>
        </p:spPr>
        <p:txBody>
          <a:bodyPr/>
          <a:lstStyle/>
          <a:p>
            <a:pPr>
              <a:lnSpc>
                <a:spcPct val="90000"/>
              </a:lnSpc>
              <a:spcBef>
                <a:spcPts val="0"/>
              </a:spcBef>
            </a:pPr>
            <a:r>
              <a:rPr lang="en-US" altLang="en-US" b="1" dirty="0" smtClean="0">
                <a:solidFill>
                  <a:srgbClr val="0000FF"/>
                </a:solidFill>
              </a:rPr>
              <a:t>Proper Oil Pressure Important </a:t>
            </a:r>
          </a:p>
          <a:p>
            <a:pPr lvl="1">
              <a:lnSpc>
                <a:spcPct val="90000"/>
              </a:lnSpc>
              <a:spcBef>
                <a:spcPts val="0"/>
              </a:spcBef>
            </a:pPr>
            <a:r>
              <a:rPr lang="en-US" altLang="en-US" sz="2000" b="1" i="1" dirty="0" smtClean="0">
                <a:solidFill>
                  <a:srgbClr val="FF0000"/>
                </a:solidFill>
              </a:rPr>
              <a:t>Low </a:t>
            </a:r>
            <a:r>
              <a:rPr lang="en-US" altLang="en-US" sz="2000" b="1" i="1" dirty="0">
                <a:solidFill>
                  <a:srgbClr val="FF0000"/>
                </a:solidFill>
              </a:rPr>
              <a:t>oil pressure can cause engine wear, and engine wear can cause low oil pressure</a:t>
            </a:r>
            <a:r>
              <a:rPr lang="en-US" altLang="en-US" sz="2000" b="1" dirty="0">
                <a:solidFill>
                  <a:srgbClr val="FF0000"/>
                </a:solidFill>
              </a:rPr>
              <a:t>.</a:t>
            </a:r>
          </a:p>
          <a:p>
            <a:pPr lvl="1">
              <a:lnSpc>
                <a:spcPct val="90000"/>
              </a:lnSpc>
              <a:spcBef>
                <a:spcPts val="0"/>
              </a:spcBef>
            </a:pPr>
            <a:r>
              <a:rPr lang="en-US" altLang="en-US" sz="2000" dirty="0" smtClean="0"/>
              <a:t>Main </a:t>
            </a:r>
            <a:r>
              <a:rPr lang="en-US" altLang="en-US" sz="2000" dirty="0"/>
              <a:t>thrust or rod bearings are </a:t>
            </a:r>
            <a:r>
              <a:rPr lang="en-US" altLang="en-US" sz="2000" dirty="0" smtClean="0"/>
              <a:t>worn</a:t>
            </a:r>
          </a:p>
          <a:p>
            <a:pPr lvl="1">
              <a:lnSpc>
                <a:spcPct val="90000"/>
              </a:lnSpc>
              <a:spcBef>
                <a:spcPts val="0"/>
              </a:spcBef>
            </a:pPr>
            <a:r>
              <a:rPr lang="en-US" altLang="en-US" sz="2000" dirty="0" smtClean="0"/>
              <a:t>Pressure reduced from leakage around bearings </a:t>
            </a:r>
            <a:endParaRPr lang="en-US" altLang="en-US" sz="2000" dirty="0"/>
          </a:p>
          <a:p>
            <a:pPr lvl="1">
              <a:lnSpc>
                <a:spcPct val="90000"/>
              </a:lnSpc>
              <a:spcBef>
                <a:spcPts val="0"/>
              </a:spcBef>
            </a:pPr>
            <a:r>
              <a:rPr lang="en-US" altLang="en-US" b="1" dirty="0" smtClean="0">
                <a:solidFill>
                  <a:srgbClr val="0000FF"/>
                </a:solidFill>
              </a:rPr>
              <a:t>Oil  Pressure Testing:</a:t>
            </a:r>
          </a:p>
          <a:p>
            <a:pPr lvl="2">
              <a:lnSpc>
                <a:spcPct val="90000"/>
              </a:lnSpc>
              <a:spcBef>
                <a:spcPts val="0"/>
              </a:spcBef>
            </a:pPr>
            <a:r>
              <a:rPr lang="en-US" altLang="en-US" sz="1800" b="1" dirty="0" smtClean="0"/>
              <a:t>STEP </a:t>
            </a:r>
            <a:r>
              <a:rPr lang="en-US" altLang="en-US" sz="1800" b="1" dirty="0"/>
              <a:t>1 </a:t>
            </a:r>
            <a:r>
              <a:rPr lang="en-US" altLang="en-US" sz="1800" dirty="0"/>
              <a:t>Operate </a:t>
            </a:r>
            <a:r>
              <a:rPr lang="en-US" altLang="en-US" sz="1800" dirty="0" smtClean="0"/>
              <a:t>engine </a:t>
            </a:r>
            <a:r>
              <a:rPr lang="en-US" altLang="en-US" sz="1800" dirty="0"/>
              <a:t>until normal operating temperature </a:t>
            </a:r>
            <a:r>
              <a:rPr lang="en-US" altLang="en-US" sz="1800" dirty="0" smtClean="0"/>
              <a:t>achieved</a:t>
            </a:r>
            <a:r>
              <a:rPr lang="en-US" altLang="en-US" sz="1800" dirty="0"/>
              <a:t>.</a:t>
            </a:r>
          </a:p>
          <a:p>
            <a:pPr lvl="2">
              <a:lnSpc>
                <a:spcPct val="90000"/>
              </a:lnSpc>
              <a:spcBef>
                <a:spcPts val="0"/>
              </a:spcBef>
            </a:pPr>
            <a:r>
              <a:rPr lang="en-US" altLang="en-US" sz="1800" b="1" dirty="0"/>
              <a:t>STEP 2 </a:t>
            </a:r>
            <a:r>
              <a:rPr lang="en-US" altLang="en-US" sz="1800" dirty="0"/>
              <a:t>With </a:t>
            </a:r>
            <a:r>
              <a:rPr lang="en-US" altLang="en-US" sz="1800" dirty="0" smtClean="0"/>
              <a:t>engine </a:t>
            </a:r>
            <a:r>
              <a:rPr lang="en-US" altLang="en-US" sz="1800" dirty="0"/>
              <a:t>off, remove </a:t>
            </a:r>
            <a:r>
              <a:rPr lang="en-US" altLang="en-US" sz="1800" dirty="0" smtClean="0"/>
              <a:t>oil </a:t>
            </a:r>
            <a:r>
              <a:rPr lang="en-US" altLang="en-US" sz="1800" dirty="0"/>
              <a:t>pressure sending unit or </a:t>
            </a:r>
            <a:r>
              <a:rPr lang="en-US" altLang="en-US" sz="1800" dirty="0" smtClean="0"/>
              <a:t>sender</a:t>
            </a:r>
            <a:endParaRPr lang="en-US" altLang="en-US" sz="1800" dirty="0"/>
          </a:p>
          <a:p>
            <a:pPr lvl="2">
              <a:lnSpc>
                <a:spcPct val="90000"/>
              </a:lnSpc>
              <a:spcBef>
                <a:spcPts val="0"/>
              </a:spcBef>
            </a:pPr>
            <a:r>
              <a:rPr lang="en-US" altLang="en-US" sz="1800" b="1" dirty="0"/>
              <a:t>STEP 3 </a:t>
            </a:r>
            <a:r>
              <a:rPr lang="en-US" altLang="en-US" sz="1800" dirty="0"/>
              <a:t>Start </a:t>
            </a:r>
            <a:r>
              <a:rPr lang="en-US" altLang="en-US" sz="1800" dirty="0" smtClean="0"/>
              <a:t>engine </a:t>
            </a:r>
            <a:r>
              <a:rPr lang="en-US" altLang="en-US" sz="1800" dirty="0"/>
              <a:t>and observe </a:t>
            </a:r>
            <a:r>
              <a:rPr lang="en-US" altLang="en-US" sz="1800" dirty="0" smtClean="0"/>
              <a:t>gauge</a:t>
            </a:r>
            <a:r>
              <a:rPr lang="en-US" altLang="en-US" sz="1800" dirty="0"/>
              <a:t>. Record </a:t>
            </a:r>
            <a:r>
              <a:rPr lang="en-US" altLang="en-US" sz="1800" dirty="0" smtClean="0"/>
              <a:t>oil </a:t>
            </a:r>
            <a:r>
              <a:rPr lang="en-US" altLang="en-US" sz="1800" dirty="0"/>
              <a:t>pressure at idle and at 2500 RPM</a:t>
            </a:r>
          </a:p>
        </p:txBody>
      </p:sp>
      <p:pic>
        <p:nvPicPr>
          <p:cNvPr id="2" name="Picture 1" descr="An illustration depicts a dial type mechanical oil pressure gauge fastened into the oil pressure sending unit hole in a diesel engine."/>
          <p:cNvPicPr>
            <a:picLocks noChangeAspect="1"/>
          </p:cNvPicPr>
          <p:nvPr/>
        </p:nvPicPr>
        <p:blipFill>
          <a:blip r:embed="rId2"/>
          <a:stretch>
            <a:fillRect/>
          </a:stretch>
        </p:blipFill>
        <p:spPr>
          <a:xfrm>
            <a:off x="5497694" y="1600200"/>
            <a:ext cx="3524596" cy="3657600"/>
          </a:xfrm>
          <a:prstGeom prst="rect">
            <a:avLst/>
          </a:prstGeom>
        </p:spPr>
      </p:pic>
    </p:spTree>
    <p:extLst>
      <p:ext uri="{BB962C8B-B14F-4D97-AF65-F5344CB8AC3E}">
        <p14:creationId xmlns:p14="http://schemas.microsoft.com/office/powerpoint/2010/main" val="70174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610600" cy="990600"/>
          </a:xfrm>
        </p:spPr>
        <p:txBody>
          <a:bodyPr/>
          <a:lstStyle/>
          <a:p>
            <a:r>
              <a:rPr lang="en-US" sz="2400" dirty="0"/>
              <a:t>FIGURE 6–9 </a:t>
            </a:r>
            <a:r>
              <a:rPr lang="en-US" sz="2400" dirty="0" smtClean="0"/>
              <a:t>measure </a:t>
            </a:r>
            <a:r>
              <a:rPr lang="en-US" sz="2400" dirty="0"/>
              <a:t>engine oil pressure, </a:t>
            </a:r>
            <a:r>
              <a:rPr lang="en-US" sz="2400" dirty="0" smtClean="0"/>
              <a:t>remove oil </a:t>
            </a:r>
            <a:r>
              <a:rPr lang="en-US" sz="2400" dirty="0"/>
              <a:t>pressure sending (sender) unit, usually located near the </a:t>
            </a:r>
            <a:r>
              <a:rPr lang="en-US" sz="2400" dirty="0" smtClean="0"/>
              <a:t>oil filter</a:t>
            </a:r>
            <a:r>
              <a:rPr lang="en-US" sz="2400" dirty="0"/>
              <a:t>. Screw the pressure gauge into the oil pressure </a:t>
            </a:r>
            <a:r>
              <a:rPr lang="en-US" sz="2400" dirty="0" smtClean="0"/>
              <a:t>sending unit </a:t>
            </a:r>
            <a:r>
              <a:rPr lang="en-US" sz="2400" dirty="0"/>
              <a:t>hole.</a:t>
            </a:r>
          </a:p>
        </p:txBody>
      </p:sp>
      <p:pic>
        <p:nvPicPr>
          <p:cNvPr id="1508356" name="Picture 4" descr="An illustration depicts a dial type mechanical oil pressure gauge fastened into the oil pressure sending unit hole in a diesel en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36" y="1371600"/>
            <a:ext cx="4849614"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3925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the Oil Pressure Light Is Not On, Why </a:t>
            </a:r>
            <a:r>
              <a:rPr lang="en-US" dirty="0" smtClean="0"/>
              <a:t>Should I </a:t>
            </a:r>
            <a:r>
              <a:rPr lang="en-US" dirty="0"/>
              <a:t>Check the Oil Pressure</a:t>
            </a:r>
            <a:r>
              <a:rPr lang="en-US" dirty="0" smtClean="0"/>
              <a:t>?</a:t>
            </a:r>
            <a:endParaRPr lang="en-US"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599"/>
            <a:ext cx="9067800" cy="50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457200" y="2160372"/>
            <a:ext cx="8534400" cy="4249948"/>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sz="3200" b="1" dirty="0">
                <a:solidFill>
                  <a:srgbClr val="0000FF"/>
                </a:solidFill>
              </a:rPr>
              <a:t>The red oil pressure warning lamp in </a:t>
            </a:r>
            <a:r>
              <a:rPr lang="en-US" altLang="en-US" sz="3200" b="1" dirty="0" smtClean="0">
                <a:solidFill>
                  <a:srgbClr val="0000FF"/>
                </a:solidFill>
              </a:rPr>
              <a:t>dash usually lights </a:t>
            </a:r>
            <a:r>
              <a:rPr lang="en-US" altLang="en-US" sz="3200" b="1" dirty="0">
                <a:solidFill>
                  <a:srgbClr val="0000FF"/>
                </a:solidFill>
              </a:rPr>
              <a:t>when </a:t>
            </a:r>
            <a:r>
              <a:rPr lang="en-US" altLang="en-US" sz="3200" b="1" dirty="0" smtClean="0">
                <a:solidFill>
                  <a:srgbClr val="0000FF"/>
                </a:solidFill>
              </a:rPr>
              <a:t>oil </a:t>
            </a:r>
            <a:r>
              <a:rPr lang="en-US" altLang="en-US" sz="3200" b="1" dirty="0">
                <a:solidFill>
                  <a:srgbClr val="0000FF"/>
                </a:solidFill>
              </a:rPr>
              <a:t>pressure is less than 4 to 7 PSI</a:t>
            </a:r>
            <a:r>
              <a:rPr lang="en-US" altLang="en-US" sz="3200" b="1" dirty="0" smtClean="0">
                <a:solidFill>
                  <a:srgbClr val="0000FF"/>
                </a:solidFill>
              </a:rPr>
              <a:t>, depending </a:t>
            </a:r>
            <a:r>
              <a:rPr lang="en-US" altLang="en-US" sz="3200" b="1" dirty="0">
                <a:solidFill>
                  <a:srgbClr val="0000FF"/>
                </a:solidFill>
              </a:rPr>
              <a:t>on </a:t>
            </a:r>
            <a:r>
              <a:rPr lang="en-US" altLang="en-US" sz="3200" b="1" dirty="0" smtClean="0">
                <a:solidFill>
                  <a:srgbClr val="0000FF"/>
                </a:solidFill>
              </a:rPr>
              <a:t>vehicle </a:t>
            </a:r>
            <a:r>
              <a:rPr lang="en-US" altLang="en-US" sz="3200" b="1" dirty="0">
                <a:solidFill>
                  <a:srgbClr val="0000FF"/>
                </a:solidFill>
              </a:rPr>
              <a:t>and engine. The oil </a:t>
            </a:r>
            <a:r>
              <a:rPr lang="en-US" altLang="en-US" sz="3200" b="1" dirty="0" smtClean="0">
                <a:solidFill>
                  <a:srgbClr val="0000FF"/>
                </a:solidFill>
              </a:rPr>
              <a:t>light should </a:t>
            </a:r>
            <a:r>
              <a:rPr lang="en-US" altLang="en-US" sz="3200" b="1" dirty="0">
                <a:solidFill>
                  <a:srgbClr val="0000FF"/>
                </a:solidFill>
              </a:rPr>
              <a:t>not be on during driving. If the oil </a:t>
            </a:r>
            <a:r>
              <a:rPr lang="en-US" altLang="en-US" sz="3200" b="1" dirty="0" smtClean="0">
                <a:solidFill>
                  <a:srgbClr val="0000FF"/>
                </a:solidFill>
              </a:rPr>
              <a:t>warning lamp </a:t>
            </a:r>
            <a:r>
              <a:rPr lang="en-US" altLang="en-US" sz="3200" b="1" dirty="0">
                <a:solidFill>
                  <a:srgbClr val="0000FF"/>
                </a:solidFill>
              </a:rPr>
              <a:t>is on, stop </a:t>
            </a:r>
            <a:r>
              <a:rPr lang="en-US" altLang="en-US" sz="3200" b="1" dirty="0" smtClean="0">
                <a:solidFill>
                  <a:srgbClr val="0000FF"/>
                </a:solidFill>
              </a:rPr>
              <a:t>engine </a:t>
            </a:r>
            <a:r>
              <a:rPr lang="en-US" altLang="en-US" sz="3200" b="1" dirty="0">
                <a:solidFill>
                  <a:srgbClr val="0000FF"/>
                </a:solidFill>
              </a:rPr>
              <a:t>immediately. </a:t>
            </a:r>
            <a:r>
              <a:rPr lang="en-US" altLang="en-US" sz="3200" b="1" dirty="0" smtClean="0">
                <a:solidFill>
                  <a:srgbClr val="0000FF"/>
                </a:solidFill>
              </a:rPr>
              <a:t>Always confirm </a:t>
            </a:r>
            <a:r>
              <a:rPr lang="en-US" altLang="en-US" sz="3200" b="1" dirty="0">
                <a:solidFill>
                  <a:srgbClr val="0000FF"/>
                </a:solidFill>
              </a:rPr>
              <a:t>oil pressure with a reliable mechanical </a:t>
            </a:r>
            <a:r>
              <a:rPr lang="en-US" altLang="en-US" sz="3200" b="1" dirty="0" smtClean="0">
                <a:solidFill>
                  <a:srgbClr val="0000FF"/>
                </a:solidFill>
              </a:rPr>
              <a:t>gauge before </a:t>
            </a:r>
            <a:r>
              <a:rPr lang="en-US" altLang="en-US" sz="3200" b="1" dirty="0">
                <a:solidFill>
                  <a:srgbClr val="0000FF"/>
                </a:solidFill>
              </a:rPr>
              <a:t>performing engine repairs. </a:t>
            </a:r>
            <a:r>
              <a:rPr lang="en-US" altLang="en-US" sz="3200" b="1" dirty="0" smtClean="0">
                <a:solidFill>
                  <a:srgbClr val="0000FF"/>
                </a:solidFill>
              </a:rPr>
              <a:t>Sending </a:t>
            </a:r>
            <a:r>
              <a:rPr lang="en-US" altLang="en-US" sz="3200" b="1" dirty="0">
                <a:solidFill>
                  <a:srgbClr val="0000FF"/>
                </a:solidFill>
              </a:rPr>
              <a:t>unit </a:t>
            </a:r>
            <a:r>
              <a:rPr lang="en-US" altLang="en-US" sz="3200" b="1" dirty="0" smtClean="0">
                <a:solidFill>
                  <a:srgbClr val="0000FF"/>
                </a:solidFill>
              </a:rPr>
              <a:t>or circuit </a:t>
            </a:r>
            <a:r>
              <a:rPr lang="en-US" altLang="en-US" sz="3200" b="1" dirty="0">
                <a:solidFill>
                  <a:srgbClr val="0000FF"/>
                </a:solidFill>
              </a:rPr>
              <a:t>may also be defective.</a:t>
            </a:r>
            <a:endParaRPr lang="en-US" altLang="en-US" sz="3200" b="1" dirty="0" smtClean="0">
              <a:solidFill>
                <a:srgbClr val="0000FF"/>
              </a:solidFill>
            </a:endParaRPr>
          </a:p>
        </p:txBody>
      </p:sp>
    </p:spTree>
    <p:extLst>
      <p:ext uri="{BB962C8B-B14F-4D97-AF65-F5344CB8AC3E}">
        <p14:creationId xmlns:p14="http://schemas.microsoft.com/office/powerpoint/2010/main" val="12151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MISFIRE DIAGNOSIS</a:t>
            </a:r>
          </a:p>
        </p:txBody>
      </p:sp>
      <p:sp>
        <p:nvSpPr>
          <p:cNvPr id="3" name="Content Placeholder 2"/>
          <p:cNvSpPr>
            <a:spLocks noGrp="1"/>
          </p:cNvSpPr>
          <p:nvPr>
            <p:ph idx="1"/>
          </p:nvPr>
        </p:nvSpPr>
        <p:spPr>
          <a:xfrm>
            <a:off x="152400" y="1447800"/>
            <a:ext cx="5105400" cy="4525963"/>
          </a:xfrm>
        </p:spPr>
        <p:txBody>
          <a:bodyPr/>
          <a:lstStyle/>
          <a:p>
            <a:pPr>
              <a:spcBef>
                <a:spcPts val="0"/>
              </a:spcBef>
            </a:pPr>
            <a:r>
              <a:rPr lang="en-US" sz="3200" b="1" dirty="0" smtClean="0">
                <a:solidFill>
                  <a:srgbClr val="0000FF"/>
                </a:solidFill>
              </a:rPr>
              <a:t>Engine Misfire </a:t>
            </a:r>
          </a:p>
          <a:p>
            <a:pPr lvl="1">
              <a:spcBef>
                <a:spcPts val="0"/>
              </a:spcBef>
            </a:pPr>
            <a:r>
              <a:rPr lang="en-US" dirty="0" smtClean="0"/>
              <a:t>Cylinder </a:t>
            </a:r>
            <a:r>
              <a:rPr lang="en-US" dirty="0"/>
              <a:t>does not fire, or fire well enough </a:t>
            </a:r>
            <a:endParaRPr lang="en-US" dirty="0" smtClean="0"/>
          </a:p>
          <a:p>
            <a:pPr lvl="1">
              <a:spcBef>
                <a:spcPts val="0"/>
              </a:spcBef>
            </a:pPr>
            <a:r>
              <a:rPr lang="en-US" dirty="0" smtClean="0"/>
              <a:t>Contribute to operation </a:t>
            </a:r>
            <a:r>
              <a:rPr lang="en-US" dirty="0"/>
              <a:t>of </a:t>
            </a:r>
            <a:r>
              <a:rPr lang="en-US" dirty="0" smtClean="0"/>
              <a:t>engine</a:t>
            </a:r>
          </a:p>
          <a:p>
            <a:pPr lvl="1">
              <a:spcBef>
                <a:spcPts val="0"/>
              </a:spcBef>
            </a:pPr>
            <a:r>
              <a:rPr lang="en-US" dirty="0" smtClean="0"/>
              <a:t>Cylinder misfiring</a:t>
            </a:r>
            <a:r>
              <a:rPr lang="en-US" dirty="0"/>
              <a:t>, </a:t>
            </a:r>
            <a:r>
              <a:rPr lang="en-US" dirty="0" smtClean="0"/>
              <a:t>speed drops </a:t>
            </a:r>
          </a:p>
          <a:p>
            <a:pPr lvl="1">
              <a:spcBef>
                <a:spcPts val="0"/>
              </a:spcBef>
            </a:pPr>
            <a:r>
              <a:rPr lang="en-US" dirty="0"/>
              <a:t>When </a:t>
            </a:r>
            <a:r>
              <a:rPr lang="en-US" dirty="0" smtClean="0"/>
              <a:t>misfire detected</a:t>
            </a:r>
          </a:p>
          <a:p>
            <a:pPr lvl="1">
              <a:spcBef>
                <a:spcPts val="0"/>
              </a:spcBef>
            </a:pPr>
            <a:r>
              <a:rPr lang="en-US" dirty="0" smtClean="0"/>
              <a:t>PCM sets P0300, Turns </a:t>
            </a:r>
            <a:r>
              <a:rPr lang="en-US" dirty="0"/>
              <a:t>on </a:t>
            </a:r>
            <a:r>
              <a:rPr lang="en-US" dirty="0" smtClean="0"/>
              <a:t>MIL</a:t>
            </a:r>
          </a:p>
          <a:p>
            <a:pPr lvl="1">
              <a:spcBef>
                <a:spcPts val="0"/>
              </a:spcBef>
            </a:pPr>
            <a:r>
              <a:rPr lang="en-US" b="1" dirty="0" smtClean="0">
                <a:solidFill>
                  <a:srgbClr val="0000FF"/>
                </a:solidFill>
              </a:rPr>
              <a:t>Causes of Engine Mech Misfires: </a:t>
            </a:r>
            <a:r>
              <a:rPr lang="en-US" b="1" dirty="0" smtClean="0">
                <a:solidFill>
                  <a:srgbClr val="FF0000"/>
                </a:solidFill>
              </a:rPr>
              <a:t>Pages 74-75 of text</a:t>
            </a:r>
          </a:p>
          <a:p>
            <a:pPr lvl="1">
              <a:spcBef>
                <a:spcPts val="0"/>
              </a:spcBef>
            </a:pPr>
            <a:r>
              <a:rPr lang="en-US" b="1" dirty="0" smtClean="0">
                <a:solidFill>
                  <a:srgbClr val="0000FF"/>
                </a:solidFill>
              </a:rPr>
              <a:t>Engine-Related Misfire Diagnosis: </a:t>
            </a:r>
            <a:r>
              <a:rPr lang="en-US" b="1" dirty="0" smtClean="0">
                <a:solidFill>
                  <a:srgbClr val="FF0000"/>
                </a:solidFill>
              </a:rPr>
              <a:t>Page 75</a:t>
            </a:r>
            <a:endParaRPr lang="en-US" b="1" dirty="0">
              <a:solidFill>
                <a:srgbClr val="FF0000"/>
              </a:solidFill>
            </a:endParaRPr>
          </a:p>
        </p:txBody>
      </p:sp>
      <p:pic>
        <p:nvPicPr>
          <p:cNvPr id="4" name="Picture 3" descr="A screenshot shows a “Diagnostic Trouble Code” (DTC) information displayed on a scan tool display.&#10;A screenshot shows the following information displayed on a scan tool display.&#10;DTC info.&#10;P0300: Engine Misfire Detected; The DTC code P0300 has been highlighted.&#10;Last Test: Not Ran;&#10;This Ignition: Not Ran;&#10;Since Cleared: Passed and Failed:&#10;             History.`"/>
          <p:cNvPicPr>
            <a:picLocks noChangeAspect="1"/>
          </p:cNvPicPr>
          <p:nvPr/>
        </p:nvPicPr>
        <p:blipFill>
          <a:blip r:embed="rId2"/>
          <a:stretch>
            <a:fillRect/>
          </a:stretch>
        </p:blipFill>
        <p:spPr>
          <a:xfrm>
            <a:off x="5205765" y="1524000"/>
            <a:ext cx="3870183" cy="2895600"/>
          </a:xfrm>
          <a:prstGeom prst="rect">
            <a:avLst/>
          </a:prstGeom>
        </p:spPr>
      </p:pic>
    </p:spTree>
    <p:extLst>
      <p:ext uri="{BB962C8B-B14F-4D97-AF65-F5344CB8AC3E}">
        <p14:creationId xmlns:p14="http://schemas.microsoft.com/office/powerpoint/2010/main" val="68798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6–10 </a:t>
            </a:r>
            <a:r>
              <a:rPr lang="en-US" sz="2800" dirty="0" smtClean="0"/>
              <a:t>GM Tech </a:t>
            </a:r>
            <a:r>
              <a:rPr lang="en-US" sz="2800" dirty="0"/>
              <a:t>2 scan tool </a:t>
            </a:r>
            <a:r>
              <a:rPr lang="en-US" sz="2800" dirty="0" smtClean="0"/>
              <a:t>display showing </a:t>
            </a:r>
            <a:r>
              <a:rPr lang="en-US" sz="2800" dirty="0"/>
              <a:t>a random misfire DTC (P0300) has been detected.</a:t>
            </a:r>
          </a:p>
        </p:txBody>
      </p:sp>
      <p:pic>
        <p:nvPicPr>
          <p:cNvPr id="4" name="Picture 3" descr="A screenshot shows a “Diagnostic Trouble Code” (DTC) information displayed on a scan tool display.&#10;A screenshot shows the following information displayed on a scan tool display.&#10;DTC info.&#10;P0300: Engine Misfire Detected; The DTC code P0300 has been highlighted.&#10;Last Test: Not Ran;&#10;This Ignition: Not Ran;&#10;Since Cleared: Passed and Failed:&#10;             History."/>
          <p:cNvPicPr>
            <a:picLocks noChangeAspect="1"/>
          </p:cNvPicPr>
          <p:nvPr/>
        </p:nvPicPr>
        <p:blipFill>
          <a:blip r:embed="rId2"/>
          <a:stretch>
            <a:fillRect/>
          </a:stretch>
        </p:blipFill>
        <p:spPr>
          <a:xfrm>
            <a:off x="1066799" y="1371600"/>
            <a:ext cx="6705601" cy="5018782"/>
          </a:xfrm>
          <a:prstGeom prst="rect">
            <a:avLst/>
          </a:prstGeom>
        </p:spPr>
      </p:pic>
    </p:spTree>
    <p:extLst>
      <p:ext uri="{BB962C8B-B14F-4D97-AF65-F5344CB8AC3E}">
        <p14:creationId xmlns:p14="http://schemas.microsoft.com/office/powerpoint/2010/main" val="1046325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COMPRESSION TEST</a:t>
            </a:r>
          </a:p>
        </p:txBody>
      </p:sp>
      <p:sp>
        <p:nvSpPr>
          <p:cNvPr id="1466371" name="Rectangle 3"/>
          <p:cNvSpPr>
            <a:spLocks noGrp="1" noChangeArrowheads="1"/>
          </p:cNvSpPr>
          <p:nvPr>
            <p:ph type="body" idx="1"/>
          </p:nvPr>
        </p:nvSpPr>
        <p:spPr/>
        <p:txBody>
          <a:bodyPr/>
          <a:lstStyle/>
          <a:p>
            <a:r>
              <a:rPr lang="en-US" altLang="en-US" sz="3200" b="1" dirty="0" smtClean="0">
                <a:solidFill>
                  <a:srgbClr val="0000FF"/>
                </a:solidFill>
              </a:rPr>
              <a:t>Cranking Compression Test</a:t>
            </a:r>
          </a:p>
          <a:p>
            <a:pPr lvl="1"/>
            <a:r>
              <a:rPr lang="en-US" altLang="en-US" dirty="0" smtClean="0"/>
              <a:t>All cylinders must </a:t>
            </a:r>
            <a:r>
              <a:rPr lang="en-US" altLang="en-US" dirty="0"/>
              <a:t>have equal </a:t>
            </a:r>
            <a:r>
              <a:rPr lang="en-US" altLang="en-US" dirty="0" smtClean="0"/>
              <a:t>compression</a:t>
            </a:r>
            <a:endParaRPr lang="en-US" altLang="en-US" dirty="0"/>
          </a:p>
          <a:p>
            <a:pPr lvl="1"/>
            <a:r>
              <a:rPr lang="en-US" altLang="en-US" dirty="0" smtClean="0"/>
              <a:t>Low Compression Causes</a:t>
            </a:r>
          </a:p>
          <a:p>
            <a:pPr lvl="2"/>
            <a:r>
              <a:rPr lang="en-US" altLang="en-US" dirty="0"/>
              <a:t>Intake or exhaust valve</a:t>
            </a:r>
          </a:p>
          <a:p>
            <a:pPr lvl="2"/>
            <a:r>
              <a:rPr lang="en-US" altLang="en-US" dirty="0" smtClean="0"/>
              <a:t>Piston </a:t>
            </a:r>
            <a:r>
              <a:rPr lang="en-US" altLang="en-US" dirty="0"/>
              <a:t>rings (or piston, if there is a hole)</a:t>
            </a:r>
          </a:p>
          <a:p>
            <a:pPr lvl="2"/>
            <a:r>
              <a:rPr lang="en-US" altLang="en-US" dirty="0" smtClean="0"/>
              <a:t>Cylinder </a:t>
            </a:r>
            <a:r>
              <a:rPr lang="en-US" altLang="en-US" dirty="0"/>
              <a:t>head gasket</a:t>
            </a:r>
          </a:p>
          <a:p>
            <a:pPr lvl="3"/>
            <a:r>
              <a:rPr lang="en-US" altLang="en-US" dirty="0"/>
              <a:t>For best results, </a:t>
            </a:r>
            <a:r>
              <a:rPr lang="en-US" altLang="en-US" dirty="0" smtClean="0"/>
              <a:t>engine </a:t>
            </a:r>
            <a:r>
              <a:rPr lang="en-US" altLang="en-US" dirty="0"/>
              <a:t>should be </a:t>
            </a:r>
            <a:endParaRPr lang="en-US" altLang="en-US" dirty="0" smtClean="0"/>
          </a:p>
          <a:p>
            <a:pPr lvl="3"/>
            <a:r>
              <a:rPr lang="en-US" altLang="en-US" dirty="0"/>
              <a:t>W</a:t>
            </a:r>
            <a:r>
              <a:rPr lang="en-US" altLang="en-US" dirty="0" smtClean="0"/>
              <a:t>armed </a:t>
            </a:r>
            <a:r>
              <a:rPr lang="en-US" altLang="en-US" dirty="0"/>
              <a:t>to normal </a:t>
            </a:r>
            <a:r>
              <a:rPr lang="en-US" altLang="en-US" dirty="0" smtClean="0"/>
              <a:t>operating temperature </a:t>
            </a:r>
          </a:p>
          <a:p>
            <a:pPr lvl="1"/>
            <a:r>
              <a:rPr lang="en-US" altLang="en-US" b="1" dirty="0" smtClean="0">
                <a:solidFill>
                  <a:srgbClr val="0000FF"/>
                </a:solidFill>
              </a:rPr>
              <a:t>Compression Test Process: </a:t>
            </a:r>
            <a:r>
              <a:rPr lang="en-US" altLang="en-US" b="1" dirty="0" smtClean="0">
                <a:solidFill>
                  <a:srgbClr val="FF0000"/>
                </a:solidFill>
              </a:rPr>
              <a:t>Page 76</a:t>
            </a:r>
          </a:p>
          <a:p>
            <a:pPr lvl="1"/>
            <a:r>
              <a:rPr lang="en-US" altLang="en-US" b="1" dirty="0" smtClean="0">
                <a:solidFill>
                  <a:srgbClr val="0000FF"/>
                </a:solidFill>
              </a:rPr>
              <a:t>Wet Compression Test: </a:t>
            </a:r>
            <a:r>
              <a:rPr lang="en-US" altLang="en-US" b="1" dirty="0" smtClean="0">
                <a:solidFill>
                  <a:srgbClr val="FF0000"/>
                </a:solidFill>
              </a:rPr>
              <a:t>Page 76</a:t>
            </a:r>
          </a:p>
        </p:txBody>
      </p:sp>
      <p:pic>
        <p:nvPicPr>
          <p:cNvPr id="3" name="Picture 2" descr="A photo shows a diesel engine compression gauge being used to test a Duramax diesel engine."/>
          <p:cNvPicPr>
            <a:picLocks noChangeAspect="1"/>
          </p:cNvPicPr>
          <p:nvPr/>
        </p:nvPicPr>
        <p:blipFill>
          <a:blip r:embed="rId2"/>
          <a:stretch>
            <a:fillRect/>
          </a:stretch>
        </p:blipFill>
        <p:spPr>
          <a:xfrm>
            <a:off x="6528576" y="2677887"/>
            <a:ext cx="2615424" cy="2370588"/>
          </a:xfrm>
          <a:prstGeom prst="rect">
            <a:avLst/>
          </a:prstGeom>
        </p:spPr>
      </p:pic>
    </p:spTree>
    <p:extLst>
      <p:ext uri="{BB962C8B-B14F-4D97-AF65-F5344CB8AC3E}">
        <p14:creationId xmlns:p14="http://schemas.microsoft.com/office/powerpoint/2010/main" val="3905179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2000" dirty="0"/>
              <a:t>FIGURE 6–11 </a:t>
            </a:r>
            <a:r>
              <a:rPr lang="en-US" sz="2000" dirty="0" smtClean="0"/>
              <a:t>Ford </a:t>
            </a:r>
            <a:r>
              <a:rPr lang="en-US" sz="2000" dirty="0"/>
              <a:t>IDS </a:t>
            </a:r>
            <a:r>
              <a:rPr lang="en-US" sz="2000" dirty="0" smtClean="0"/>
              <a:t>scan tool </a:t>
            </a:r>
            <a:r>
              <a:rPr lang="en-US" sz="2000" dirty="0"/>
              <a:t>has </a:t>
            </a:r>
            <a:r>
              <a:rPr lang="en-US" sz="2000" dirty="0" smtClean="0"/>
              <a:t>graph </a:t>
            </a:r>
            <a:r>
              <a:rPr lang="en-US" sz="2000" dirty="0"/>
              <a:t>function that </a:t>
            </a:r>
            <a:r>
              <a:rPr lang="en-US" sz="2000" dirty="0" smtClean="0"/>
              <a:t>allows technician to </a:t>
            </a:r>
            <a:r>
              <a:rPr lang="en-US" sz="2000" dirty="0"/>
              <a:t>view </a:t>
            </a:r>
            <a:r>
              <a:rPr lang="en-US" sz="2000" dirty="0" smtClean="0"/>
              <a:t>data </a:t>
            </a:r>
            <a:r>
              <a:rPr lang="en-US" sz="2000" dirty="0"/>
              <a:t>on </a:t>
            </a:r>
            <a:r>
              <a:rPr lang="en-US" sz="2000" dirty="0" smtClean="0"/>
              <a:t>cylinder contribution </a:t>
            </a:r>
            <a:r>
              <a:rPr lang="en-US" sz="2000" dirty="0"/>
              <a:t>test visually, </a:t>
            </a:r>
            <a:r>
              <a:rPr lang="en-US" sz="2000" dirty="0" smtClean="0"/>
              <a:t>making diagnosis </a:t>
            </a:r>
            <a:r>
              <a:rPr lang="en-US" sz="2000" dirty="0"/>
              <a:t>easier. </a:t>
            </a:r>
            <a:r>
              <a:rPr lang="en-US" sz="2000" dirty="0" smtClean="0"/>
              <a:t> Cylinders </a:t>
            </a:r>
            <a:r>
              <a:rPr lang="en-US" sz="2000" dirty="0"/>
              <a:t>on bank 2 on </a:t>
            </a:r>
            <a:r>
              <a:rPr lang="en-US" sz="2000" dirty="0" smtClean="0"/>
              <a:t>Ford </a:t>
            </a:r>
            <a:r>
              <a:rPr lang="en-US" sz="2000" dirty="0"/>
              <a:t>6.7 </a:t>
            </a:r>
            <a:r>
              <a:rPr lang="en-US" sz="2000" dirty="0" smtClean="0"/>
              <a:t>Power Stroke </a:t>
            </a:r>
            <a:r>
              <a:rPr lang="en-US" sz="2000" dirty="0"/>
              <a:t>(cylinders 7, 6, 5, </a:t>
            </a:r>
            <a:r>
              <a:rPr lang="en-US" sz="2000" dirty="0" smtClean="0"/>
              <a:t>&amp; 8</a:t>
            </a:r>
            <a:r>
              <a:rPr lang="en-US" sz="2000" dirty="0"/>
              <a:t>) are weak.</a:t>
            </a:r>
          </a:p>
        </p:txBody>
      </p:sp>
      <p:pic>
        <p:nvPicPr>
          <p:cNvPr id="2050" name="Picture 2" descr="A line graph illustrates the power balance for the 8 cylinders of an engine.&#10;A line graph illustrates the following.&#10;The power balance for the 8 cylinders of an engine are shown.&#10;The 8 cylinders are represented as columns across the x axis, and Revolutions per minute values are listed across the y axis. &#10;Cylinders 1, 3, 2 and 4 have positive R P M values of around 32, 25, 31, and 27 respectively. &#10;Cylinders 7, 6, 5 and 8 have negative R P M values of around negative 28, negative 31, negative 28, and negative 32 respective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522795"/>
            <a:ext cx="7277100"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68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a:xfrm>
            <a:off x="152400" y="1447800"/>
            <a:ext cx="8686800" cy="4525963"/>
          </a:xfrm>
        </p:spPr>
        <p:txBody>
          <a:bodyPr/>
          <a:lstStyle/>
          <a:p>
            <a:pPr marL="0" indent="0">
              <a:buNone/>
            </a:pPr>
            <a:r>
              <a:rPr lang="en-US" b="1" dirty="0"/>
              <a:t>6.6</a:t>
            </a:r>
            <a:r>
              <a:rPr lang="en-US" dirty="0"/>
              <a:t> Explain oil pressure testing and the purpose of oil pressure warning lamps. </a:t>
            </a:r>
          </a:p>
          <a:p>
            <a:pPr marL="0" indent="0">
              <a:buNone/>
            </a:pPr>
            <a:r>
              <a:rPr lang="en-US" b="1" dirty="0" smtClean="0"/>
              <a:t>6.7</a:t>
            </a:r>
            <a:r>
              <a:rPr lang="en-US" dirty="0" smtClean="0"/>
              <a:t> </a:t>
            </a:r>
            <a:r>
              <a:rPr lang="en-US" dirty="0"/>
              <a:t>Discuss the crankcase pressure test. </a:t>
            </a:r>
          </a:p>
          <a:p>
            <a:pPr marL="0" indent="0">
              <a:buNone/>
            </a:pPr>
            <a:r>
              <a:rPr lang="en-US" b="1" dirty="0" smtClean="0"/>
              <a:t>6.8</a:t>
            </a:r>
            <a:r>
              <a:rPr lang="en-US" dirty="0" smtClean="0"/>
              <a:t> </a:t>
            </a:r>
            <a:r>
              <a:rPr lang="en-US" dirty="0"/>
              <a:t>Explain compression testing, and compare wet and compression tests. </a:t>
            </a:r>
          </a:p>
          <a:p>
            <a:pPr marL="0" indent="0">
              <a:buNone/>
            </a:pPr>
            <a:r>
              <a:rPr lang="en-US" b="1" dirty="0" smtClean="0"/>
              <a:t>6.9</a:t>
            </a:r>
            <a:r>
              <a:rPr lang="en-US" dirty="0" smtClean="0"/>
              <a:t> </a:t>
            </a:r>
            <a:r>
              <a:rPr lang="en-US" dirty="0"/>
              <a:t>Describe the cylinder power balance test. </a:t>
            </a:r>
          </a:p>
          <a:p>
            <a:pPr marL="0" indent="0">
              <a:buNone/>
            </a:pPr>
            <a:r>
              <a:rPr lang="en-US" b="1" dirty="0" smtClean="0"/>
              <a:t>6.10</a:t>
            </a:r>
            <a:r>
              <a:rPr lang="en-US" dirty="0" smtClean="0"/>
              <a:t> </a:t>
            </a:r>
            <a:r>
              <a:rPr lang="en-US" dirty="0"/>
              <a:t>Discuss engine starting and </a:t>
            </a:r>
            <a:r>
              <a:rPr lang="en-US" dirty="0" smtClean="0"/>
              <a:t>charging system </a:t>
            </a:r>
            <a:r>
              <a:rPr lang="en-US" dirty="0"/>
              <a:t>tests</a:t>
            </a:r>
            <a:r>
              <a:rPr lang="en-US" dirty="0" smtClean="0"/>
              <a:t>.</a:t>
            </a:r>
            <a:endParaRPr lang="en-US" dirty="0"/>
          </a:p>
          <a:p>
            <a:pPr marL="0" indent="0">
              <a:buNone/>
            </a:pPr>
            <a:r>
              <a:rPr lang="en-US" dirty="0" smtClean="0"/>
              <a:t>.</a:t>
            </a:r>
            <a:endParaRPr lang="en-US" dirty="0"/>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686800" cy="1097280"/>
          </a:xfrm>
        </p:spPr>
        <p:txBody>
          <a:bodyPr/>
          <a:lstStyle/>
          <a:p>
            <a:r>
              <a:rPr lang="en-US" sz="2800" dirty="0"/>
              <a:t>FIGURE 6–12 (a) </a:t>
            </a:r>
            <a:r>
              <a:rPr lang="en-US" sz="2800" dirty="0" smtClean="0"/>
              <a:t>relative </a:t>
            </a:r>
            <a:r>
              <a:rPr lang="en-US" sz="2800" dirty="0"/>
              <a:t>compression test using an amp </a:t>
            </a:r>
            <a:r>
              <a:rPr lang="en-US" sz="2800" dirty="0" smtClean="0"/>
              <a:t>clamp around starter </a:t>
            </a:r>
            <a:r>
              <a:rPr lang="en-US" sz="2800" dirty="0"/>
              <a:t>motor power cable </a:t>
            </a:r>
            <a:r>
              <a:rPr lang="en-US" sz="2800" dirty="0" smtClean="0"/>
              <a:t>&amp; Pico </a:t>
            </a:r>
            <a:r>
              <a:rPr lang="en-US" sz="2800" dirty="0"/>
              <a:t>scope. </a:t>
            </a:r>
          </a:p>
        </p:txBody>
      </p:sp>
      <p:pic>
        <p:nvPicPr>
          <p:cNvPr id="3074" name="Picture 2" descr="Two photos show an Amp clamp device hooked around the starter motor power cable of a vehicle to conduct a relative compression test, and the resulting waveform displayed on a monitor showing equal values for all cylin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700" y="1541839"/>
            <a:ext cx="6338600" cy="472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977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15372"/>
            <a:ext cx="8458200" cy="1097280"/>
          </a:xfrm>
        </p:spPr>
        <p:txBody>
          <a:bodyPr/>
          <a:lstStyle/>
          <a:p>
            <a:r>
              <a:rPr lang="en-US" sz="2000" dirty="0"/>
              <a:t>FIGURE </a:t>
            </a:r>
            <a:r>
              <a:rPr lang="en-US" sz="2000" dirty="0" smtClean="0"/>
              <a:t>6–12 </a:t>
            </a:r>
            <a:r>
              <a:rPr lang="en-US" sz="2000" dirty="0"/>
              <a:t>(b</a:t>
            </a:r>
            <a:r>
              <a:rPr lang="en-US" sz="2000" dirty="0" smtClean="0"/>
              <a:t>) result </a:t>
            </a:r>
            <a:r>
              <a:rPr lang="en-US" sz="2000" dirty="0"/>
              <a:t>is a waveform that displays </a:t>
            </a:r>
            <a:r>
              <a:rPr lang="en-US" sz="2000" dirty="0" smtClean="0"/>
              <a:t>current </a:t>
            </a:r>
            <a:r>
              <a:rPr lang="en-US" sz="2000" dirty="0"/>
              <a:t>needed for </a:t>
            </a:r>
            <a:r>
              <a:rPr lang="en-US" sz="2000" dirty="0" smtClean="0"/>
              <a:t>each cylinder under </a:t>
            </a:r>
            <a:r>
              <a:rPr lang="en-US" sz="2000" dirty="0"/>
              <a:t>compression. This test indicates that all cylinders </a:t>
            </a:r>
            <a:r>
              <a:rPr lang="en-US" sz="2000" dirty="0" smtClean="0"/>
              <a:t>are requiring same </a:t>
            </a:r>
            <a:r>
              <a:rPr lang="en-US" sz="2000" dirty="0"/>
              <a:t>current to rotate </a:t>
            </a:r>
            <a:r>
              <a:rPr lang="en-US" sz="2000" dirty="0" smtClean="0"/>
              <a:t>starter </a:t>
            </a:r>
            <a:r>
              <a:rPr lang="en-US" sz="2000" dirty="0"/>
              <a:t>motor, indicating </a:t>
            </a:r>
            <a:r>
              <a:rPr lang="en-US" sz="2000" dirty="0" smtClean="0"/>
              <a:t>that all </a:t>
            </a:r>
            <a:r>
              <a:rPr lang="en-US" sz="2000" dirty="0"/>
              <a:t>cylinders have </a:t>
            </a:r>
            <a:r>
              <a:rPr lang="en-US" sz="2000" dirty="0" smtClean="0"/>
              <a:t>same </a:t>
            </a:r>
            <a:r>
              <a:rPr lang="en-US" sz="2000" dirty="0"/>
              <a:t>relative compression.</a:t>
            </a:r>
          </a:p>
        </p:txBody>
      </p:sp>
      <p:pic>
        <p:nvPicPr>
          <p:cNvPr id="6" name="Picture 2" descr="Two photos show an Amp clamp device hooked around the starter motor power cable of a vehicle to conduct a relative compression test, and the resulting waveform displayed on a monitor showing equal values for all cylin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224" y="1600200"/>
            <a:ext cx="6632152" cy="467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019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6–13 </a:t>
            </a:r>
            <a:r>
              <a:rPr lang="en-US" sz="2800" dirty="0" smtClean="0"/>
              <a:t>diesel </a:t>
            </a:r>
            <a:r>
              <a:rPr lang="en-US" sz="2800" dirty="0"/>
              <a:t>engine compression gauge </a:t>
            </a:r>
            <a:r>
              <a:rPr lang="en-US" sz="2800" dirty="0" smtClean="0"/>
              <a:t>being used </a:t>
            </a:r>
            <a:r>
              <a:rPr lang="en-US" sz="2800" dirty="0"/>
              <a:t>to test </a:t>
            </a:r>
            <a:r>
              <a:rPr lang="en-US" sz="2800" dirty="0" smtClean="0"/>
              <a:t>compression </a:t>
            </a:r>
            <a:r>
              <a:rPr lang="en-US" sz="2800" dirty="0"/>
              <a:t>on </a:t>
            </a:r>
            <a:r>
              <a:rPr lang="en-US" sz="2800" dirty="0" smtClean="0"/>
              <a:t>Duramax </a:t>
            </a:r>
            <a:r>
              <a:rPr lang="en-US" sz="2800" dirty="0"/>
              <a:t>diesel engine.</a:t>
            </a:r>
          </a:p>
        </p:txBody>
      </p:sp>
      <p:pic>
        <p:nvPicPr>
          <p:cNvPr id="4" name="Picture 3" descr="A photo shows a diesel engine compression gauge being used to test a Duramax diesel engine."/>
          <p:cNvPicPr>
            <a:picLocks noChangeAspect="1"/>
          </p:cNvPicPr>
          <p:nvPr/>
        </p:nvPicPr>
        <p:blipFill>
          <a:blip r:embed="rId2"/>
          <a:stretch>
            <a:fillRect/>
          </a:stretch>
        </p:blipFill>
        <p:spPr>
          <a:xfrm>
            <a:off x="1905000" y="1371600"/>
            <a:ext cx="5536165" cy="5017361"/>
          </a:xfrm>
          <a:prstGeom prst="rect">
            <a:avLst/>
          </a:prstGeom>
        </p:spPr>
      </p:pic>
    </p:spTree>
    <p:extLst>
      <p:ext uri="{BB962C8B-B14F-4D97-AF65-F5344CB8AC3E}">
        <p14:creationId xmlns:p14="http://schemas.microsoft.com/office/powerpoint/2010/main" val="695330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 (1 of 8)</a:t>
            </a:r>
            <a:endParaRPr lang="en-US" sz="3600" dirty="0"/>
          </a:p>
        </p:txBody>
      </p:sp>
      <p:sp>
        <p:nvSpPr>
          <p:cNvPr id="13314" name="Rectangle 3"/>
          <p:cNvSpPr>
            <a:spLocks noGrp="1" noChangeArrowheads="1"/>
          </p:cNvSpPr>
          <p:nvPr>
            <p:ph type="body" idx="1"/>
          </p:nvPr>
        </p:nvSpPr>
        <p:spPr/>
        <p:txBody>
          <a:bodyPr/>
          <a:lstStyle/>
          <a:p>
            <a:r>
              <a:rPr lang="en-US" altLang="en-US" sz="3200" b="1" dirty="0" smtClean="0">
                <a:solidFill>
                  <a:srgbClr val="0000FF"/>
                </a:solidFill>
              </a:rPr>
              <a:t>Automotive </a:t>
            </a:r>
            <a:r>
              <a:rPr lang="en-US" altLang="en-US" sz="3200" b="1" dirty="0">
                <a:solidFill>
                  <a:srgbClr val="0000FF"/>
                </a:solidFill>
              </a:rPr>
              <a:t>B</a:t>
            </a:r>
            <a:r>
              <a:rPr lang="en-US" altLang="en-US" sz="3200" b="1" dirty="0" smtClean="0">
                <a:solidFill>
                  <a:srgbClr val="0000FF"/>
                </a:solidFill>
              </a:rPr>
              <a:t>attery </a:t>
            </a:r>
          </a:p>
          <a:p>
            <a:pPr lvl="1"/>
            <a:r>
              <a:rPr lang="en-US" altLang="en-US" dirty="0" smtClean="0"/>
              <a:t>Source of electrical power for </a:t>
            </a:r>
          </a:p>
          <a:p>
            <a:pPr lvl="1"/>
            <a:r>
              <a:rPr lang="en-US" altLang="en-US" dirty="0" smtClean="0"/>
              <a:t>Starting and for electrical demands </a:t>
            </a:r>
          </a:p>
          <a:p>
            <a:pPr lvl="1"/>
            <a:r>
              <a:rPr lang="en-US" altLang="en-US" dirty="0" smtClean="0"/>
              <a:t>that exceed alternator output </a:t>
            </a:r>
          </a:p>
          <a:p>
            <a:pPr lvl="1"/>
            <a:r>
              <a:rPr lang="en-US" altLang="en-US" dirty="0" smtClean="0"/>
              <a:t>Battery also acts as a voltage stabilizer </a:t>
            </a:r>
          </a:p>
          <a:p>
            <a:pPr lvl="1"/>
            <a:r>
              <a:rPr lang="en-US" altLang="en-US" dirty="0" smtClean="0"/>
              <a:t>For entire electrical system</a:t>
            </a:r>
          </a:p>
        </p:txBody>
      </p:sp>
      <p:pic>
        <p:nvPicPr>
          <p:cNvPr id="2" name="Picture 1" descr="An image shows a sticker on a battery with number 1000 seen on it."/>
          <p:cNvPicPr>
            <a:picLocks noChangeAspect="1"/>
          </p:cNvPicPr>
          <p:nvPr/>
        </p:nvPicPr>
        <p:blipFill>
          <a:blip r:embed="rId2"/>
          <a:stretch>
            <a:fillRect/>
          </a:stretch>
        </p:blipFill>
        <p:spPr>
          <a:xfrm>
            <a:off x="5715000" y="4267200"/>
            <a:ext cx="2712955" cy="1865538"/>
          </a:xfrm>
          <a:prstGeom prst="rect">
            <a:avLst/>
          </a:prstGeom>
        </p:spPr>
      </p:pic>
    </p:spTree>
    <p:extLst>
      <p:ext uri="{BB962C8B-B14F-4D97-AF65-F5344CB8AC3E}">
        <p14:creationId xmlns:p14="http://schemas.microsoft.com/office/powerpoint/2010/main" val="780914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 (2 </a:t>
            </a:r>
            <a:r>
              <a:rPr lang="en-US" sz="3600" dirty="0"/>
              <a:t>of 8)</a:t>
            </a:r>
          </a:p>
        </p:txBody>
      </p:sp>
      <p:sp>
        <p:nvSpPr>
          <p:cNvPr id="14338" name="Rectangle 3"/>
          <p:cNvSpPr>
            <a:spLocks noGrp="1" noChangeArrowheads="1"/>
          </p:cNvSpPr>
          <p:nvPr>
            <p:ph type="body" idx="1"/>
          </p:nvPr>
        </p:nvSpPr>
        <p:spPr/>
        <p:txBody>
          <a:bodyPr/>
          <a:lstStyle/>
          <a:p>
            <a:r>
              <a:rPr lang="en-US" altLang="en-US" sz="3200" b="1" dirty="0" smtClean="0">
                <a:solidFill>
                  <a:srgbClr val="0000FF"/>
                </a:solidFill>
              </a:rPr>
              <a:t>Batteries Rated </a:t>
            </a:r>
          </a:p>
          <a:p>
            <a:pPr lvl="1"/>
            <a:r>
              <a:rPr lang="en-US" altLang="en-US" dirty="0" smtClean="0"/>
              <a:t>According to amount of current </a:t>
            </a:r>
          </a:p>
          <a:p>
            <a:pPr lvl="1"/>
            <a:r>
              <a:rPr lang="en-US" altLang="en-US" dirty="0" smtClean="0"/>
              <a:t>Can produce under specific conditions.</a:t>
            </a:r>
          </a:p>
          <a:p>
            <a:pPr lvl="2"/>
            <a:r>
              <a:rPr lang="en-US" altLang="en-US" b="1" dirty="0" smtClean="0">
                <a:solidFill>
                  <a:srgbClr val="0000FF"/>
                </a:solidFill>
              </a:rPr>
              <a:t>Cold-cranking Amperes</a:t>
            </a:r>
          </a:p>
          <a:p>
            <a:pPr lvl="2"/>
            <a:r>
              <a:rPr lang="en-US" altLang="en-US" b="1" dirty="0" smtClean="0">
                <a:solidFill>
                  <a:srgbClr val="0000FF"/>
                </a:solidFill>
              </a:rPr>
              <a:t>Cranking Amperes</a:t>
            </a:r>
          </a:p>
          <a:p>
            <a:pPr lvl="2"/>
            <a:r>
              <a:rPr lang="en-US" altLang="en-US" b="1" dirty="0" smtClean="0">
                <a:solidFill>
                  <a:srgbClr val="0000FF"/>
                </a:solidFill>
              </a:rPr>
              <a:t>Marine Cranking Amperes</a:t>
            </a:r>
          </a:p>
          <a:p>
            <a:pPr lvl="2"/>
            <a:r>
              <a:rPr lang="en-US" altLang="en-US" b="1" dirty="0" smtClean="0">
                <a:solidFill>
                  <a:srgbClr val="0000FF"/>
                </a:solidFill>
              </a:rPr>
              <a:t>Ampere-hour Rating</a:t>
            </a:r>
          </a:p>
          <a:p>
            <a:pPr lvl="2"/>
            <a:r>
              <a:rPr lang="en-US" altLang="en-US" b="1" dirty="0" smtClean="0">
                <a:solidFill>
                  <a:srgbClr val="0000FF"/>
                </a:solidFill>
              </a:rPr>
              <a:t>Reserve Capacity</a:t>
            </a:r>
          </a:p>
        </p:txBody>
      </p:sp>
      <p:pic>
        <p:nvPicPr>
          <p:cNvPr id="2" name="Picture 1" descr="An image shows a sticker on a battery with number 1000 seen on it."/>
          <p:cNvPicPr>
            <a:picLocks noChangeAspect="1"/>
          </p:cNvPicPr>
          <p:nvPr/>
        </p:nvPicPr>
        <p:blipFill>
          <a:blip r:embed="rId2"/>
          <a:stretch>
            <a:fillRect/>
          </a:stretch>
        </p:blipFill>
        <p:spPr>
          <a:xfrm>
            <a:off x="5562600" y="4114800"/>
            <a:ext cx="2713002" cy="1867258"/>
          </a:xfrm>
          <a:prstGeom prst="rect">
            <a:avLst/>
          </a:prstGeom>
        </p:spPr>
      </p:pic>
    </p:spTree>
    <p:extLst>
      <p:ext uri="{BB962C8B-B14F-4D97-AF65-F5344CB8AC3E}">
        <p14:creationId xmlns:p14="http://schemas.microsoft.com/office/powerpoint/2010/main" val="122310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133865" y="1905000"/>
            <a:ext cx="8534400" cy="707886"/>
          </a:xfrm>
          <a:prstGeom prst="rect">
            <a:avLst/>
          </a:prstGeom>
        </p:spPr>
        <p:txBody>
          <a:bodyPr wrap="square">
            <a:spAutoFit/>
          </a:bodyPr>
          <a:lstStyle/>
          <a:p>
            <a:r>
              <a:rPr lang="en-US" sz="4000" dirty="0" smtClean="0">
                <a:solidFill>
                  <a:srgbClr val="000000"/>
                </a:solidFill>
              </a:rPr>
              <a:t>What does CCR stand for?</a:t>
            </a:r>
            <a:endParaRPr lang="en-US" sz="4000" dirty="0">
              <a:solidFill>
                <a:srgbClr val="000000"/>
              </a:solidFill>
            </a:endParaRPr>
          </a:p>
        </p:txBody>
      </p:sp>
    </p:spTree>
    <p:extLst>
      <p:ext uri="{BB962C8B-B14F-4D97-AF65-F5344CB8AC3E}">
        <p14:creationId xmlns:p14="http://schemas.microsoft.com/office/powerpoint/2010/main" val="17614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341870" y="1398360"/>
            <a:ext cx="8534400" cy="707886"/>
          </a:xfrm>
          <a:prstGeom prst="rect">
            <a:avLst/>
          </a:prstGeom>
        </p:spPr>
        <p:txBody>
          <a:bodyPr wrap="square">
            <a:spAutoFit/>
          </a:bodyPr>
          <a:lstStyle/>
          <a:p>
            <a:r>
              <a:rPr lang="en-US" sz="4000" dirty="0" smtClean="0">
                <a:solidFill>
                  <a:srgbClr val="000000"/>
                </a:solidFill>
              </a:rPr>
              <a:t>Cold Cranking Amps: </a:t>
            </a:r>
            <a:endParaRPr lang="en-US" sz="4000" dirty="0">
              <a:solidFill>
                <a:srgbClr val="000000"/>
              </a:solidFill>
            </a:endParaRPr>
          </a:p>
        </p:txBody>
      </p:sp>
      <p:sp>
        <p:nvSpPr>
          <p:cNvPr id="4" name="Rectangle 3"/>
          <p:cNvSpPr/>
          <p:nvPr/>
        </p:nvSpPr>
        <p:spPr>
          <a:xfrm>
            <a:off x="512805" y="2096274"/>
            <a:ext cx="8382000" cy="4154984"/>
          </a:xfrm>
          <a:prstGeom prst="rect">
            <a:avLst/>
          </a:prstGeom>
        </p:spPr>
        <p:txBody>
          <a:bodyPr wrap="square">
            <a:spAutoFit/>
          </a:bodyPr>
          <a:lstStyle/>
          <a:p>
            <a:r>
              <a:rPr lang="en-US" sz="2400" dirty="0" smtClean="0"/>
              <a:t>The </a:t>
            </a:r>
            <a:r>
              <a:rPr lang="en-US" sz="2400" dirty="0"/>
              <a:t>cold-cranking power of a battery is </a:t>
            </a:r>
            <a:r>
              <a:rPr lang="en-US" sz="2400" dirty="0" smtClean="0"/>
              <a:t>number </a:t>
            </a:r>
            <a:r>
              <a:rPr lang="en-US" sz="2400" dirty="0"/>
              <a:t>of amperes that can be supplied at 0°F (-18°C) for 30 seconds while </a:t>
            </a:r>
            <a:r>
              <a:rPr lang="en-US" sz="2400" dirty="0" smtClean="0"/>
              <a:t>battery </a:t>
            </a:r>
            <a:r>
              <a:rPr lang="en-US" sz="2400" dirty="0"/>
              <a:t>still maintains a voltage of 1.2 volts per cell or higher. This means that </a:t>
            </a:r>
            <a:r>
              <a:rPr lang="en-US" sz="2400" dirty="0" smtClean="0"/>
              <a:t>battery </a:t>
            </a:r>
            <a:r>
              <a:rPr lang="en-US" sz="2400" dirty="0"/>
              <a:t>voltage would be 7.2 volts for a 12 volt battery and 3.6 volts for a 6 volt battery. </a:t>
            </a:r>
            <a:r>
              <a:rPr lang="en-US" sz="2400" dirty="0" smtClean="0"/>
              <a:t>Cold-cranking </a:t>
            </a:r>
            <a:r>
              <a:rPr lang="en-US" sz="2400" dirty="0"/>
              <a:t>performance rating is called cold-cranking amperes </a:t>
            </a:r>
            <a:r>
              <a:rPr lang="en-US" sz="2400" dirty="0" smtClean="0"/>
              <a:t>(CCA). </a:t>
            </a:r>
          </a:p>
          <a:p>
            <a:endParaRPr lang="en-US" sz="2400" dirty="0"/>
          </a:p>
          <a:p>
            <a:r>
              <a:rPr lang="en-US" sz="2400" dirty="0" smtClean="0"/>
              <a:t>What is CA or </a:t>
            </a:r>
            <a:r>
              <a:rPr lang="en-US" sz="2400" dirty="0"/>
              <a:t>Cranking Amps? </a:t>
            </a:r>
            <a:r>
              <a:rPr lang="en-US" sz="2400" dirty="0" smtClean="0"/>
              <a:t>CA </a:t>
            </a:r>
            <a:r>
              <a:rPr lang="en-US" sz="2400" dirty="0"/>
              <a:t>refers to the number of amperes that can be supplied by </a:t>
            </a:r>
            <a:r>
              <a:rPr lang="en-US" sz="2400" dirty="0" smtClean="0"/>
              <a:t>battery </a:t>
            </a:r>
            <a:r>
              <a:rPr lang="en-US" sz="2400" dirty="0"/>
              <a:t>at 32°F (0°C). This rating results in a higher number than </a:t>
            </a:r>
            <a:r>
              <a:rPr lang="en-US" sz="2400" dirty="0" smtClean="0"/>
              <a:t>more </a:t>
            </a:r>
            <a:r>
              <a:rPr lang="en-US" sz="2400" dirty="0"/>
              <a:t>stringent rating of </a:t>
            </a:r>
            <a:r>
              <a:rPr lang="en-US" sz="2400" dirty="0" smtClean="0"/>
              <a:t>CCA.</a:t>
            </a:r>
            <a:endParaRPr lang="en-US" sz="2400" dirty="0"/>
          </a:p>
        </p:txBody>
      </p:sp>
    </p:spTree>
    <p:extLst>
      <p:ext uri="{BB962C8B-B14F-4D97-AF65-F5344CB8AC3E}">
        <p14:creationId xmlns:p14="http://schemas.microsoft.com/office/powerpoint/2010/main" val="2995550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You Test a Vehicle Equipped </a:t>
            </a:r>
            <a:r>
              <a:rPr lang="en-US" dirty="0" smtClean="0"/>
              <a:t>with Two </a:t>
            </a:r>
            <a:r>
              <a:rPr lang="en-US" dirty="0"/>
              <a:t>Batteries</a:t>
            </a:r>
            <a:r>
              <a:rPr lang="en-US" dirty="0" smtClean="0"/>
              <a:t>?</a:t>
            </a:r>
            <a:endParaRPr lang="en-US"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599"/>
            <a:ext cx="9067800" cy="50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457200" y="2160372"/>
            <a:ext cx="8534400" cy="4249948"/>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sz="2600" b="1" dirty="0">
                <a:solidFill>
                  <a:srgbClr val="0000FF"/>
                </a:solidFill>
              </a:rPr>
              <a:t>Many vehicles equipped with </a:t>
            </a:r>
            <a:r>
              <a:rPr lang="en-US" altLang="en-US" sz="2600" b="1" dirty="0" smtClean="0">
                <a:solidFill>
                  <a:srgbClr val="0000FF"/>
                </a:solidFill>
              </a:rPr>
              <a:t>diesel </a:t>
            </a:r>
            <a:r>
              <a:rPr lang="en-US" altLang="en-US" sz="2600" b="1" dirty="0">
                <a:solidFill>
                  <a:srgbClr val="0000FF"/>
                </a:solidFill>
              </a:rPr>
              <a:t>engine use </a:t>
            </a:r>
            <a:r>
              <a:rPr lang="en-US" altLang="en-US" sz="2600" b="1" dirty="0" smtClean="0">
                <a:solidFill>
                  <a:srgbClr val="0000FF"/>
                </a:solidFill>
              </a:rPr>
              <a:t>2 batteries</a:t>
            </a:r>
            <a:r>
              <a:rPr lang="en-US" altLang="en-US" sz="2600" b="1" dirty="0">
                <a:solidFill>
                  <a:srgbClr val="0000FF"/>
                </a:solidFill>
              </a:rPr>
              <a:t>. </a:t>
            </a:r>
            <a:r>
              <a:rPr lang="en-US" altLang="en-US" sz="2600" b="1" dirty="0" smtClean="0">
                <a:solidFill>
                  <a:srgbClr val="0000FF"/>
                </a:solidFill>
              </a:rPr>
              <a:t>Usually </a:t>
            </a:r>
            <a:r>
              <a:rPr lang="en-US" altLang="en-US" sz="2600" b="1" dirty="0">
                <a:solidFill>
                  <a:srgbClr val="0000FF"/>
                </a:solidFill>
              </a:rPr>
              <a:t>electrically </a:t>
            </a:r>
            <a:r>
              <a:rPr lang="en-US" altLang="en-US" sz="2600" b="1" dirty="0" smtClean="0">
                <a:solidFill>
                  <a:srgbClr val="0000FF"/>
                </a:solidFill>
              </a:rPr>
              <a:t>connected in </a:t>
            </a:r>
            <a:r>
              <a:rPr lang="en-US" altLang="en-US" sz="2600" b="1" dirty="0">
                <a:solidFill>
                  <a:srgbClr val="0000FF"/>
                </a:solidFill>
              </a:rPr>
              <a:t>parallel to provide additional current (amperes</a:t>
            </a:r>
            <a:r>
              <a:rPr lang="en-US" altLang="en-US" sz="2600" b="1" dirty="0" smtClean="0">
                <a:solidFill>
                  <a:srgbClr val="0000FF"/>
                </a:solidFill>
              </a:rPr>
              <a:t>) at same voltage. To </a:t>
            </a:r>
            <a:r>
              <a:rPr lang="en-US" altLang="en-US" sz="2600" b="1" dirty="0">
                <a:solidFill>
                  <a:srgbClr val="0000FF"/>
                </a:solidFill>
              </a:rPr>
              <a:t>successfully test </a:t>
            </a:r>
            <a:r>
              <a:rPr lang="en-US" altLang="en-US" sz="2600" b="1" dirty="0" smtClean="0">
                <a:solidFill>
                  <a:srgbClr val="0000FF"/>
                </a:solidFill>
              </a:rPr>
              <a:t>batteries</a:t>
            </a:r>
            <a:r>
              <a:rPr lang="en-US" altLang="en-US" sz="2600" b="1" dirty="0">
                <a:solidFill>
                  <a:srgbClr val="0000FF"/>
                </a:solidFill>
              </a:rPr>
              <a:t>, they </a:t>
            </a:r>
            <a:r>
              <a:rPr lang="en-US" altLang="en-US" sz="2600" b="1" dirty="0" smtClean="0">
                <a:solidFill>
                  <a:srgbClr val="0000FF"/>
                </a:solidFill>
              </a:rPr>
              <a:t>should be </a:t>
            </a:r>
            <a:r>
              <a:rPr lang="en-US" altLang="en-US" sz="2600" b="1" dirty="0">
                <a:solidFill>
                  <a:srgbClr val="0000FF"/>
                </a:solidFill>
              </a:rPr>
              <a:t>disconnected and tested separately. If just </a:t>
            </a:r>
            <a:r>
              <a:rPr lang="en-US" altLang="en-US" sz="2600" b="1" dirty="0" smtClean="0">
                <a:solidFill>
                  <a:srgbClr val="0000FF"/>
                </a:solidFill>
              </a:rPr>
              <a:t>1 battery found </a:t>
            </a:r>
            <a:r>
              <a:rPr lang="en-US" altLang="en-US" sz="2600" b="1" dirty="0">
                <a:solidFill>
                  <a:srgbClr val="0000FF"/>
                </a:solidFill>
              </a:rPr>
              <a:t>to be defective, most experts </a:t>
            </a:r>
            <a:r>
              <a:rPr lang="en-US" altLang="en-US" sz="2600" b="1" dirty="0" smtClean="0">
                <a:solidFill>
                  <a:srgbClr val="0000FF"/>
                </a:solidFill>
              </a:rPr>
              <a:t>recommend that </a:t>
            </a:r>
            <a:r>
              <a:rPr lang="en-US" altLang="en-US" sz="2600" b="1" dirty="0">
                <a:solidFill>
                  <a:srgbClr val="0000FF"/>
                </a:solidFill>
              </a:rPr>
              <a:t>both be replaced to help prevent </a:t>
            </a:r>
            <a:r>
              <a:rPr lang="en-US" altLang="en-US" sz="2600" b="1" dirty="0" smtClean="0">
                <a:solidFill>
                  <a:srgbClr val="0000FF"/>
                </a:solidFill>
              </a:rPr>
              <a:t>future problems</a:t>
            </a:r>
            <a:r>
              <a:rPr lang="en-US" altLang="en-US" sz="2600" b="1" dirty="0">
                <a:solidFill>
                  <a:srgbClr val="0000FF"/>
                </a:solidFill>
              </a:rPr>
              <a:t>. Because </a:t>
            </a:r>
            <a:r>
              <a:rPr lang="en-US" altLang="en-US" sz="2600" b="1" dirty="0" smtClean="0">
                <a:solidFill>
                  <a:srgbClr val="0000FF"/>
                </a:solidFill>
              </a:rPr>
              <a:t>2 </a:t>
            </a:r>
            <a:r>
              <a:rPr lang="en-US" altLang="en-US" sz="2600" b="1" dirty="0">
                <a:solidFill>
                  <a:srgbClr val="0000FF"/>
                </a:solidFill>
              </a:rPr>
              <a:t>batteries are </a:t>
            </a:r>
            <a:r>
              <a:rPr lang="en-US" altLang="en-US" sz="2600" b="1" dirty="0" smtClean="0">
                <a:solidFill>
                  <a:srgbClr val="0000FF"/>
                </a:solidFill>
              </a:rPr>
              <a:t>electrically connected</a:t>
            </a:r>
            <a:r>
              <a:rPr lang="en-US" altLang="en-US" sz="2600" b="1" dirty="0">
                <a:solidFill>
                  <a:srgbClr val="0000FF"/>
                </a:solidFill>
              </a:rPr>
              <a:t>, </a:t>
            </a:r>
            <a:r>
              <a:rPr lang="en-US" altLang="en-US" sz="2600" b="1" dirty="0" smtClean="0">
                <a:solidFill>
                  <a:srgbClr val="0000FF"/>
                </a:solidFill>
              </a:rPr>
              <a:t>fault </a:t>
            </a:r>
            <a:r>
              <a:rPr lang="en-US" altLang="en-US" sz="2600" b="1" dirty="0">
                <a:solidFill>
                  <a:srgbClr val="0000FF"/>
                </a:solidFill>
              </a:rPr>
              <a:t>in </a:t>
            </a:r>
            <a:r>
              <a:rPr lang="en-US" altLang="en-US" sz="2600" b="1" dirty="0" smtClean="0">
                <a:solidFill>
                  <a:srgbClr val="0000FF"/>
                </a:solidFill>
              </a:rPr>
              <a:t>1 battery </a:t>
            </a:r>
            <a:r>
              <a:rPr lang="en-US" altLang="en-US" sz="2600" b="1" dirty="0">
                <a:solidFill>
                  <a:srgbClr val="0000FF"/>
                </a:solidFill>
              </a:rPr>
              <a:t>can </a:t>
            </a:r>
            <a:r>
              <a:rPr lang="en-US" altLang="en-US" sz="2600" b="1" dirty="0" smtClean="0">
                <a:solidFill>
                  <a:srgbClr val="0000FF"/>
                </a:solidFill>
              </a:rPr>
              <a:t>cause good </a:t>
            </a:r>
            <a:r>
              <a:rPr lang="en-US" altLang="en-US" sz="2600" b="1" dirty="0">
                <a:solidFill>
                  <a:srgbClr val="0000FF"/>
                </a:solidFill>
              </a:rPr>
              <a:t>battery to discharge into </a:t>
            </a:r>
            <a:r>
              <a:rPr lang="en-US" altLang="en-US" sz="2600" b="1" dirty="0" smtClean="0">
                <a:solidFill>
                  <a:srgbClr val="0000FF"/>
                </a:solidFill>
              </a:rPr>
              <a:t>defective </a:t>
            </a:r>
            <a:r>
              <a:rPr lang="en-US" altLang="en-US" sz="2600" b="1" dirty="0">
                <a:solidFill>
                  <a:srgbClr val="0000FF"/>
                </a:solidFill>
              </a:rPr>
              <a:t>battery</a:t>
            </a:r>
            <a:r>
              <a:rPr lang="en-US" altLang="en-US" sz="2600" b="1" dirty="0" smtClean="0">
                <a:solidFill>
                  <a:srgbClr val="0000FF"/>
                </a:solidFill>
              </a:rPr>
              <a:t>, thereby </a:t>
            </a:r>
            <a:r>
              <a:rPr lang="en-US" altLang="en-US" sz="2600" b="1" dirty="0">
                <a:solidFill>
                  <a:srgbClr val="0000FF"/>
                </a:solidFill>
              </a:rPr>
              <a:t>affecting both even if just one battery </a:t>
            </a:r>
            <a:r>
              <a:rPr lang="en-US" altLang="en-US" sz="2600" b="1" dirty="0" smtClean="0">
                <a:solidFill>
                  <a:srgbClr val="0000FF"/>
                </a:solidFill>
              </a:rPr>
              <a:t>is </a:t>
            </a:r>
            <a:r>
              <a:rPr lang="en-US" altLang="en-US" sz="2600" b="1" dirty="0">
                <a:solidFill>
                  <a:srgbClr val="0000FF"/>
                </a:solidFill>
              </a:rPr>
              <a:t>defective. FIGURE 6–14 </a:t>
            </a:r>
            <a:endParaRPr lang="en-US" altLang="en-US" sz="2600" b="1" dirty="0" smtClean="0">
              <a:solidFill>
                <a:srgbClr val="0000FF"/>
              </a:solidFill>
            </a:endParaRPr>
          </a:p>
        </p:txBody>
      </p:sp>
    </p:spTree>
    <p:extLst>
      <p:ext uri="{BB962C8B-B14F-4D97-AF65-F5344CB8AC3E}">
        <p14:creationId xmlns:p14="http://schemas.microsoft.com/office/powerpoint/2010/main" val="322987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sz="2000" dirty="0"/>
              <a:t>FIGURE 6–14 Most light-duty diesel vehicles are equipped </a:t>
            </a:r>
            <a:r>
              <a:rPr lang="en-US" sz="2000" dirty="0" smtClean="0"/>
              <a:t>with two </a:t>
            </a:r>
            <a:r>
              <a:rPr lang="en-US" sz="2000" dirty="0"/>
              <a:t>batteries connected in parallel as shown. Two 500 amperes</a:t>
            </a:r>
            <a:r>
              <a:rPr lang="en-US" sz="2000" dirty="0" smtClean="0"/>
              <a:t>, 12-volt </a:t>
            </a:r>
            <a:r>
              <a:rPr lang="en-US" sz="2000" dirty="0"/>
              <a:t>batteries are capable of supplying 1,000 amperes at </a:t>
            </a:r>
            <a:r>
              <a:rPr lang="en-US" sz="2000" dirty="0" smtClean="0"/>
              <a:t>12 volts</a:t>
            </a:r>
            <a:r>
              <a:rPr lang="en-US" sz="2000" dirty="0"/>
              <a:t>, which is needed to start many diesel engines.</a:t>
            </a:r>
          </a:p>
        </p:txBody>
      </p:sp>
      <p:pic>
        <p:nvPicPr>
          <p:cNvPr id="5122" name="Picture 2" descr="An illustration shows two 500 ampere 12-volt batteries connected in parallel. The combined output of 1000 amperes at 12 Volts is mentioned at the 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1905000"/>
            <a:ext cx="63817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76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6–15 </a:t>
            </a:r>
            <a:r>
              <a:rPr lang="en-US" sz="2800" dirty="0" smtClean="0"/>
              <a:t>battery </a:t>
            </a:r>
            <a:r>
              <a:rPr lang="en-US" sz="2800" dirty="0"/>
              <a:t>that measures 12.6 volts or </a:t>
            </a:r>
            <a:r>
              <a:rPr lang="en-US" sz="2800" dirty="0" smtClean="0"/>
              <a:t>higher after </a:t>
            </a:r>
            <a:r>
              <a:rPr lang="en-US" sz="2800" dirty="0"/>
              <a:t>the surface charge has been removed is 100% charged.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47800"/>
            <a:ext cx="3259328" cy="4876800"/>
          </a:xfrm>
          <a:prstGeom prst="rect">
            <a:avLst/>
          </a:prstGeom>
        </p:spPr>
      </p:pic>
    </p:spTree>
    <p:extLst>
      <p:ext uri="{BB962C8B-B14F-4D97-AF65-F5344CB8AC3E}">
        <p14:creationId xmlns:p14="http://schemas.microsoft.com/office/powerpoint/2010/main" val="268624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t>
            </a:r>
            <a:r>
              <a:rPr lang="en-US" dirty="0" smtClean="0"/>
              <a:t>ENGINE RELATED</a:t>
            </a:r>
            <a:r>
              <a:rPr lang="en-US" dirty="0"/>
              <a:t/>
            </a:r>
            <a:br>
              <a:rPr lang="en-US" dirty="0"/>
            </a:br>
            <a:r>
              <a:rPr lang="en-US" dirty="0" smtClean="0"/>
              <a:t>COMPLAINTS (1 of 4)</a:t>
            </a:r>
            <a:endParaRPr lang="en-US" dirty="0"/>
          </a:p>
        </p:txBody>
      </p:sp>
      <p:sp>
        <p:nvSpPr>
          <p:cNvPr id="3" name="Content Placeholder 2"/>
          <p:cNvSpPr>
            <a:spLocks noGrp="1"/>
          </p:cNvSpPr>
          <p:nvPr>
            <p:ph idx="1"/>
          </p:nvPr>
        </p:nvSpPr>
        <p:spPr>
          <a:xfrm>
            <a:off x="152400" y="1447800"/>
            <a:ext cx="8229600" cy="4525963"/>
          </a:xfrm>
        </p:spPr>
        <p:txBody>
          <a:bodyPr/>
          <a:lstStyle/>
          <a:p>
            <a:r>
              <a:rPr lang="en-US" b="1" dirty="0" smtClean="0">
                <a:solidFill>
                  <a:srgbClr val="0000FF"/>
                </a:solidFill>
              </a:rPr>
              <a:t>Engine Mechanical-Related Complaints:</a:t>
            </a:r>
          </a:p>
          <a:p>
            <a:pPr lvl="1"/>
            <a:r>
              <a:rPr lang="en-US" dirty="0" smtClean="0"/>
              <a:t>Excessive </a:t>
            </a:r>
            <a:r>
              <a:rPr lang="en-US" dirty="0"/>
              <a:t>oil consumption</a:t>
            </a:r>
          </a:p>
          <a:p>
            <a:pPr lvl="1"/>
            <a:r>
              <a:rPr lang="en-US" dirty="0" smtClean="0"/>
              <a:t>Engine </a:t>
            </a:r>
            <a:r>
              <a:rPr lang="en-US" dirty="0"/>
              <a:t>misfiring</a:t>
            </a:r>
          </a:p>
          <a:p>
            <a:pPr lvl="1"/>
            <a:r>
              <a:rPr lang="en-US" dirty="0" smtClean="0"/>
              <a:t>Loss </a:t>
            </a:r>
            <a:r>
              <a:rPr lang="en-US" dirty="0"/>
              <a:t>of power</a:t>
            </a:r>
          </a:p>
          <a:p>
            <a:pPr lvl="1"/>
            <a:r>
              <a:rPr lang="en-US" dirty="0" smtClean="0"/>
              <a:t>Smoke </a:t>
            </a:r>
            <a:r>
              <a:rPr lang="en-US" dirty="0"/>
              <a:t>from the engine or exhaust</a:t>
            </a:r>
          </a:p>
          <a:p>
            <a:pPr lvl="1"/>
            <a:r>
              <a:rPr lang="en-US" dirty="0" smtClean="0"/>
              <a:t>Engine noises</a:t>
            </a:r>
          </a:p>
          <a:p>
            <a:r>
              <a:rPr lang="en-US" b="1" dirty="0" smtClean="0">
                <a:solidFill>
                  <a:srgbClr val="0000FF"/>
                </a:solidFill>
              </a:rPr>
              <a:t>Test Drive</a:t>
            </a:r>
          </a:p>
          <a:p>
            <a:r>
              <a:rPr lang="en-US" b="1" dirty="0" smtClean="0">
                <a:solidFill>
                  <a:srgbClr val="0000FF"/>
                </a:solidFill>
              </a:rPr>
              <a:t>Vehicle History</a:t>
            </a:r>
            <a:endParaRPr lang="en-US" b="1" dirty="0">
              <a:solidFill>
                <a:srgbClr val="0000FF"/>
              </a:solidFill>
            </a:endParaRPr>
          </a:p>
        </p:txBody>
      </p:sp>
    </p:spTree>
    <p:extLst>
      <p:ext uri="{BB962C8B-B14F-4D97-AF65-F5344CB8AC3E}">
        <p14:creationId xmlns:p14="http://schemas.microsoft.com/office/powerpoint/2010/main" val="416991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a:t>
            </a:r>
            <a:r>
              <a:rPr lang="en-US" sz="3600" dirty="0"/>
              <a:t> </a:t>
            </a:r>
            <a:r>
              <a:rPr lang="en-US" sz="3600" dirty="0" smtClean="0"/>
              <a:t>(3 </a:t>
            </a:r>
            <a:r>
              <a:rPr lang="en-US" sz="3600" dirty="0"/>
              <a:t>of 8)</a:t>
            </a:r>
            <a:r>
              <a:rPr lang="en-US" sz="3600" dirty="0" smtClean="0"/>
              <a:t> </a:t>
            </a:r>
            <a:endParaRPr lang="en-US" sz="3600" dirty="0"/>
          </a:p>
        </p:txBody>
      </p:sp>
      <p:sp>
        <p:nvSpPr>
          <p:cNvPr id="2" name="Rectangle 1"/>
          <p:cNvSpPr/>
          <p:nvPr/>
        </p:nvSpPr>
        <p:spPr>
          <a:xfrm>
            <a:off x="685800" y="1447800"/>
            <a:ext cx="3429000" cy="3539430"/>
          </a:xfrm>
          <a:prstGeom prst="rect">
            <a:avLst/>
          </a:prstGeom>
        </p:spPr>
        <p:txBody>
          <a:bodyPr wrap="square">
            <a:spAutoFit/>
          </a:bodyPr>
          <a:lstStyle/>
          <a:p>
            <a:r>
              <a:rPr lang="en-US" sz="3200" b="1" dirty="0" smtClean="0"/>
              <a:t>Voltmeter showing the battery voltage when the headlights were on (engine off) for one minute.</a:t>
            </a:r>
            <a:endParaRPr lang="en-US" sz="3200" b="1" dirty="0"/>
          </a:p>
        </p:txBody>
      </p:sp>
      <p:pic>
        <p:nvPicPr>
          <p:cNvPr id="30723" name="Picture 2" descr="A photo shows a digital voltmeter that is hooked to the battery of a vehicle and shows the reading 12.28 Volt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312652"/>
            <a:ext cx="4038600" cy="491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1419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 (4 </a:t>
            </a:r>
            <a:r>
              <a:rPr lang="en-US" sz="3600" dirty="0"/>
              <a:t>of 8)</a:t>
            </a:r>
          </a:p>
        </p:txBody>
      </p:sp>
      <p:sp>
        <p:nvSpPr>
          <p:cNvPr id="2" name="Rectangle 1"/>
          <p:cNvSpPr/>
          <p:nvPr/>
        </p:nvSpPr>
        <p:spPr>
          <a:xfrm>
            <a:off x="152401" y="1524000"/>
            <a:ext cx="4386648" cy="4031873"/>
          </a:xfrm>
          <a:prstGeom prst="rect">
            <a:avLst/>
          </a:prstGeom>
        </p:spPr>
        <p:txBody>
          <a:bodyPr wrap="square">
            <a:spAutoFit/>
          </a:bodyPr>
          <a:lstStyle/>
          <a:p>
            <a:pPr marL="457200" indent="-457200">
              <a:buFont typeface="Arial" panose="020B0604020202020204" pitchFamily="34" charset="0"/>
              <a:buChar char="•"/>
            </a:pPr>
            <a:r>
              <a:rPr lang="en-US" sz="3200" b="1" dirty="0" smtClean="0"/>
              <a:t>Headlights were turned off and battery voltage quickly recovered to indicate 12.6 volts</a:t>
            </a:r>
            <a:endParaRPr lang="en-US" sz="3200" b="1" dirty="0"/>
          </a:p>
          <a:p>
            <a:pPr marL="457200" indent="-457200">
              <a:buFont typeface="Arial" panose="020B0604020202020204" pitchFamily="34" charset="0"/>
              <a:buChar char="•"/>
            </a:pPr>
            <a:r>
              <a:rPr lang="en-US" sz="3200" b="1" dirty="0" smtClean="0">
                <a:solidFill>
                  <a:srgbClr val="0000FF"/>
                </a:solidFill>
              </a:rPr>
              <a:t>Battery Load Test</a:t>
            </a:r>
          </a:p>
          <a:p>
            <a:pPr marL="914400" lvl="1" indent="-457200">
              <a:buFont typeface="Arial" panose="020B0604020202020204" pitchFamily="34" charset="0"/>
              <a:buChar char="•"/>
            </a:pPr>
            <a:r>
              <a:rPr lang="en-US" sz="3200" b="1" dirty="0" smtClean="0">
                <a:solidFill>
                  <a:srgbClr val="FF0000"/>
                </a:solidFill>
              </a:rPr>
              <a:t>Page 76 </a:t>
            </a:r>
            <a:endParaRPr lang="en-US" sz="32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600200"/>
            <a:ext cx="3055620" cy="4572000"/>
          </a:xfrm>
          <a:prstGeom prst="rect">
            <a:avLst/>
          </a:prstGeom>
        </p:spPr>
      </p:pic>
    </p:spTree>
    <p:extLst>
      <p:ext uri="{BB962C8B-B14F-4D97-AF65-F5344CB8AC3E}">
        <p14:creationId xmlns:p14="http://schemas.microsoft.com/office/powerpoint/2010/main" val="341917348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610600" cy="1097280"/>
          </a:xfrm>
        </p:spPr>
        <p:txBody>
          <a:bodyPr/>
          <a:lstStyle/>
          <a:p>
            <a:r>
              <a:rPr lang="en-US" sz="3600" dirty="0"/>
              <a:t>CHART 6-2: </a:t>
            </a:r>
            <a:r>
              <a:rPr lang="en-US" sz="1800" dirty="0" smtClean="0"/>
              <a:t>estimated </a:t>
            </a:r>
            <a:r>
              <a:rPr lang="en-US" sz="1800" dirty="0"/>
              <a:t>state of charge of a 12-volt battery </a:t>
            </a:r>
            <a:r>
              <a:rPr lang="en-US" sz="1800" dirty="0" smtClean="0"/>
              <a:t>after</a:t>
            </a:r>
            <a:r>
              <a:rPr lang="en-US" sz="1800" dirty="0"/>
              <a:t/>
            </a:r>
            <a:br>
              <a:rPr lang="en-US" sz="1800" dirty="0"/>
            </a:br>
            <a:r>
              <a:rPr lang="en-US" sz="1800" dirty="0"/>
              <a:t>surface charge has been removed. </a:t>
            </a:r>
            <a:r>
              <a:rPr lang="en-US" sz="1800" dirty="0" smtClean="0"/>
              <a:t>surface </a:t>
            </a:r>
            <a:r>
              <a:rPr lang="en-US" sz="1800" dirty="0"/>
              <a:t>charge </a:t>
            </a:r>
            <a:r>
              <a:rPr lang="en-US" sz="1800" dirty="0" smtClean="0"/>
              <a:t>is removed </a:t>
            </a:r>
            <a:r>
              <a:rPr lang="en-US" sz="1800" dirty="0"/>
              <a:t>by turning </a:t>
            </a:r>
            <a:r>
              <a:rPr lang="en-US" sz="1800" dirty="0" smtClean="0"/>
              <a:t>headlights </a:t>
            </a:r>
            <a:r>
              <a:rPr lang="en-US" sz="1800" dirty="0"/>
              <a:t>on high beam for one minute</a:t>
            </a:r>
            <a:r>
              <a:rPr lang="en-US" sz="1800" dirty="0" smtClean="0"/>
              <a:t>, then </a:t>
            </a:r>
            <a:r>
              <a:rPr lang="en-US" sz="1800" dirty="0"/>
              <a:t>turning the headlights off and waiting two minutes.</a:t>
            </a:r>
          </a:p>
        </p:txBody>
      </p:sp>
      <p:pic>
        <p:nvPicPr>
          <p:cNvPr id="6146" name="Picture 2" descr="A slide shows “CHART 6-2: estimated state of charge of a 12-volt battery after surface charge has been removed. surface charge is removed by turning headlights on high beam for one minute, then turning the headlights off and waiting two minutes.”&#10;The details depicted in the slide are as follows: &#10;Battery Voltage (V): 12.6 or higher; State-of-Charge: 100 percent charged&#10;Battery Voltage (V): 12.4; State-of-Charge: 75 percent charged&#10;Battery Voltage (V): 12.2; State-of-Charge: 50 percent charged&#10;Battery Voltage (V): 12.0; State-of-Charge: 25 percent charged&#10;Battery Voltage (V): 11.9 or lower; State-of-Charge: Dischar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2286000"/>
            <a:ext cx="69151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842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 (5 </a:t>
            </a:r>
            <a:r>
              <a:rPr lang="en-US" sz="3600" dirty="0"/>
              <a:t>of 8)</a:t>
            </a:r>
          </a:p>
        </p:txBody>
      </p:sp>
      <p:sp>
        <p:nvSpPr>
          <p:cNvPr id="18434" name="Rectangle 3"/>
          <p:cNvSpPr>
            <a:spLocks noGrp="1" noChangeArrowheads="1"/>
          </p:cNvSpPr>
          <p:nvPr>
            <p:ph type="body" idx="1"/>
          </p:nvPr>
        </p:nvSpPr>
        <p:spPr/>
        <p:txBody>
          <a:bodyPr/>
          <a:lstStyle/>
          <a:p>
            <a:r>
              <a:rPr lang="en-US" altLang="en-US" dirty="0" smtClean="0"/>
              <a:t>GM, Chrysler Corporation, Ford, and other OEMS</a:t>
            </a:r>
          </a:p>
          <a:p>
            <a:r>
              <a:rPr lang="en-US" altLang="en-US" dirty="0" smtClean="0"/>
              <a:t>Specify that </a:t>
            </a:r>
            <a:r>
              <a:rPr lang="en-US" altLang="en-US" sz="3200" b="1" dirty="0" smtClean="0">
                <a:solidFill>
                  <a:srgbClr val="0000FF"/>
                </a:solidFill>
              </a:rPr>
              <a:t>Conductance Tester </a:t>
            </a:r>
            <a:r>
              <a:rPr lang="en-US" altLang="en-US" dirty="0" smtClean="0"/>
              <a:t>be used </a:t>
            </a:r>
          </a:p>
          <a:p>
            <a:r>
              <a:rPr lang="en-US" altLang="en-US" dirty="0" smtClean="0"/>
              <a:t>Test batteries still under factory warranty</a:t>
            </a:r>
          </a:p>
          <a:p>
            <a:r>
              <a:rPr lang="en-US" altLang="en-US" dirty="0" smtClean="0"/>
              <a:t>Tester uses its internal electronic circuitry </a:t>
            </a:r>
          </a:p>
          <a:p>
            <a:r>
              <a:rPr lang="en-US" altLang="en-US" dirty="0" smtClean="0"/>
              <a:t>Determine the state of charge and capacity</a:t>
            </a:r>
          </a:p>
          <a:p>
            <a:r>
              <a:rPr lang="en-US" altLang="en-US" dirty="0" smtClean="0"/>
              <a:t>By measuring voltage &amp; conductance of plates</a:t>
            </a:r>
          </a:p>
        </p:txBody>
      </p:sp>
    </p:spTree>
    <p:extLst>
      <p:ext uri="{BB962C8B-B14F-4D97-AF65-F5344CB8AC3E}">
        <p14:creationId xmlns:p14="http://schemas.microsoft.com/office/powerpoint/2010/main" val="378734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15372"/>
            <a:ext cx="8763000" cy="1097280"/>
          </a:xfrm>
        </p:spPr>
        <p:txBody>
          <a:bodyPr/>
          <a:lstStyle/>
          <a:p>
            <a:r>
              <a:rPr lang="en-US" sz="2800" dirty="0"/>
              <a:t>FIGURE 6–16 Midtronics tester that can not only </a:t>
            </a:r>
            <a:r>
              <a:rPr lang="en-US" sz="2800" dirty="0" smtClean="0"/>
              <a:t>test battery</a:t>
            </a:r>
            <a:r>
              <a:rPr lang="en-US" sz="2800" dirty="0"/>
              <a:t>, but can also detect faults with </a:t>
            </a:r>
            <a:r>
              <a:rPr lang="en-US" sz="2800" dirty="0" smtClean="0"/>
              <a:t>starter &amp; alternator</a:t>
            </a:r>
            <a:r>
              <a:rPr lang="en-US" sz="2800" dirty="0"/>
              <a:t>.</a:t>
            </a:r>
          </a:p>
        </p:txBody>
      </p:sp>
      <p:pic>
        <p:nvPicPr>
          <p:cNvPr id="4" name="Picture 3" descr="A photo shows a Midtronics tester connected to the battery of a vehicle and shows the reading 13.64."/>
          <p:cNvPicPr>
            <a:picLocks noChangeAspect="1"/>
          </p:cNvPicPr>
          <p:nvPr/>
        </p:nvPicPr>
        <p:blipFill>
          <a:blip r:embed="rId2"/>
          <a:stretch>
            <a:fillRect/>
          </a:stretch>
        </p:blipFill>
        <p:spPr>
          <a:xfrm>
            <a:off x="119554" y="1371601"/>
            <a:ext cx="8948246" cy="5029200"/>
          </a:xfrm>
          <a:prstGeom prst="rect">
            <a:avLst/>
          </a:prstGeom>
        </p:spPr>
      </p:pic>
    </p:spTree>
    <p:extLst>
      <p:ext uri="{BB962C8B-B14F-4D97-AF65-F5344CB8AC3E}">
        <p14:creationId xmlns:p14="http://schemas.microsoft.com/office/powerpoint/2010/main" val="29143721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ENGINE STARTING AND</a:t>
            </a:r>
            <a:br>
              <a:rPr lang="en-US" sz="3600" dirty="0"/>
            </a:br>
            <a:r>
              <a:rPr lang="en-US" sz="3600" dirty="0"/>
              <a:t>CHARGING DIAGNOSIS </a:t>
            </a:r>
            <a:r>
              <a:rPr lang="en-US" sz="3600" dirty="0" smtClean="0"/>
              <a:t>(6 </a:t>
            </a:r>
            <a:r>
              <a:rPr lang="en-US" sz="3600" dirty="0"/>
              <a:t>of 8)</a:t>
            </a:r>
          </a:p>
        </p:txBody>
      </p:sp>
      <p:sp>
        <p:nvSpPr>
          <p:cNvPr id="18434" name="Rectangle 3"/>
          <p:cNvSpPr>
            <a:spLocks noGrp="1" noChangeArrowheads="1"/>
          </p:cNvSpPr>
          <p:nvPr>
            <p:ph type="body" idx="1"/>
          </p:nvPr>
        </p:nvSpPr>
        <p:spPr/>
        <p:txBody>
          <a:bodyPr/>
          <a:lstStyle/>
          <a:p>
            <a:r>
              <a:rPr lang="en-US" altLang="en-US" b="1" dirty="0" smtClean="0">
                <a:solidFill>
                  <a:srgbClr val="0000FF"/>
                </a:solidFill>
              </a:rPr>
              <a:t>Conductance Tester Determines </a:t>
            </a:r>
          </a:p>
          <a:p>
            <a:pPr lvl="1"/>
            <a:r>
              <a:rPr lang="en-US" altLang="en-US" b="1" dirty="0">
                <a:solidFill>
                  <a:srgbClr val="0000FF"/>
                </a:solidFill>
              </a:rPr>
              <a:t>G</a:t>
            </a:r>
            <a:r>
              <a:rPr lang="en-US" altLang="en-US" b="1" dirty="0" smtClean="0">
                <a:solidFill>
                  <a:srgbClr val="0000FF"/>
                </a:solidFill>
              </a:rPr>
              <a:t>ood battery, can </a:t>
            </a:r>
            <a:r>
              <a:rPr lang="en-US" altLang="en-US" b="1" dirty="0">
                <a:solidFill>
                  <a:srgbClr val="0000FF"/>
                </a:solidFill>
              </a:rPr>
              <a:t>return to </a:t>
            </a:r>
            <a:r>
              <a:rPr lang="en-US" altLang="en-US" b="1" dirty="0" smtClean="0">
                <a:solidFill>
                  <a:srgbClr val="0000FF"/>
                </a:solidFill>
              </a:rPr>
              <a:t>service</a:t>
            </a:r>
          </a:p>
          <a:p>
            <a:pPr lvl="1"/>
            <a:r>
              <a:rPr lang="en-US" altLang="en-US" b="1" dirty="0">
                <a:solidFill>
                  <a:srgbClr val="0000FF"/>
                </a:solidFill>
              </a:rPr>
              <a:t>C</a:t>
            </a:r>
            <a:r>
              <a:rPr lang="en-US" altLang="en-US" b="1" dirty="0" smtClean="0">
                <a:solidFill>
                  <a:srgbClr val="0000FF"/>
                </a:solidFill>
              </a:rPr>
              <a:t>harge </a:t>
            </a:r>
            <a:r>
              <a:rPr lang="en-US" altLang="en-US" b="1" dirty="0">
                <a:solidFill>
                  <a:srgbClr val="0000FF"/>
                </a:solidFill>
              </a:rPr>
              <a:t>and </a:t>
            </a:r>
            <a:r>
              <a:rPr lang="en-US" altLang="en-US" b="1" dirty="0" smtClean="0">
                <a:solidFill>
                  <a:srgbClr val="0000FF"/>
                </a:solidFill>
              </a:rPr>
              <a:t>retest</a:t>
            </a:r>
          </a:p>
          <a:p>
            <a:pPr lvl="2"/>
            <a:r>
              <a:rPr lang="en-US" altLang="en-US" dirty="0" smtClean="0"/>
              <a:t>Fully </a:t>
            </a:r>
            <a:r>
              <a:rPr lang="en-US" altLang="en-US" dirty="0"/>
              <a:t>recharge </a:t>
            </a:r>
            <a:r>
              <a:rPr lang="en-US" altLang="en-US" dirty="0" smtClean="0"/>
              <a:t>battery </a:t>
            </a:r>
            <a:r>
              <a:rPr lang="en-US" altLang="en-US" dirty="0"/>
              <a:t>and return </a:t>
            </a:r>
            <a:r>
              <a:rPr lang="en-US" altLang="en-US" dirty="0" smtClean="0"/>
              <a:t>to service</a:t>
            </a:r>
          </a:p>
          <a:p>
            <a:pPr lvl="1"/>
            <a:r>
              <a:rPr lang="en-US" altLang="en-US" b="1" dirty="0" smtClean="0">
                <a:solidFill>
                  <a:srgbClr val="0000FF"/>
                </a:solidFill>
              </a:rPr>
              <a:t>Replace battery</a:t>
            </a:r>
          </a:p>
          <a:p>
            <a:pPr lvl="2"/>
            <a:r>
              <a:rPr lang="en-US" altLang="en-US" dirty="0" smtClean="0"/>
              <a:t>Battery not </a:t>
            </a:r>
            <a:r>
              <a:rPr lang="en-US" altLang="en-US" dirty="0"/>
              <a:t>serviceable and should be </a:t>
            </a:r>
            <a:r>
              <a:rPr lang="en-US" altLang="en-US" dirty="0" smtClean="0"/>
              <a:t>replaced</a:t>
            </a:r>
          </a:p>
          <a:p>
            <a:pPr lvl="1"/>
            <a:r>
              <a:rPr lang="en-US" altLang="en-US" b="1" dirty="0" smtClean="0">
                <a:solidFill>
                  <a:srgbClr val="0000FF"/>
                </a:solidFill>
              </a:rPr>
              <a:t>Bad cell—replace</a:t>
            </a:r>
          </a:p>
          <a:p>
            <a:pPr lvl="2"/>
            <a:r>
              <a:rPr lang="en-US" altLang="en-US" dirty="0" smtClean="0"/>
              <a:t>Battery not </a:t>
            </a:r>
            <a:r>
              <a:rPr lang="en-US" altLang="en-US" dirty="0"/>
              <a:t>serviceable and should be </a:t>
            </a:r>
            <a:r>
              <a:rPr lang="en-US" altLang="en-US" dirty="0" smtClean="0"/>
              <a:t>replaced</a:t>
            </a:r>
            <a:endParaRPr lang="en-US" altLang="en-US" dirty="0"/>
          </a:p>
          <a:p>
            <a:endParaRPr lang="en-US" altLang="en-US" dirty="0" smtClean="0"/>
          </a:p>
        </p:txBody>
      </p:sp>
      <p:pic>
        <p:nvPicPr>
          <p:cNvPr id="3" name="Picture 2" descr="A photo shows a Midtronics tester connected to the battery of a vehicle and shows the reading 13.64."/>
          <p:cNvPicPr>
            <a:picLocks noChangeAspect="1"/>
          </p:cNvPicPr>
          <p:nvPr/>
        </p:nvPicPr>
        <p:blipFill>
          <a:blip r:embed="rId2"/>
          <a:stretch>
            <a:fillRect/>
          </a:stretch>
        </p:blipFill>
        <p:spPr>
          <a:xfrm>
            <a:off x="6400800" y="4926659"/>
            <a:ext cx="2646052" cy="1487052"/>
          </a:xfrm>
          <a:prstGeom prst="rect">
            <a:avLst/>
          </a:prstGeom>
        </p:spPr>
      </p:pic>
    </p:spTree>
    <p:extLst>
      <p:ext uri="{BB962C8B-B14F-4D97-AF65-F5344CB8AC3E}">
        <p14:creationId xmlns:p14="http://schemas.microsoft.com/office/powerpoint/2010/main" val="1933697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839200" cy="1097280"/>
          </a:xfrm>
        </p:spPr>
        <p:txBody>
          <a:bodyPr/>
          <a:lstStyle/>
          <a:p>
            <a:r>
              <a:rPr lang="en-US" sz="4000" dirty="0"/>
              <a:t>Dead Batteries Can Freeze</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400" b="1" dirty="0"/>
              <a:t>If a battery becomes discharged, </a:t>
            </a:r>
            <a:r>
              <a:rPr lang="en-US" altLang="en-US" sz="2400" b="1" dirty="0" smtClean="0"/>
              <a:t>electrolyte can </a:t>
            </a:r>
            <a:r>
              <a:rPr lang="en-US" altLang="en-US" sz="2400" b="1" dirty="0"/>
              <a:t>freeze. This occurs because when a </a:t>
            </a:r>
            <a:r>
              <a:rPr lang="en-US" altLang="en-US" sz="2400" b="1" dirty="0" smtClean="0"/>
              <a:t>battery is </a:t>
            </a:r>
            <a:r>
              <a:rPr lang="en-US" altLang="en-US" sz="2400" b="1" dirty="0"/>
              <a:t>discharged, the “acid” (PbSO4) leaves </a:t>
            </a:r>
            <a:r>
              <a:rPr lang="en-US" altLang="en-US" sz="2400" b="1" dirty="0" smtClean="0"/>
              <a:t>electrolyte and </a:t>
            </a:r>
            <a:r>
              <a:rPr lang="en-US" altLang="en-US" sz="2400" b="1" dirty="0"/>
              <a:t>is deposited on both </a:t>
            </a:r>
            <a:r>
              <a:rPr lang="en-US" altLang="en-US" sz="2400" b="1" dirty="0" smtClean="0"/>
              <a:t>negative and positive </a:t>
            </a:r>
            <a:r>
              <a:rPr lang="en-US" altLang="en-US" sz="2400" b="1" dirty="0"/>
              <a:t>plates, leaving just water. Never attempt </a:t>
            </a:r>
            <a:r>
              <a:rPr lang="en-US" altLang="en-US" sz="2400" b="1" dirty="0" smtClean="0"/>
              <a:t>to charge </a:t>
            </a:r>
            <a:r>
              <a:rPr lang="en-US" altLang="en-US" sz="2400" b="1" dirty="0"/>
              <a:t>or place into service a battery that is frozen</a:t>
            </a:r>
            <a:r>
              <a:rPr lang="en-US" altLang="en-US" sz="2400" b="1" dirty="0" smtClean="0"/>
              <a:t>. Often </a:t>
            </a:r>
            <a:r>
              <a:rPr lang="en-US" altLang="en-US" sz="2400" b="1" dirty="0"/>
              <a:t>the case is spilt, requiring </a:t>
            </a:r>
            <a:r>
              <a:rPr lang="en-US" altLang="en-US" sz="2400" b="1" dirty="0" smtClean="0"/>
              <a:t>battery </a:t>
            </a:r>
            <a:r>
              <a:rPr lang="en-US" altLang="en-US" sz="2400" b="1" dirty="0"/>
              <a:t>to </a:t>
            </a:r>
            <a:r>
              <a:rPr lang="en-US" altLang="en-US" sz="2400" b="1" dirty="0" smtClean="0"/>
              <a:t>be replaced</a:t>
            </a:r>
            <a:r>
              <a:rPr lang="en-US" altLang="en-US" sz="2400" b="1" dirty="0"/>
              <a:t>. If a battery is found to be frozen, </a:t>
            </a:r>
            <a:r>
              <a:rPr lang="en-US" altLang="en-US" sz="2400" b="1" dirty="0" smtClean="0"/>
              <a:t>place the </a:t>
            </a:r>
            <a:r>
              <a:rPr lang="en-US" altLang="en-US" sz="2400" b="1" dirty="0"/>
              <a:t>battery into a warm room with good </a:t>
            </a:r>
            <a:r>
              <a:rPr lang="en-US" altLang="en-US" sz="2400" b="1" dirty="0" smtClean="0"/>
              <a:t>ventilation and </a:t>
            </a:r>
            <a:r>
              <a:rPr lang="en-US" altLang="en-US" sz="2400" b="1" dirty="0"/>
              <a:t>allowed it to thaw. If the case is not cracked</a:t>
            </a:r>
            <a:r>
              <a:rPr lang="en-US" altLang="en-US" sz="2400" b="1" dirty="0" smtClean="0"/>
              <a:t>, then </a:t>
            </a:r>
            <a:r>
              <a:rPr lang="en-US" altLang="en-US" sz="2400" b="1" dirty="0"/>
              <a:t>it may be able to be restored to useful </a:t>
            </a:r>
            <a:r>
              <a:rPr lang="en-US" altLang="en-US" sz="2400" b="1" dirty="0" smtClean="0"/>
              <a:t>service if </a:t>
            </a:r>
            <a:r>
              <a:rPr lang="en-US" altLang="en-US" sz="2400" b="1" dirty="0"/>
              <a:t>charged at a low rate for several hours. Test </a:t>
            </a:r>
            <a:r>
              <a:rPr lang="en-US" altLang="en-US" sz="2400" b="1" dirty="0" smtClean="0"/>
              <a:t>and recharge </a:t>
            </a:r>
            <a:r>
              <a:rPr lang="en-US" altLang="en-US" sz="2400" b="1" dirty="0"/>
              <a:t>as needed.</a:t>
            </a:r>
            <a:endParaRPr lang="en-US" altLang="en-US" sz="2400" b="1" dirty="0" smtClean="0"/>
          </a:p>
        </p:txBody>
      </p:sp>
    </p:spTree>
    <p:extLst>
      <p:ext uri="{BB962C8B-B14F-4D97-AF65-F5344CB8AC3E}">
        <p14:creationId xmlns:p14="http://schemas.microsoft.com/office/powerpoint/2010/main" val="12654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3: </a:t>
            </a:r>
            <a:r>
              <a:rPr lang="en-US" sz="4000" dirty="0" smtClean="0">
                <a:solidFill>
                  <a:srgbClr val="F8F9D3"/>
                </a:solidFill>
              </a:rPr>
              <a:t>?</a:t>
            </a:r>
            <a:endParaRPr lang="en-US" dirty="0">
              <a:solidFill>
                <a:srgbClr val="F8F9D3"/>
              </a:solidFill>
            </a:endParaRPr>
          </a:p>
        </p:txBody>
      </p:sp>
      <p:sp>
        <p:nvSpPr>
          <p:cNvPr id="3" name="Rectangle 2"/>
          <p:cNvSpPr/>
          <p:nvPr/>
        </p:nvSpPr>
        <p:spPr>
          <a:xfrm>
            <a:off x="164757" y="2011680"/>
            <a:ext cx="8534400" cy="707886"/>
          </a:xfrm>
          <a:prstGeom prst="rect">
            <a:avLst/>
          </a:prstGeom>
        </p:spPr>
        <p:txBody>
          <a:bodyPr wrap="square">
            <a:spAutoFit/>
          </a:bodyPr>
          <a:lstStyle/>
          <a:p>
            <a:r>
              <a:rPr lang="en-US" sz="4000" dirty="0" smtClean="0">
                <a:solidFill>
                  <a:srgbClr val="000000"/>
                </a:solidFill>
              </a:rPr>
              <a:t>What is a battery conductance test?</a:t>
            </a:r>
            <a:endParaRPr lang="en-US" sz="4000" dirty="0">
              <a:solidFill>
                <a:srgbClr val="000000"/>
              </a:solidFill>
            </a:endParaRPr>
          </a:p>
        </p:txBody>
      </p:sp>
    </p:spTree>
    <p:extLst>
      <p:ext uri="{BB962C8B-B14F-4D97-AF65-F5344CB8AC3E}">
        <p14:creationId xmlns:p14="http://schemas.microsoft.com/office/powerpoint/2010/main" val="98141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3:</a:t>
            </a:r>
            <a:endParaRPr lang="en-US" sz="3200" dirty="0">
              <a:solidFill>
                <a:srgbClr val="F8F9D3"/>
              </a:solidFill>
            </a:endParaRPr>
          </a:p>
        </p:txBody>
      </p:sp>
      <p:sp>
        <p:nvSpPr>
          <p:cNvPr id="5" name="Rectangle 3"/>
          <p:cNvSpPr txBox="1">
            <a:spLocks noChangeArrowheads="1"/>
          </p:cNvSpPr>
          <p:nvPr/>
        </p:nvSpPr>
        <p:spPr>
          <a:xfrm>
            <a:off x="304800" y="1954958"/>
            <a:ext cx="8382000" cy="4293441"/>
          </a:xfrm>
          <a:prstGeom prst="rect">
            <a:avLst/>
          </a:prstGeom>
        </p:spPr>
        <p:txBody>
          <a:bodyPr/>
          <a:lstStyle>
            <a:lvl1pPr marL="342900" indent="-342900" algn="l" rtl="0" eaLnBrk="0" fontAlgn="base" hangingPunct="0">
              <a:spcBef>
                <a:spcPct val="20000"/>
              </a:spcBef>
              <a:spcAft>
                <a:spcPct val="0"/>
              </a:spcAft>
              <a:buClr>
                <a:schemeClr val="tx1"/>
              </a:buClr>
              <a:buSzPct val="60000"/>
              <a:buFont typeface="Times" panose="02020603050405020304" pitchFamily="18"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55000"/>
              <a:buFont typeface="Times" panose="02020603050405020304" pitchFamily="18" charset="0"/>
              <a:buChar char="•"/>
              <a:defRPr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50000"/>
              <a:buFont typeface="Times" panose="02020603050405020304" pitchFamily="18"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55000"/>
              <a:buFont typeface="Times" panose="02020603050405020304" pitchFamily="18"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50000"/>
              <a:buFont typeface="Times" panose="02020603050405020304" pitchFamily="18" charset="0"/>
              <a:buChar char="•"/>
              <a:defRPr sz="2000">
                <a:solidFill>
                  <a:schemeClr val="tx1"/>
                </a:solidFill>
                <a:latin typeface="+mn-lt"/>
                <a:ea typeface="+mn-ea"/>
              </a:defRPr>
            </a:lvl5pPr>
            <a:lvl6pPr marL="2514600" indent="-228600" algn="l" rtl="0" fontAlgn="base">
              <a:spcBef>
                <a:spcPct val="20000"/>
              </a:spcBef>
              <a:spcAft>
                <a:spcPct val="0"/>
              </a:spcAft>
              <a:buClr>
                <a:schemeClr val="tx1"/>
              </a:buClr>
              <a:buSzPct val="50000"/>
              <a:buFont typeface="Times" charset="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50000"/>
              <a:buFont typeface="Times" charset="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50000"/>
              <a:buFont typeface="Times" charset="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50000"/>
              <a:buFont typeface="Times" charset="0"/>
              <a:buChar char="•"/>
              <a:defRPr sz="2000">
                <a:solidFill>
                  <a:schemeClr val="tx1"/>
                </a:solidFill>
                <a:latin typeface="+mn-lt"/>
                <a:ea typeface="+mn-ea"/>
              </a:defRPr>
            </a:lvl9pPr>
          </a:lstStyle>
          <a:p>
            <a:pPr>
              <a:spcBef>
                <a:spcPts val="200"/>
              </a:spcBef>
              <a:buClr>
                <a:srgbClr val="000000"/>
              </a:buClr>
            </a:pPr>
            <a:r>
              <a:rPr lang="en-US" altLang="en-US" kern="0" dirty="0">
                <a:solidFill>
                  <a:srgbClr val="000000"/>
                </a:solidFill>
              </a:rPr>
              <a:t>GM, Chrysler Corporation, Ford, and other OEMS</a:t>
            </a:r>
          </a:p>
          <a:p>
            <a:pPr>
              <a:spcBef>
                <a:spcPts val="200"/>
              </a:spcBef>
              <a:buClr>
                <a:srgbClr val="000000"/>
              </a:buClr>
            </a:pPr>
            <a:r>
              <a:rPr lang="en-US" altLang="en-US" kern="0" dirty="0">
                <a:solidFill>
                  <a:srgbClr val="000000"/>
                </a:solidFill>
              </a:rPr>
              <a:t>Specify that a conductance tester be used </a:t>
            </a:r>
          </a:p>
          <a:p>
            <a:pPr>
              <a:spcBef>
                <a:spcPts val="200"/>
              </a:spcBef>
              <a:buClr>
                <a:srgbClr val="000000"/>
              </a:buClr>
            </a:pPr>
            <a:r>
              <a:rPr lang="en-US" altLang="en-US" kern="0" dirty="0">
                <a:solidFill>
                  <a:srgbClr val="000000"/>
                </a:solidFill>
              </a:rPr>
              <a:t>Test batteries still under factory warranty</a:t>
            </a:r>
          </a:p>
          <a:p>
            <a:pPr>
              <a:spcBef>
                <a:spcPts val="200"/>
              </a:spcBef>
              <a:buClr>
                <a:srgbClr val="000000"/>
              </a:buClr>
            </a:pPr>
            <a:r>
              <a:rPr lang="en-US" altLang="en-US" kern="0" dirty="0">
                <a:solidFill>
                  <a:srgbClr val="000000"/>
                </a:solidFill>
              </a:rPr>
              <a:t>Tester uses its internal electronic circuitry </a:t>
            </a:r>
          </a:p>
          <a:p>
            <a:pPr>
              <a:spcBef>
                <a:spcPts val="200"/>
              </a:spcBef>
              <a:buClr>
                <a:srgbClr val="000000"/>
              </a:buClr>
            </a:pPr>
            <a:r>
              <a:rPr lang="en-US" altLang="en-US" kern="0" dirty="0">
                <a:solidFill>
                  <a:srgbClr val="000000"/>
                </a:solidFill>
              </a:rPr>
              <a:t>Determine the state of charge and capacity</a:t>
            </a:r>
          </a:p>
          <a:p>
            <a:pPr>
              <a:spcBef>
                <a:spcPts val="200"/>
              </a:spcBef>
              <a:buClr>
                <a:srgbClr val="000000"/>
              </a:buClr>
            </a:pPr>
            <a:r>
              <a:rPr lang="en-US" altLang="en-US" kern="0" dirty="0">
                <a:solidFill>
                  <a:srgbClr val="000000"/>
                </a:solidFill>
              </a:rPr>
              <a:t>By measuring voltage &amp; conductance of plates</a:t>
            </a:r>
          </a:p>
          <a:p>
            <a:pPr>
              <a:spcBef>
                <a:spcPts val="200"/>
              </a:spcBef>
              <a:buClr>
                <a:srgbClr val="000000"/>
              </a:buClr>
            </a:pPr>
            <a:endParaRPr lang="en-US" altLang="en-US" kern="0" dirty="0" smtClean="0">
              <a:solidFill>
                <a:srgbClr val="000000"/>
              </a:solidFill>
            </a:endParaRPr>
          </a:p>
        </p:txBody>
      </p:sp>
    </p:spTree>
    <p:extLst>
      <p:ext uri="{BB962C8B-B14F-4D97-AF65-F5344CB8AC3E}">
        <p14:creationId xmlns:p14="http://schemas.microsoft.com/office/powerpoint/2010/main" val="153002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600" dirty="0"/>
              <a:t>ENGINE STARTING AND</a:t>
            </a:r>
            <a:br>
              <a:rPr lang="en-US" sz="3600" dirty="0"/>
            </a:br>
            <a:r>
              <a:rPr lang="en-US" sz="3600" dirty="0"/>
              <a:t>CHARGING </a:t>
            </a:r>
            <a:r>
              <a:rPr lang="en-US" sz="3600" dirty="0" smtClean="0"/>
              <a:t>DIAGNOSIS (7 </a:t>
            </a:r>
            <a:r>
              <a:rPr lang="en-US" sz="3600" dirty="0"/>
              <a:t>of 8)</a:t>
            </a:r>
          </a:p>
        </p:txBody>
      </p:sp>
      <p:sp>
        <p:nvSpPr>
          <p:cNvPr id="21506" name="Rectangle 3"/>
          <p:cNvSpPr>
            <a:spLocks noGrp="1" noChangeArrowheads="1"/>
          </p:cNvSpPr>
          <p:nvPr>
            <p:ph type="body" idx="1"/>
          </p:nvPr>
        </p:nvSpPr>
        <p:spPr/>
        <p:txBody>
          <a:bodyPr/>
          <a:lstStyle/>
          <a:p>
            <a:r>
              <a:rPr lang="en-US" altLang="en-US" sz="3200" b="1" dirty="0" smtClean="0">
                <a:solidFill>
                  <a:srgbClr val="0000FF"/>
                </a:solidFill>
              </a:rPr>
              <a:t>Battery Electrical Drain Test </a:t>
            </a:r>
          </a:p>
          <a:p>
            <a:pPr lvl="1"/>
            <a:r>
              <a:rPr lang="en-US" altLang="en-US" dirty="0" smtClean="0"/>
              <a:t>Determines if some component or circuit</a:t>
            </a:r>
          </a:p>
          <a:p>
            <a:pPr lvl="1"/>
            <a:r>
              <a:rPr lang="en-US" altLang="en-US" dirty="0" smtClean="0"/>
              <a:t>Causing drain on battery when everything is off. </a:t>
            </a:r>
          </a:p>
          <a:p>
            <a:pPr lvl="1"/>
            <a:r>
              <a:rPr lang="en-US" altLang="en-US" dirty="0" smtClean="0"/>
              <a:t>Called ignition off-draw (IOD) or parasitic load test</a:t>
            </a:r>
          </a:p>
          <a:p>
            <a:pPr lvl="1"/>
            <a:r>
              <a:rPr lang="en-US" altLang="en-US" dirty="0"/>
              <a:t>P</a:t>
            </a:r>
            <a:r>
              <a:rPr lang="en-US" altLang="en-US" dirty="0" smtClean="0"/>
              <a:t>erformed whenever one of following exists</a:t>
            </a:r>
            <a:r>
              <a:rPr lang="en-US" altLang="en-US" dirty="0"/>
              <a:t>:</a:t>
            </a:r>
            <a:endParaRPr lang="en-US" altLang="en-US" dirty="0" smtClean="0"/>
          </a:p>
          <a:p>
            <a:pPr lvl="2"/>
            <a:r>
              <a:rPr lang="en-US" altLang="en-US" dirty="0" smtClean="0"/>
              <a:t>Battery is being charged or replaced</a:t>
            </a:r>
          </a:p>
          <a:p>
            <a:pPr lvl="2"/>
            <a:r>
              <a:rPr lang="en-US" altLang="en-US" dirty="0" smtClean="0"/>
              <a:t>Battery is suspected of being drained</a:t>
            </a:r>
          </a:p>
        </p:txBody>
      </p:sp>
    </p:spTree>
    <p:extLst>
      <p:ext uri="{BB962C8B-B14F-4D97-AF65-F5344CB8AC3E}">
        <p14:creationId xmlns:p14="http://schemas.microsoft.com/office/powerpoint/2010/main" val="75713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915400" cy="1097280"/>
          </a:xfrm>
        </p:spPr>
        <p:txBody>
          <a:bodyPr/>
          <a:lstStyle/>
          <a:p>
            <a:r>
              <a:rPr lang="en-US" sz="3200" dirty="0"/>
              <a:t>DIAGNOSTIC </a:t>
            </a:r>
            <a:r>
              <a:rPr lang="en-US" sz="3200" dirty="0" smtClean="0"/>
              <a:t>TROUBLE CODES &amp; TECHNICAL SERVICE BULLETINS (2 of 4)</a:t>
            </a:r>
            <a:endParaRPr lang="en-US" sz="3200" dirty="0"/>
          </a:p>
        </p:txBody>
      </p:sp>
      <p:sp>
        <p:nvSpPr>
          <p:cNvPr id="3" name="Content Placeholder 2"/>
          <p:cNvSpPr>
            <a:spLocks noGrp="1"/>
          </p:cNvSpPr>
          <p:nvPr>
            <p:ph idx="1"/>
          </p:nvPr>
        </p:nvSpPr>
        <p:spPr/>
        <p:txBody>
          <a:bodyPr/>
          <a:lstStyle/>
          <a:p>
            <a:r>
              <a:rPr lang="en-US" sz="3200" b="1" dirty="0" smtClean="0">
                <a:solidFill>
                  <a:srgbClr val="0000FF"/>
                </a:solidFill>
              </a:rPr>
              <a:t>Diagnostic Trouble Codes (</a:t>
            </a:r>
            <a:r>
              <a:rPr lang="en-US" sz="3200" b="1" dirty="0">
                <a:solidFill>
                  <a:srgbClr val="0000FF"/>
                </a:solidFill>
              </a:rPr>
              <a:t>DTCs</a:t>
            </a:r>
            <a:r>
              <a:rPr lang="en-US" sz="3200" b="1" dirty="0" smtClean="0">
                <a:solidFill>
                  <a:srgbClr val="0000FF"/>
                </a:solidFill>
              </a:rPr>
              <a:t>)</a:t>
            </a:r>
          </a:p>
          <a:p>
            <a:pPr lvl="1"/>
            <a:r>
              <a:rPr lang="en-US" dirty="0" smtClean="0"/>
              <a:t>ECM/PCM</a:t>
            </a:r>
            <a:r>
              <a:rPr lang="en-US" dirty="0"/>
              <a:t>) </a:t>
            </a:r>
            <a:r>
              <a:rPr lang="en-US" dirty="0" smtClean="0"/>
              <a:t>detects faults</a:t>
            </a:r>
          </a:p>
          <a:p>
            <a:pPr lvl="2"/>
            <a:r>
              <a:rPr lang="en-US" dirty="0" smtClean="0"/>
              <a:t>DTC </a:t>
            </a:r>
            <a:r>
              <a:rPr lang="en-US" dirty="0"/>
              <a:t>can help pinpoint the fault to an area for</a:t>
            </a:r>
          </a:p>
          <a:p>
            <a:pPr lvl="2"/>
            <a:r>
              <a:rPr lang="en-US" dirty="0" smtClean="0"/>
              <a:t>DTC present illuminates MIL</a:t>
            </a:r>
          </a:p>
          <a:p>
            <a:pPr lvl="2"/>
            <a:endParaRPr lang="en-US" dirty="0"/>
          </a:p>
        </p:txBody>
      </p:sp>
    </p:spTree>
    <p:extLst>
      <p:ext uri="{BB962C8B-B14F-4D97-AF65-F5344CB8AC3E}">
        <p14:creationId xmlns:p14="http://schemas.microsoft.com/office/powerpoint/2010/main" val="289535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6–17 </a:t>
            </a:r>
            <a:r>
              <a:rPr lang="en-US" sz="2400" dirty="0" smtClean="0"/>
              <a:t>Clamp-on </a:t>
            </a:r>
            <a:r>
              <a:rPr lang="en-US" sz="2400" dirty="0"/>
              <a:t>digital multimeter (DMM) </a:t>
            </a:r>
            <a:r>
              <a:rPr lang="en-US" sz="2400" dirty="0" smtClean="0"/>
              <a:t>used </a:t>
            </a:r>
            <a:r>
              <a:rPr lang="en-US" sz="2400" dirty="0"/>
              <a:t>to check battery electrical drain. </a:t>
            </a:r>
            <a:r>
              <a:rPr lang="en-US" sz="2400" dirty="0" smtClean="0"/>
              <a:t>Meter </a:t>
            </a:r>
            <a:r>
              <a:rPr lang="en-US" sz="2400" dirty="0"/>
              <a:t>reads </a:t>
            </a:r>
            <a:r>
              <a:rPr lang="en-US" sz="2400" dirty="0" smtClean="0"/>
              <a:t>over a </a:t>
            </a:r>
            <a:r>
              <a:rPr lang="en-US" sz="2400" dirty="0"/>
              <a:t>half an ampere, which exceeds </a:t>
            </a:r>
            <a:r>
              <a:rPr lang="en-US" sz="2400" dirty="0" smtClean="0"/>
              <a:t>normal </a:t>
            </a:r>
            <a:r>
              <a:rPr lang="en-US" sz="2400" dirty="0"/>
              <a:t>specification </a:t>
            </a:r>
            <a:r>
              <a:rPr lang="en-US" sz="2400" dirty="0" smtClean="0"/>
              <a:t>of 0.050A</a:t>
            </a:r>
            <a:r>
              <a:rPr lang="en-US" sz="2400" dirty="0"/>
              <a:t>.</a:t>
            </a:r>
          </a:p>
        </p:txBody>
      </p:sp>
      <p:pic>
        <p:nvPicPr>
          <p:cNvPr id="4" name="Picture 3" descr="A photo shows a clamp-on digital multimeter (D M M), that is hooked around a cable on the battery of a vehicle, and shows the reading 0.65 Ampere."/>
          <p:cNvPicPr>
            <a:picLocks noChangeAspect="1"/>
          </p:cNvPicPr>
          <p:nvPr/>
        </p:nvPicPr>
        <p:blipFill>
          <a:blip r:embed="rId2"/>
          <a:stretch>
            <a:fillRect/>
          </a:stretch>
        </p:blipFill>
        <p:spPr>
          <a:xfrm>
            <a:off x="524242" y="1345603"/>
            <a:ext cx="7933958" cy="5055197"/>
          </a:xfrm>
          <a:prstGeom prst="rect">
            <a:avLst/>
          </a:prstGeom>
        </p:spPr>
      </p:pic>
    </p:spTree>
    <p:extLst>
      <p:ext uri="{BB962C8B-B14F-4D97-AF65-F5344CB8AC3E}">
        <p14:creationId xmlns:p14="http://schemas.microsoft.com/office/powerpoint/2010/main" val="13741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839200" cy="1097280"/>
          </a:xfrm>
        </p:spPr>
        <p:txBody>
          <a:bodyPr/>
          <a:lstStyle/>
          <a:p>
            <a:r>
              <a:rPr lang="en-US" sz="1600" dirty="0"/>
              <a:t>FIGURE 6–18 </a:t>
            </a:r>
            <a:r>
              <a:rPr lang="en-US" sz="1600" dirty="0" smtClean="0"/>
              <a:t>After </a:t>
            </a:r>
            <a:r>
              <a:rPr lang="en-US" sz="1600" dirty="0"/>
              <a:t>connecting </a:t>
            </a:r>
            <a:r>
              <a:rPr lang="en-US" sz="1600" dirty="0" smtClean="0"/>
              <a:t>shut-off </a:t>
            </a:r>
            <a:r>
              <a:rPr lang="en-US" sz="1600" dirty="0"/>
              <a:t>tool, start </a:t>
            </a:r>
            <a:r>
              <a:rPr lang="en-US" sz="1600" dirty="0" smtClean="0"/>
              <a:t>engine operate </a:t>
            </a:r>
            <a:r>
              <a:rPr lang="en-US" sz="1600" dirty="0"/>
              <a:t>all accessories. Stop </a:t>
            </a:r>
            <a:r>
              <a:rPr lang="en-US" sz="1600" dirty="0" smtClean="0"/>
              <a:t>engine and turn </a:t>
            </a:r>
            <a:r>
              <a:rPr lang="en-US" sz="1600" dirty="0"/>
              <a:t>off everything. Connect </a:t>
            </a:r>
            <a:r>
              <a:rPr lang="en-US" sz="1600" dirty="0" smtClean="0"/>
              <a:t>ammeter </a:t>
            </a:r>
            <a:r>
              <a:rPr lang="en-US" sz="1600" dirty="0"/>
              <a:t>across </a:t>
            </a:r>
            <a:r>
              <a:rPr lang="en-US" sz="1600" dirty="0" smtClean="0"/>
              <a:t>shut-off switch </a:t>
            </a:r>
            <a:r>
              <a:rPr lang="en-US" sz="1600" dirty="0"/>
              <a:t>in parallel. Wait 20 minutes. This time allows all </a:t>
            </a:r>
            <a:r>
              <a:rPr lang="en-US" sz="1600" dirty="0" smtClean="0"/>
              <a:t>electronic circuits </a:t>
            </a:r>
            <a:r>
              <a:rPr lang="en-US" sz="1600" dirty="0"/>
              <a:t>to “time out” or shut down. Open </a:t>
            </a:r>
            <a:r>
              <a:rPr lang="en-US" sz="1600" dirty="0" smtClean="0"/>
              <a:t>switch—all current </a:t>
            </a:r>
            <a:r>
              <a:rPr lang="en-US" sz="1600" dirty="0"/>
              <a:t>now will flow through </a:t>
            </a:r>
            <a:r>
              <a:rPr lang="en-US" sz="1600" dirty="0" smtClean="0"/>
              <a:t>ammeter</a:t>
            </a:r>
            <a:r>
              <a:rPr lang="en-US" sz="1600" dirty="0"/>
              <a:t>. A reading </a:t>
            </a:r>
            <a:r>
              <a:rPr lang="en-US" sz="1600" dirty="0" smtClean="0"/>
              <a:t>greater than </a:t>
            </a:r>
            <a:r>
              <a:rPr lang="en-US" sz="1600" dirty="0"/>
              <a:t>specified (</a:t>
            </a:r>
            <a:r>
              <a:rPr lang="en-US" sz="1600" dirty="0" smtClean="0"/>
              <a:t>usually &gt; </a:t>
            </a:r>
            <a:r>
              <a:rPr lang="en-US" sz="1600" dirty="0"/>
              <a:t>50 milliamperes, or </a:t>
            </a:r>
            <a:r>
              <a:rPr lang="en-US" sz="1600" dirty="0" smtClean="0"/>
              <a:t>0.05 ampere</a:t>
            </a:r>
            <a:r>
              <a:rPr lang="en-US" sz="1600" dirty="0"/>
              <a:t>) indicates a problem that should be corrected.</a:t>
            </a:r>
          </a:p>
        </p:txBody>
      </p:sp>
      <p:pic>
        <p:nvPicPr>
          <p:cNvPr id="4" name="Picture 3" descr="A photo shows a “Master Cut-Off Switch“ on the battery of a vehicle."/>
          <p:cNvPicPr>
            <a:picLocks noChangeAspect="1"/>
          </p:cNvPicPr>
          <p:nvPr/>
        </p:nvPicPr>
        <p:blipFill>
          <a:blip r:embed="rId2"/>
          <a:stretch>
            <a:fillRect/>
          </a:stretch>
        </p:blipFill>
        <p:spPr>
          <a:xfrm>
            <a:off x="1447800" y="1371600"/>
            <a:ext cx="6135050" cy="5029200"/>
          </a:xfrm>
          <a:prstGeom prst="rect">
            <a:avLst/>
          </a:prstGeom>
        </p:spPr>
      </p:pic>
    </p:spTree>
    <p:extLst>
      <p:ext uri="{BB962C8B-B14F-4D97-AF65-F5344CB8AC3E}">
        <p14:creationId xmlns:p14="http://schemas.microsoft.com/office/powerpoint/2010/main" val="331714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a:t>ENGINE STARTING AND</a:t>
            </a:r>
            <a:br>
              <a:rPr lang="en-US" sz="3600" dirty="0"/>
            </a:br>
            <a:r>
              <a:rPr lang="en-US" sz="3600" dirty="0"/>
              <a:t>CHARGING DIAGNOSIS </a:t>
            </a:r>
            <a:r>
              <a:rPr lang="en-US" sz="3600" dirty="0" smtClean="0"/>
              <a:t>(8 </a:t>
            </a:r>
            <a:r>
              <a:rPr lang="en-US" sz="3600" dirty="0"/>
              <a:t>of 8)</a:t>
            </a:r>
          </a:p>
        </p:txBody>
      </p:sp>
      <p:sp>
        <p:nvSpPr>
          <p:cNvPr id="3" name="Content Placeholder 2"/>
          <p:cNvSpPr>
            <a:spLocks noGrp="1"/>
          </p:cNvSpPr>
          <p:nvPr>
            <p:ph idx="1"/>
          </p:nvPr>
        </p:nvSpPr>
        <p:spPr/>
        <p:txBody>
          <a:bodyPr/>
          <a:lstStyle/>
          <a:p>
            <a:r>
              <a:rPr lang="en-US" b="1" dirty="0" smtClean="0">
                <a:solidFill>
                  <a:srgbClr val="0000FF"/>
                </a:solidFill>
              </a:rPr>
              <a:t>Cranking System Testing: </a:t>
            </a:r>
            <a:r>
              <a:rPr lang="en-US" b="1" dirty="0" smtClean="0">
                <a:solidFill>
                  <a:srgbClr val="FF0000"/>
                </a:solidFill>
              </a:rPr>
              <a:t>Page 79</a:t>
            </a:r>
          </a:p>
          <a:p>
            <a:r>
              <a:rPr lang="en-US" b="1" dirty="0" smtClean="0">
                <a:solidFill>
                  <a:srgbClr val="0000FF"/>
                </a:solidFill>
              </a:rPr>
              <a:t>Charging Voltage Testing: </a:t>
            </a:r>
            <a:r>
              <a:rPr lang="en-US" b="1" dirty="0" smtClean="0">
                <a:solidFill>
                  <a:srgbClr val="FF0000"/>
                </a:solidFill>
              </a:rPr>
              <a:t>Page 79</a:t>
            </a:r>
          </a:p>
          <a:p>
            <a:endParaRPr lang="en-US" b="1" dirty="0">
              <a:solidFill>
                <a:srgbClr val="0000FF"/>
              </a:solidFill>
            </a:endParaRPr>
          </a:p>
        </p:txBody>
      </p:sp>
      <p:pic>
        <p:nvPicPr>
          <p:cNvPr id="5" name="Picture 4" descr="A photo shows a digital voltmeter connected to the battery of a vehicle and shows the reading 14.56."/>
          <p:cNvPicPr>
            <a:picLocks noChangeAspect="1"/>
          </p:cNvPicPr>
          <p:nvPr/>
        </p:nvPicPr>
        <p:blipFill>
          <a:blip r:embed="rId2"/>
          <a:stretch>
            <a:fillRect/>
          </a:stretch>
        </p:blipFill>
        <p:spPr>
          <a:xfrm>
            <a:off x="5791200" y="2743199"/>
            <a:ext cx="3048185" cy="3614277"/>
          </a:xfrm>
          <a:prstGeom prst="rect">
            <a:avLst/>
          </a:prstGeom>
        </p:spPr>
      </p:pic>
    </p:spTree>
    <p:extLst>
      <p:ext uri="{BB962C8B-B14F-4D97-AF65-F5344CB8AC3E}">
        <p14:creationId xmlns:p14="http://schemas.microsoft.com/office/powerpoint/2010/main" val="2618371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sz="2400" dirty="0"/>
              <a:t>FIGURE 6–19 A theft deterrent indicator lamp of the dash. A</a:t>
            </a:r>
            <a:br>
              <a:rPr lang="en-US" sz="2400" dirty="0"/>
            </a:br>
            <a:r>
              <a:rPr lang="en-US" sz="2400" dirty="0"/>
              <a:t>flashing lamp usually indicates a fault in the system, and the</a:t>
            </a:r>
            <a:br>
              <a:rPr lang="en-US" sz="2400" dirty="0"/>
            </a:br>
            <a:r>
              <a:rPr lang="en-US" sz="2400" dirty="0"/>
              <a:t>engine may not start.</a:t>
            </a:r>
          </a:p>
        </p:txBody>
      </p:sp>
      <p:pic>
        <p:nvPicPr>
          <p:cNvPr id="7170" name="Picture 2" descr="A photo shows the close-up of a vehicle’s dash, with the theft deterrent indicator lamp flashing o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01" y="1676400"/>
            <a:ext cx="5354198" cy="455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36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FIGURE 6–20 With </a:t>
            </a:r>
            <a:r>
              <a:rPr lang="en-US" sz="2800" dirty="0" smtClean="0"/>
              <a:t>engine </a:t>
            </a:r>
            <a:r>
              <a:rPr lang="en-US" sz="2800" dirty="0"/>
              <a:t>running, the battery </a:t>
            </a:r>
            <a:r>
              <a:rPr lang="en-US" sz="2800" dirty="0" smtClean="0"/>
              <a:t>voltage should </a:t>
            </a:r>
            <a:r>
              <a:rPr lang="en-US" sz="2800" dirty="0"/>
              <a:t>be between 13.5 and 15 volts.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71600"/>
            <a:ext cx="4267200" cy="5055924"/>
          </a:xfrm>
          <a:prstGeom prst="rect">
            <a:avLst/>
          </a:prstGeom>
        </p:spPr>
      </p:pic>
    </p:spTree>
    <p:extLst>
      <p:ext uri="{BB962C8B-B14F-4D97-AF65-F5344CB8AC3E}">
        <p14:creationId xmlns:p14="http://schemas.microsoft.com/office/powerpoint/2010/main" val="2259092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2)</a:t>
            </a:r>
            <a:endParaRPr lang="en-US" sz="3600" dirty="0"/>
          </a:p>
        </p:txBody>
      </p:sp>
      <p:sp>
        <p:nvSpPr>
          <p:cNvPr id="46083" name="Content Placeholder 2"/>
          <p:cNvSpPr>
            <a:spLocks noGrp="1"/>
          </p:cNvSpPr>
          <p:nvPr>
            <p:ph idx="1"/>
          </p:nvPr>
        </p:nvSpPr>
        <p:spPr/>
        <p:txBody>
          <a:bodyPr/>
          <a:lstStyle/>
          <a:p>
            <a:r>
              <a:rPr lang="en-US" dirty="0"/>
              <a:t>The first step in diagnosing engine condition is to </a:t>
            </a:r>
            <a:r>
              <a:rPr lang="en-US" dirty="0" smtClean="0"/>
              <a:t>perform a </a:t>
            </a:r>
            <a:r>
              <a:rPr lang="en-US" dirty="0"/>
              <a:t>thorough visual inspection, including a check of oil </a:t>
            </a:r>
            <a:r>
              <a:rPr lang="en-US" dirty="0" smtClean="0"/>
              <a:t>and coolant </a:t>
            </a:r>
            <a:r>
              <a:rPr lang="en-US" dirty="0"/>
              <a:t>levels and their condition.</a:t>
            </a:r>
          </a:p>
          <a:p>
            <a:r>
              <a:rPr lang="en-US" dirty="0" smtClean="0"/>
              <a:t>Oil </a:t>
            </a:r>
            <a:r>
              <a:rPr lang="en-US" dirty="0"/>
              <a:t>can be tested by a lab for wear metals and other </a:t>
            </a:r>
            <a:r>
              <a:rPr lang="en-US" dirty="0" smtClean="0"/>
              <a:t>conditions which </a:t>
            </a:r>
            <a:r>
              <a:rPr lang="en-US" dirty="0"/>
              <a:t>may help the service technician </a:t>
            </a:r>
            <a:r>
              <a:rPr lang="en-US" dirty="0" smtClean="0"/>
              <a:t>become aware </a:t>
            </a:r>
            <a:r>
              <a:rPr lang="en-US" dirty="0"/>
              <a:t>of engine faults before they become major.</a:t>
            </a:r>
          </a:p>
          <a:p>
            <a:r>
              <a:rPr lang="en-US" dirty="0" smtClean="0"/>
              <a:t>Many </a:t>
            </a:r>
            <a:r>
              <a:rPr lang="en-US" dirty="0"/>
              <a:t>engine-related problems make a </a:t>
            </a:r>
            <a:r>
              <a:rPr lang="en-US" dirty="0" smtClean="0"/>
              <a:t>characteristic noise</a:t>
            </a:r>
            <a:r>
              <a:rPr lang="en-US" dirty="0"/>
              <a:t>.</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2)</a:t>
            </a:r>
            <a:endParaRPr lang="en-US" sz="3600" dirty="0"/>
          </a:p>
        </p:txBody>
      </p:sp>
      <p:sp>
        <p:nvSpPr>
          <p:cNvPr id="47107" name="Content Placeholder 2"/>
          <p:cNvSpPr>
            <a:spLocks noGrp="1"/>
          </p:cNvSpPr>
          <p:nvPr>
            <p:ph idx="1"/>
          </p:nvPr>
        </p:nvSpPr>
        <p:spPr>
          <a:xfrm>
            <a:off x="304800" y="1447800"/>
            <a:ext cx="8610600" cy="4800600"/>
          </a:xfrm>
        </p:spPr>
        <p:txBody>
          <a:bodyPr/>
          <a:lstStyle/>
          <a:p>
            <a:r>
              <a:rPr lang="en-US" dirty="0"/>
              <a:t>The oil pressure should be tested using a mechanical gauge.</a:t>
            </a:r>
          </a:p>
          <a:p>
            <a:r>
              <a:rPr lang="en-US" dirty="0" smtClean="0"/>
              <a:t>A </a:t>
            </a:r>
            <a:r>
              <a:rPr lang="en-US" dirty="0"/>
              <a:t>compression test can be used to test the condition </a:t>
            </a:r>
            <a:r>
              <a:rPr lang="en-US" dirty="0" smtClean="0"/>
              <a:t>of valves </a:t>
            </a:r>
            <a:r>
              <a:rPr lang="en-US" dirty="0"/>
              <a:t>and piston rings.</a:t>
            </a:r>
          </a:p>
          <a:p>
            <a:r>
              <a:rPr lang="en-US" dirty="0" smtClean="0"/>
              <a:t>Cylinder </a:t>
            </a:r>
            <a:r>
              <a:rPr lang="en-US" dirty="0"/>
              <a:t>balance test, relative compression test, and </a:t>
            </a:r>
            <a:r>
              <a:rPr lang="en-US" dirty="0" smtClean="0"/>
              <a:t>cylinder contribution </a:t>
            </a:r>
            <a:r>
              <a:rPr lang="en-US" dirty="0"/>
              <a:t>tests indicate whether all cylinders </a:t>
            </a:r>
            <a:r>
              <a:rPr lang="en-US" dirty="0" smtClean="0"/>
              <a:t>are working </a:t>
            </a:r>
            <a:r>
              <a:rPr lang="en-US" dirty="0"/>
              <a:t>normally.</a:t>
            </a:r>
          </a:p>
          <a:p>
            <a:r>
              <a:rPr lang="en-US" dirty="0" smtClean="0"/>
              <a:t>Starting </a:t>
            </a:r>
            <a:r>
              <a:rPr lang="en-US" dirty="0"/>
              <a:t>and charging system testing includes </a:t>
            </a:r>
            <a:r>
              <a:rPr lang="en-US" dirty="0" smtClean="0"/>
              <a:t>checking for </a:t>
            </a:r>
            <a:r>
              <a:rPr lang="en-US" dirty="0"/>
              <a:t>voltage and determining the condition of the batteries.</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5372"/>
            <a:ext cx="8763000" cy="1097280"/>
          </a:xfrm>
        </p:spPr>
        <p:txBody>
          <a:bodyPr/>
          <a:lstStyle/>
          <a:p>
            <a:r>
              <a:rPr lang="en-US" sz="2400" dirty="0"/>
              <a:t>FIGURE 6–1 t</a:t>
            </a:r>
            <a:r>
              <a:rPr lang="en-US" sz="2400" dirty="0" smtClean="0"/>
              <a:t>ypical </a:t>
            </a:r>
            <a:r>
              <a:rPr lang="en-US" sz="2400" dirty="0"/>
              <a:t>“Check Engine” light which </a:t>
            </a:r>
            <a:r>
              <a:rPr lang="en-US" sz="2400" dirty="0" smtClean="0"/>
              <a:t>should come </a:t>
            </a:r>
            <a:r>
              <a:rPr lang="en-US" sz="2400" dirty="0"/>
              <a:t>on when </a:t>
            </a:r>
            <a:r>
              <a:rPr lang="en-US" sz="2400" dirty="0" smtClean="0"/>
              <a:t>ignition </a:t>
            </a:r>
            <a:r>
              <a:rPr lang="en-US" sz="2400" dirty="0"/>
              <a:t>is first turned on as </a:t>
            </a:r>
            <a:r>
              <a:rPr lang="en-US" sz="2400" dirty="0" smtClean="0"/>
              <a:t>bulb check and </a:t>
            </a:r>
            <a:r>
              <a:rPr lang="en-US" sz="2400" dirty="0"/>
              <a:t>then go out. If </a:t>
            </a:r>
            <a:r>
              <a:rPr lang="en-US" sz="2400" dirty="0" smtClean="0"/>
              <a:t>check </a:t>
            </a:r>
            <a:r>
              <a:rPr lang="en-US" sz="2400" dirty="0"/>
              <a:t>engine light remains on, then </a:t>
            </a:r>
            <a:r>
              <a:rPr lang="en-US" sz="2400" dirty="0" smtClean="0"/>
              <a:t>PCM detected fault &amp; DTC set</a:t>
            </a:r>
            <a:endParaRPr lang="en-US" sz="2400" dirty="0"/>
          </a:p>
        </p:txBody>
      </p:sp>
      <p:pic>
        <p:nvPicPr>
          <p:cNvPr id="4" name="Picture 3" descr="A photo shows the “Check Engine” light illuminated on a vehicle’s dash. It contains an engine shaped icon followed by the word “CHECK”, both in light whitish red color."/>
          <p:cNvPicPr>
            <a:picLocks noChangeAspect="1"/>
          </p:cNvPicPr>
          <p:nvPr/>
        </p:nvPicPr>
        <p:blipFill>
          <a:blip r:embed="rId2"/>
          <a:stretch>
            <a:fillRect/>
          </a:stretch>
        </p:blipFill>
        <p:spPr>
          <a:xfrm>
            <a:off x="1189941" y="1341484"/>
            <a:ext cx="6963459" cy="5059316"/>
          </a:xfrm>
          <a:prstGeom prst="rect">
            <a:avLst/>
          </a:prstGeom>
        </p:spPr>
      </p:pic>
    </p:spTree>
    <p:extLst>
      <p:ext uri="{BB962C8B-B14F-4D97-AF65-F5344CB8AC3E}">
        <p14:creationId xmlns:p14="http://schemas.microsoft.com/office/powerpoint/2010/main" val="28211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dirty="0"/>
              <a:t>DIAGNOSTIC </a:t>
            </a:r>
            <a:r>
              <a:rPr lang="en-US" sz="3200" dirty="0" smtClean="0"/>
              <a:t>TROUBLE CODES &amp; TECHNICAL SERVICE BULLETINS (3 of 4)</a:t>
            </a:r>
            <a:endParaRPr lang="en-US" sz="3200" dirty="0"/>
          </a:p>
        </p:txBody>
      </p:sp>
      <p:sp>
        <p:nvSpPr>
          <p:cNvPr id="3" name="Content Placeholder 2"/>
          <p:cNvSpPr>
            <a:spLocks noGrp="1"/>
          </p:cNvSpPr>
          <p:nvPr>
            <p:ph idx="1"/>
          </p:nvPr>
        </p:nvSpPr>
        <p:spPr>
          <a:xfrm>
            <a:off x="266700" y="1447800"/>
            <a:ext cx="8610600" cy="4525963"/>
          </a:xfrm>
        </p:spPr>
        <p:txBody>
          <a:bodyPr/>
          <a:lstStyle/>
          <a:p>
            <a:pPr>
              <a:spcBef>
                <a:spcPts val="0"/>
              </a:spcBef>
            </a:pPr>
            <a:r>
              <a:rPr lang="en-US" sz="3200" b="1" dirty="0">
                <a:solidFill>
                  <a:srgbClr val="0000FF"/>
                </a:solidFill>
              </a:rPr>
              <a:t>DTC S</a:t>
            </a:r>
            <a:r>
              <a:rPr lang="en-US" sz="3200" b="1" dirty="0" smtClean="0">
                <a:solidFill>
                  <a:srgbClr val="0000FF"/>
                </a:solidFill>
              </a:rPr>
              <a:t>tatus</a:t>
            </a:r>
            <a:r>
              <a:rPr lang="en-US" dirty="0" smtClean="0"/>
              <a:t>:</a:t>
            </a:r>
            <a:endParaRPr lang="en-US" dirty="0"/>
          </a:p>
          <a:p>
            <a:pPr lvl="1">
              <a:spcBef>
                <a:spcPts val="0"/>
              </a:spcBef>
            </a:pPr>
            <a:r>
              <a:rPr lang="en-US" dirty="0" smtClean="0"/>
              <a:t>History DTC—store </a:t>
            </a:r>
            <a:r>
              <a:rPr lang="en-US" dirty="0"/>
              <a:t>history DTC s for </a:t>
            </a:r>
            <a:r>
              <a:rPr lang="en-US" dirty="0" smtClean="0"/>
              <a:t>40 trips</a:t>
            </a:r>
          </a:p>
          <a:p>
            <a:pPr lvl="1">
              <a:spcBef>
                <a:spcPts val="0"/>
              </a:spcBef>
            </a:pPr>
            <a:r>
              <a:rPr lang="en-US" dirty="0" smtClean="0"/>
              <a:t>MIL Request—PCM has MIL on</a:t>
            </a:r>
          </a:p>
          <a:p>
            <a:pPr lvl="1">
              <a:spcBef>
                <a:spcPts val="0"/>
              </a:spcBef>
            </a:pPr>
            <a:r>
              <a:rPr lang="en-US" dirty="0" smtClean="0"/>
              <a:t>Last Test Fail—only DTC failed last </a:t>
            </a:r>
            <a:r>
              <a:rPr lang="en-US" dirty="0"/>
              <a:t>time </a:t>
            </a:r>
            <a:endParaRPr lang="en-US" dirty="0" smtClean="0"/>
          </a:p>
          <a:p>
            <a:pPr lvl="2">
              <a:spcBef>
                <a:spcPts val="0"/>
              </a:spcBef>
            </a:pPr>
            <a:r>
              <a:rPr lang="en-US" dirty="0" smtClean="0"/>
              <a:t>Test </a:t>
            </a:r>
            <a:r>
              <a:rPr lang="en-US" dirty="0"/>
              <a:t>of </a:t>
            </a:r>
            <a:r>
              <a:rPr lang="en-US" dirty="0" smtClean="0"/>
              <a:t>system </a:t>
            </a:r>
            <a:r>
              <a:rPr lang="en-US" dirty="0"/>
              <a:t>or </a:t>
            </a:r>
            <a:r>
              <a:rPr lang="en-US" dirty="0" smtClean="0"/>
              <a:t>sensor ran</a:t>
            </a:r>
          </a:p>
          <a:p>
            <a:pPr lvl="1">
              <a:spcBef>
                <a:spcPts val="0"/>
              </a:spcBef>
            </a:pPr>
            <a:r>
              <a:rPr lang="en-US" dirty="0" smtClean="0"/>
              <a:t>Test </a:t>
            </a:r>
            <a:r>
              <a:rPr lang="en-US" dirty="0"/>
              <a:t>Fail Since Code Cleared (SCC</a:t>
            </a:r>
            <a:r>
              <a:rPr lang="en-US" dirty="0" smtClean="0"/>
              <a:t>)—</a:t>
            </a:r>
          </a:p>
          <a:p>
            <a:pPr lvl="2">
              <a:spcBef>
                <a:spcPts val="0"/>
              </a:spcBef>
            </a:pPr>
            <a:r>
              <a:rPr lang="en-US" dirty="0"/>
              <a:t>DTC s </a:t>
            </a:r>
            <a:r>
              <a:rPr lang="en-US" dirty="0" smtClean="0"/>
              <a:t>reported test </a:t>
            </a:r>
            <a:r>
              <a:rPr lang="en-US" dirty="0"/>
              <a:t>failed </a:t>
            </a:r>
            <a:r>
              <a:rPr lang="en-US" dirty="0" smtClean="0"/>
              <a:t>since the </a:t>
            </a:r>
            <a:r>
              <a:rPr lang="en-US" dirty="0"/>
              <a:t>last time </a:t>
            </a:r>
            <a:r>
              <a:rPr lang="en-US" dirty="0" smtClean="0"/>
              <a:t>cleared</a:t>
            </a:r>
          </a:p>
          <a:p>
            <a:pPr lvl="1">
              <a:spcBef>
                <a:spcPts val="0"/>
              </a:spcBef>
            </a:pPr>
            <a:r>
              <a:rPr lang="en-US" dirty="0" smtClean="0"/>
              <a:t>Not </a:t>
            </a:r>
            <a:r>
              <a:rPr lang="en-US" dirty="0"/>
              <a:t>Run Since Code Cleared (SCC</a:t>
            </a:r>
            <a:r>
              <a:rPr lang="en-US" dirty="0" smtClean="0"/>
              <a:t>)—DTC not </a:t>
            </a:r>
            <a:r>
              <a:rPr lang="en-US" dirty="0"/>
              <a:t>run </a:t>
            </a:r>
            <a:endParaRPr lang="en-US" dirty="0" smtClean="0"/>
          </a:p>
          <a:p>
            <a:pPr lvl="1">
              <a:spcBef>
                <a:spcPts val="0"/>
              </a:spcBef>
            </a:pPr>
            <a:r>
              <a:rPr lang="en-US" dirty="0" smtClean="0"/>
              <a:t>DTC Status—DTCs not </a:t>
            </a:r>
            <a:r>
              <a:rPr lang="en-US" dirty="0"/>
              <a:t>run during </a:t>
            </a:r>
            <a:r>
              <a:rPr lang="en-US" dirty="0" smtClean="0"/>
              <a:t>drive cycle</a:t>
            </a:r>
            <a:endParaRPr lang="en-US" dirty="0"/>
          </a:p>
        </p:txBody>
      </p:sp>
      <p:pic>
        <p:nvPicPr>
          <p:cNvPr id="5" name="Picture 4" descr="A photo shows the “Check Engine” light illuminated on a vehicle’s dash. It contains an engine shaped icon followed by the word “CHECK”, both in light whitish red color."/>
          <p:cNvPicPr>
            <a:picLocks noChangeAspect="1"/>
          </p:cNvPicPr>
          <p:nvPr/>
        </p:nvPicPr>
        <p:blipFill>
          <a:blip r:embed="rId2"/>
          <a:stretch>
            <a:fillRect/>
          </a:stretch>
        </p:blipFill>
        <p:spPr>
          <a:xfrm>
            <a:off x="6802834" y="4724400"/>
            <a:ext cx="2341166" cy="1700059"/>
          </a:xfrm>
          <a:prstGeom prst="rect">
            <a:avLst/>
          </a:prstGeom>
        </p:spPr>
      </p:pic>
    </p:spTree>
    <p:extLst>
      <p:ext uri="{BB962C8B-B14F-4D97-AF65-F5344CB8AC3E}">
        <p14:creationId xmlns:p14="http://schemas.microsoft.com/office/powerpoint/2010/main" val="40004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200" dirty="0"/>
              <a:t>DIAGNOSTIC </a:t>
            </a:r>
            <a:r>
              <a:rPr lang="en-US" sz="3200" dirty="0" smtClean="0"/>
              <a:t>TROUBLE CODES &amp; TECHNICAL SERVICE BULLETINS (4 of 4)</a:t>
            </a:r>
            <a:endParaRPr lang="en-US" sz="3200" dirty="0"/>
          </a:p>
        </p:txBody>
      </p:sp>
      <p:sp>
        <p:nvSpPr>
          <p:cNvPr id="3" name="Content Placeholder 2"/>
          <p:cNvSpPr>
            <a:spLocks noGrp="1"/>
          </p:cNvSpPr>
          <p:nvPr>
            <p:ph idx="1"/>
          </p:nvPr>
        </p:nvSpPr>
        <p:spPr>
          <a:xfrm>
            <a:off x="457200" y="1600200"/>
            <a:ext cx="8686800" cy="4525963"/>
          </a:xfrm>
        </p:spPr>
        <p:txBody>
          <a:bodyPr/>
          <a:lstStyle/>
          <a:p>
            <a:r>
              <a:rPr lang="en-US" b="1" dirty="0" smtClean="0">
                <a:solidFill>
                  <a:srgbClr val="0000FF"/>
                </a:solidFill>
              </a:rPr>
              <a:t>Technical Service Bulletins: Strategy Diagnosis </a:t>
            </a:r>
          </a:p>
          <a:p>
            <a:r>
              <a:rPr lang="en-US" b="1" dirty="0" smtClean="0">
                <a:solidFill>
                  <a:srgbClr val="0000FF"/>
                </a:solidFill>
              </a:rPr>
              <a:t>Scan Tool </a:t>
            </a:r>
          </a:p>
          <a:p>
            <a:pPr lvl="1"/>
            <a:r>
              <a:rPr lang="en-US" dirty="0" smtClean="0"/>
              <a:t>Check values of sensors</a:t>
            </a:r>
          </a:p>
          <a:p>
            <a:pPr lvl="1"/>
            <a:r>
              <a:rPr lang="en-US" dirty="0" smtClean="0"/>
              <a:t>Verify normal action/reaction </a:t>
            </a:r>
            <a:r>
              <a:rPr lang="en-US" dirty="0"/>
              <a:t>activity </a:t>
            </a:r>
            <a:endParaRPr lang="en-US" dirty="0" smtClean="0"/>
          </a:p>
          <a:p>
            <a:pPr lvl="1"/>
            <a:r>
              <a:rPr lang="en-US" dirty="0" smtClean="0"/>
              <a:t>When </a:t>
            </a:r>
            <a:r>
              <a:rPr lang="en-US" dirty="0"/>
              <a:t>operating </a:t>
            </a:r>
            <a:r>
              <a:rPr lang="en-US" dirty="0" smtClean="0"/>
              <a:t>system</a:t>
            </a:r>
          </a:p>
          <a:p>
            <a:endParaRPr lang="en-US" dirty="0"/>
          </a:p>
        </p:txBody>
      </p:sp>
      <p:pic>
        <p:nvPicPr>
          <p:cNvPr id="5" name="Picture 4" descr="A photo shows a technician pointing at “Service Bulletin”, in a page displayed on a laptop screen."/>
          <p:cNvPicPr>
            <a:picLocks noChangeAspect="1"/>
          </p:cNvPicPr>
          <p:nvPr/>
        </p:nvPicPr>
        <p:blipFill>
          <a:blip r:embed="rId2"/>
          <a:stretch>
            <a:fillRect/>
          </a:stretch>
        </p:blipFill>
        <p:spPr>
          <a:xfrm>
            <a:off x="6096000" y="2133600"/>
            <a:ext cx="2819400" cy="2112630"/>
          </a:xfrm>
          <a:prstGeom prst="rect">
            <a:avLst/>
          </a:prstGeom>
        </p:spPr>
      </p:pic>
    </p:spTree>
    <p:extLst>
      <p:ext uri="{BB962C8B-B14F-4D97-AF65-F5344CB8AC3E}">
        <p14:creationId xmlns:p14="http://schemas.microsoft.com/office/powerpoint/2010/main" val="66843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6–2 </a:t>
            </a:r>
            <a:r>
              <a:rPr lang="en-US" sz="2400" dirty="0" smtClean="0"/>
              <a:t>After checking </a:t>
            </a:r>
            <a:r>
              <a:rPr lang="en-US" sz="2400" dirty="0"/>
              <a:t>for stored </a:t>
            </a:r>
            <a:r>
              <a:rPr lang="en-US" sz="2400" dirty="0" smtClean="0"/>
              <a:t>DTCs, wise </a:t>
            </a:r>
            <a:r>
              <a:rPr lang="en-US" sz="2400" dirty="0"/>
              <a:t>technician checks service </a:t>
            </a:r>
            <a:r>
              <a:rPr lang="en-US" sz="2400" dirty="0" smtClean="0"/>
              <a:t>information for </a:t>
            </a:r>
            <a:r>
              <a:rPr lang="en-US" sz="2400" dirty="0"/>
              <a:t>any technical service bulletins that may relate to the </a:t>
            </a:r>
            <a:r>
              <a:rPr lang="en-US" sz="2400" dirty="0" smtClean="0"/>
              <a:t>vehicle being </a:t>
            </a:r>
            <a:r>
              <a:rPr lang="en-US" sz="2400" dirty="0"/>
              <a:t>serviced.</a:t>
            </a:r>
          </a:p>
        </p:txBody>
      </p:sp>
      <p:pic>
        <p:nvPicPr>
          <p:cNvPr id="4" name="Picture 3" descr="A photo shows a technician pointing at “Service Bulletin”, in a page displayed on a laptop screen."/>
          <p:cNvPicPr>
            <a:picLocks noChangeAspect="1"/>
          </p:cNvPicPr>
          <p:nvPr/>
        </p:nvPicPr>
        <p:blipFill>
          <a:blip r:embed="rId2"/>
          <a:stretch>
            <a:fillRect/>
          </a:stretch>
        </p:blipFill>
        <p:spPr>
          <a:xfrm>
            <a:off x="1142999" y="1371600"/>
            <a:ext cx="6711185" cy="5029200"/>
          </a:xfrm>
          <a:prstGeom prst="rect">
            <a:avLst/>
          </a:prstGeom>
        </p:spPr>
      </p:pic>
    </p:spTree>
    <p:extLst>
      <p:ext uri="{BB962C8B-B14F-4D97-AF65-F5344CB8AC3E}">
        <p14:creationId xmlns:p14="http://schemas.microsoft.com/office/powerpoint/2010/main" val="385093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4766</TotalTime>
  <Words>2390</Words>
  <Application>Microsoft Macintosh PowerPoint</Application>
  <PresentationFormat>On-screen Show (4:3)</PresentationFormat>
  <Paragraphs>223</Paragraphs>
  <Slides>56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ＭＳ Ｐゴシック</vt:lpstr>
      <vt:lpstr>Times</vt:lpstr>
      <vt:lpstr>Times New Roman</vt:lpstr>
      <vt:lpstr>Verdana</vt:lpstr>
      <vt:lpstr>Wingdings</vt:lpstr>
      <vt:lpstr>Arial</vt:lpstr>
      <vt:lpstr>508 Lecture</vt:lpstr>
      <vt:lpstr>Light Vehicle Diesel Engines</vt:lpstr>
      <vt:lpstr>LEARNING OBJECTIVES (1 of 2)</vt:lpstr>
      <vt:lpstr>LEARNING OBJECTIVES (2 of 2)</vt:lpstr>
      <vt:lpstr>TYPICAL ENGINE RELATED COMPLAINTS (1 of 4)</vt:lpstr>
      <vt:lpstr>DIAGNOSTIC TROUBLE CODES &amp; TECHNICAL SERVICE BULLETINS (2 of 4)</vt:lpstr>
      <vt:lpstr>FIGURE 6–1 typical “Check Engine” light which should come on when ignition is first turned on as bulb check and then go out. If check engine light remains on, then PCM detected fault &amp; DTC set</vt:lpstr>
      <vt:lpstr>DIAGNOSTIC TROUBLE CODES &amp; TECHNICAL SERVICE BULLETINS (3 of 4)</vt:lpstr>
      <vt:lpstr>DIAGNOSTIC TROUBLE CODES &amp; TECHNICAL SERVICE BULLETINS (4 of 4)</vt:lpstr>
      <vt:lpstr>FIGURE 6–2 After checking for stored DTCs, wise technician checks service information for any technical service bulletins that may relate to the vehicle being serviced.</vt:lpstr>
      <vt:lpstr>VISUAL INSPECTION</vt:lpstr>
      <vt:lpstr>FIGURE 6–3 Checking engine oil level and condition is almost always first step in diagnosis of any diesel engine diagnosis.</vt:lpstr>
      <vt:lpstr>WARNING</vt:lpstr>
      <vt:lpstr>FIGURE 6–4 Coolant condition can be easily checked using test strips.</vt:lpstr>
      <vt:lpstr>FIGURE 6–5 Using black light to spot leaks after adding dye to oil. Fluorescent dye works best with clean oil.</vt:lpstr>
      <vt:lpstr>ENGINE NOISE/ VIBRATION DIAGNOSIS</vt:lpstr>
      <vt:lpstr>FIGURE 6–6 accessory belt tensioner. Most tensioners have a mark that indicates normal operating location. If belt has stretched, this indicator mark will be outside of normal range. Anything wrong with belt or tensioner can cause noise.</vt:lpstr>
      <vt:lpstr>CHART 6-1: Typical noises and possible causes.</vt:lpstr>
      <vt:lpstr>CRANKCASE PRESSURE TEST (1 of 2)</vt:lpstr>
      <vt:lpstr>FIGURE 6–7 crankcase breather being removed from valve cover of a 6.7 liter Cummins diesel engine.</vt:lpstr>
      <vt:lpstr>FIGURE 6–8 gauge measures low positive and negative pressures in units of inches of water. (1 inch of mercury (in. Hg) equals 14 inches of water so this unit is very small.) Connect gauge to source that can measure crankcase pressure, usually at oil dipstick tube.</vt:lpstr>
      <vt:lpstr>CRANKCASE PRESSURE TEST (2 of 2)</vt:lpstr>
      <vt:lpstr>Quick &amp; Easy Crankcase Pressure Test</vt:lpstr>
      <vt:lpstr>OIL PRESSURE TESTING</vt:lpstr>
      <vt:lpstr>FIGURE 6–9 measure engine oil pressure, remove oil pressure sending (sender) unit, usually located near the oil filter. Screw the pressure gauge into the oil pressure sending unit hole.</vt:lpstr>
      <vt:lpstr>If the Oil Pressure Light Is Not On, Why Should I Check the Oil Pressure?</vt:lpstr>
      <vt:lpstr>MISFIRE DIAGNOSIS</vt:lpstr>
      <vt:lpstr>FIGURE 6–10 GM Tech 2 scan tool display showing a random misfire DTC (P0300) has been detected.</vt:lpstr>
      <vt:lpstr>COMPRESSION TEST</vt:lpstr>
      <vt:lpstr>FIGURE 6–11 Ford IDS scan tool has graph function that allows technician to view data on cylinder contribution test visually, making diagnosis easier.  Cylinders on bank 2 on Ford 6.7 Power Stroke (cylinders 7, 6, 5, &amp; 8) are weak.</vt:lpstr>
      <vt:lpstr>FIGURE 6–12 (a) relative compression test using an amp clamp around starter motor power cable &amp; Pico scope. </vt:lpstr>
      <vt:lpstr>FIGURE 6–12 (b) result is a waveform that displays current needed for each cylinder under compression. This test indicates that all cylinders are requiring same current to rotate starter motor, indicating that all cylinders have same relative compression.</vt:lpstr>
      <vt:lpstr>FIGURE 6–13 diesel engine compression gauge being used to test compression on Duramax diesel engine.</vt:lpstr>
      <vt:lpstr>ENGINE STARTING AND CHARGING DIAGNOSIS (1 of 8)</vt:lpstr>
      <vt:lpstr>ENGINE STARTING AND CHARGING DIAGNOSIS (2 of 8)</vt:lpstr>
      <vt:lpstr>QUESTION 1: ?</vt:lpstr>
      <vt:lpstr>ANSWER 1:</vt:lpstr>
      <vt:lpstr>How Should You Test a Vehicle Equipped with Two Batteries?</vt:lpstr>
      <vt:lpstr>FIGURE 6–14 Most light-duty diesel vehicles are equipped with two batteries connected in parallel as shown. Two 500 amperes, 12-volt batteries are capable of supplying 1,000 amperes at 12 volts, which is needed to start many diesel engines.</vt:lpstr>
      <vt:lpstr>FIGURE 6–15 battery that measures 12.6 volts or higher after the surface charge has been removed is 100% charged.</vt:lpstr>
      <vt:lpstr>ENGINE STARTING AND CHARGING DIAGNOSIS (3 of 8) </vt:lpstr>
      <vt:lpstr>ENGINE STARTING AND CHARGING DIAGNOSIS (4 of 8)</vt:lpstr>
      <vt:lpstr>CHART 6-2: estimated state of charge of a 12-volt battery after surface charge has been removed. surface charge is removed by turning headlights on high beam for one minute, then turning the headlights off and waiting two minutes.</vt:lpstr>
      <vt:lpstr>ENGINE STARTING AND CHARGING DIAGNOSIS (5 of 8)</vt:lpstr>
      <vt:lpstr>FIGURE 6–16 Midtronics tester that can not only test battery, but can also detect faults with starter &amp; alternator.</vt:lpstr>
      <vt:lpstr>ENGINE STARTING AND CHARGING DIAGNOSIS (6 of 8)</vt:lpstr>
      <vt:lpstr>Dead Batteries Can Freeze</vt:lpstr>
      <vt:lpstr>QUESTION 3: ?</vt:lpstr>
      <vt:lpstr>ANSWER 3:</vt:lpstr>
      <vt:lpstr>ENGINE STARTING AND CHARGING DIAGNOSIS (7 of 8)</vt:lpstr>
      <vt:lpstr>FIGURE 6–17 Clamp-on digital multimeter (DMM) used to check battery electrical drain. Meter reads over a half an ampere, which exceeds normal specification of 0.050A.</vt:lpstr>
      <vt:lpstr>FIGURE 6–18 After connecting shut-off tool, start engine operate all accessories. Stop engine and turn off everything. Connect ammeter across shut-off switch in parallel. Wait 20 minutes. This time allows all electronic circuits to “time out” or shut down. Open switch—all current now will flow through ammeter. A reading greater than specified (usually &gt; 50 milliamperes, or 0.05 ampere) indicates a problem that should be corrected.</vt:lpstr>
      <vt:lpstr>ENGINE STARTING AND CHARGING DIAGNOSIS (8 of 8)</vt:lpstr>
      <vt:lpstr>FIGURE 6–19 A theft deterrent indicator lamp of the dash. A flashing lamp usually indicates a fault in the system, and the engine may not start.</vt:lpstr>
      <vt:lpstr>FIGURE 6–20 With engine running, the battery voltage should be between 13.5 and 15 volts.</vt:lpstr>
      <vt:lpstr>Summary (1 of 2)</vt:lpstr>
      <vt:lpstr>Summary (2 of 2)</vt:lpstr>
    </vt:vector>
  </TitlesOfParts>
  <Company>echosvoice</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Anthony Borsani</cp:lastModifiedBy>
  <cp:revision>250</cp:revision>
  <dcterms:created xsi:type="dcterms:W3CDTF">2014-07-14T20:04:21Z</dcterms:created>
  <dcterms:modified xsi:type="dcterms:W3CDTF">2018-04-20T13:27:19Z</dcterms:modified>
</cp:coreProperties>
</file>