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376" r:id="rId2"/>
    <p:sldId id="395" r:id="rId3"/>
    <p:sldId id="396" r:id="rId4"/>
    <p:sldId id="429" r:id="rId5"/>
    <p:sldId id="430" r:id="rId6"/>
    <p:sldId id="431" r:id="rId7"/>
    <p:sldId id="388" r:id="rId8"/>
    <p:sldId id="394" r:id="rId9"/>
    <p:sldId id="434" r:id="rId10"/>
    <p:sldId id="437" r:id="rId11"/>
    <p:sldId id="438" r:id="rId12"/>
    <p:sldId id="439" r:id="rId13"/>
    <p:sldId id="448" r:id="rId14"/>
    <p:sldId id="440" r:id="rId15"/>
    <p:sldId id="442" r:id="rId16"/>
    <p:sldId id="427" r:id="rId17"/>
    <p:sldId id="433" r:id="rId18"/>
    <p:sldId id="443" r:id="rId19"/>
    <p:sldId id="447" r:id="rId20"/>
    <p:sldId id="449" r:id="rId21"/>
    <p:sldId id="446" r:id="rId22"/>
    <p:sldId id="450" r:id="rId23"/>
    <p:sldId id="445" r:id="rId24"/>
    <p:sldId id="451" r:id="rId25"/>
    <p:sldId id="452" r:id="rId26"/>
    <p:sldId id="453" r:id="rId27"/>
    <p:sldId id="454" r:id="rId28"/>
    <p:sldId id="455" r:id="rId29"/>
    <p:sldId id="476" r:id="rId30"/>
    <p:sldId id="456" r:id="rId31"/>
    <p:sldId id="477" r:id="rId32"/>
    <p:sldId id="478" r:id="rId33"/>
    <p:sldId id="479" r:id="rId34"/>
    <p:sldId id="457" r:id="rId35"/>
    <p:sldId id="458" r:id="rId36"/>
    <p:sldId id="480" r:id="rId37"/>
    <p:sldId id="459" r:id="rId38"/>
    <p:sldId id="481" r:id="rId39"/>
    <p:sldId id="460" r:id="rId40"/>
    <p:sldId id="461" r:id="rId41"/>
    <p:sldId id="464" r:id="rId42"/>
    <p:sldId id="465" r:id="rId43"/>
    <p:sldId id="417" r:id="rId44"/>
    <p:sldId id="418" r:id="rId45"/>
    <p:sldId id="482"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057"/>
    <a:srgbClr val="005A70"/>
    <a:srgbClr val="007FA3"/>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94" autoAdjust="0"/>
    <p:restoredTop sz="83248" autoAdjust="0"/>
  </p:normalViewPr>
  <p:slideViewPr>
    <p:cSldViewPr>
      <p:cViewPr>
        <p:scale>
          <a:sx n="93" d="100"/>
          <a:sy n="93" d="100"/>
        </p:scale>
        <p:origin x="-78" y="-402"/>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sorterViewPr>
    <p:cViewPr>
      <p:scale>
        <a:sx n="100" d="100"/>
        <a:sy n="100" d="100"/>
      </p:scale>
      <p:origin x="0" y="0"/>
    </p:cViewPr>
  </p:sorter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3/5/2018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3/5/2018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3/5/2018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3/5/2018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3/5/2018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2484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914400"/>
            <a:ext cx="4168775"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975" y="914400"/>
            <a:ext cx="4168775"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64100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3/5/2018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3/5/2018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3/5/2018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3/5/2018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3/5/2018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3/5/2018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3/5/2018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3/5/2018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3/5/2018</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Vehicle Diesel Engines</a:t>
            </a:r>
            <a:endParaRPr lang="en-US" dirty="0" smtClean="0"/>
          </a:p>
        </p:txBody>
      </p:sp>
      <p:sp>
        <p:nvSpPr>
          <p:cNvPr id="3" name="Text Placeholder 2"/>
          <p:cNvSpPr>
            <a:spLocks noGrp="1"/>
          </p:cNvSpPr>
          <p:nvPr>
            <p:ph type="body" sz="quarter" idx="13"/>
          </p:nvPr>
        </p:nvSpPr>
        <p:spPr/>
        <p:txBody>
          <a:bodyPr/>
          <a:lstStyle/>
          <a:p>
            <a:r>
              <a:rPr lang="en-US" dirty="0" smtClean="0"/>
              <a:t>First Edition</a:t>
            </a:r>
            <a:endParaRPr lang="en-US" dirty="0"/>
          </a:p>
        </p:txBody>
      </p:sp>
      <p:sp>
        <p:nvSpPr>
          <p:cNvPr id="4" name="Text Placeholder 3"/>
          <p:cNvSpPr>
            <a:spLocks noGrp="1"/>
          </p:cNvSpPr>
          <p:nvPr>
            <p:ph type="body" sz="quarter" idx="14"/>
          </p:nvPr>
        </p:nvSpPr>
        <p:spPr/>
        <p:txBody>
          <a:bodyPr/>
          <a:lstStyle/>
          <a:p>
            <a:r>
              <a:rPr lang="en-US" dirty="0" smtClean="0"/>
              <a:t>Chapter 7</a:t>
            </a:r>
            <a:endParaRPr lang="en-US" dirty="0"/>
          </a:p>
        </p:txBody>
      </p:sp>
      <p:sp>
        <p:nvSpPr>
          <p:cNvPr id="5" name="Text Placeholder 4"/>
          <p:cNvSpPr>
            <a:spLocks noGrp="1"/>
          </p:cNvSpPr>
          <p:nvPr>
            <p:ph type="body" sz="quarter" idx="15"/>
          </p:nvPr>
        </p:nvSpPr>
        <p:spPr/>
        <p:txBody>
          <a:bodyPr/>
          <a:lstStyle/>
          <a:p>
            <a:r>
              <a:rPr lang="en-US" b="1" dirty="0" smtClean="0"/>
              <a:t>Diesel Engine Disassembly, Cleaning</a:t>
            </a:r>
            <a:r>
              <a:rPr lang="en-US" b="1" smtClean="0"/>
              <a:t>, and </a:t>
            </a:r>
            <a:r>
              <a:rPr lang="en-US" b="1" dirty="0" smtClean="0"/>
              <a:t>Crack Detection</a:t>
            </a:r>
            <a:endParaRPr lang="en-US" b="1" dirty="0"/>
          </a:p>
        </p:txBody>
      </p:sp>
      <p:pic>
        <p:nvPicPr>
          <p:cNvPr id="6" name="Picture 5" descr="Front Cover:Light Vehicle Diesel Engines First Edition by James D.HAlderman and curt war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410426"/>
            <a:ext cx="3886200" cy="4972812"/>
          </a:xfrm>
          <a:prstGeom prst="rect">
            <a:avLst/>
          </a:prstGeom>
        </p:spPr>
      </p:pic>
      <p:sp>
        <p:nvSpPr>
          <p:cNvPr id="7" name="Copyright" descr="Copyright 2015, 2012, 2009"/>
          <p:cNvSpPr txBox="1">
            <a:spLocks noChangeArrowheads="1"/>
          </p:cNvSpPr>
          <p:nvPr/>
        </p:nvSpPr>
        <p:spPr bwMode="auto">
          <a:xfrm>
            <a:off x="1413669" y="64008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10600" cy="1097280"/>
          </a:xfrm>
        </p:spPr>
        <p:txBody>
          <a:bodyPr/>
          <a:lstStyle/>
          <a:p>
            <a:r>
              <a:rPr lang="en-US" cap="all" dirty="0" smtClean="0"/>
              <a:t>FIGURE 7–3 </a:t>
            </a:r>
            <a:r>
              <a:rPr lang="en-US" sz="2400" dirty="0" smtClean="0"/>
              <a:t>Rocker arm shaft being removed from a</a:t>
            </a:r>
            <a:br>
              <a:rPr lang="en-US" sz="2400" dirty="0" smtClean="0"/>
            </a:br>
            <a:r>
              <a:rPr lang="en-US" sz="2400" dirty="0"/>
              <a:t>D</a:t>
            </a:r>
            <a:r>
              <a:rPr lang="en-US" sz="2400" dirty="0" smtClean="0"/>
              <a:t>uramax V-8 diesel engine. </a:t>
            </a:r>
            <a:endParaRPr lang="en-US" sz="2400" dirty="0"/>
          </a:p>
        </p:txBody>
      </p:sp>
      <p:pic>
        <p:nvPicPr>
          <p:cNvPr id="5" name="Picture 4" descr="A photo shows rocker arm shaft being removed from a Duramax V-8 diesel engine once the valve covers are removed."/>
          <p:cNvPicPr>
            <a:picLocks noChangeAspect="1"/>
          </p:cNvPicPr>
          <p:nvPr/>
        </p:nvPicPr>
        <p:blipFill>
          <a:blip r:embed="rId2"/>
          <a:stretch>
            <a:fillRect/>
          </a:stretch>
        </p:blipFill>
        <p:spPr>
          <a:xfrm>
            <a:off x="81782" y="1371600"/>
            <a:ext cx="8909818" cy="4892482"/>
          </a:xfrm>
          <a:prstGeom prst="rect">
            <a:avLst/>
          </a:prstGeom>
        </p:spPr>
      </p:pic>
    </p:spTree>
    <p:extLst>
      <p:ext uri="{BB962C8B-B14F-4D97-AF65-F5344CB8AC3E}">
        <p14:creationId xmlns:p14="http://schemas.microsoft.com/office/powerpoint/2010/main" val="802963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10600" cy="1097280"/>
          </a:xfrm>
        </p:spPr>
        <p:txBody>
          <a:bodyPr/>
          <a:lstStyle/>
          <a:p>
            <a:r>
              <a:rPr lang="en-US" cap="all" dirty="0" smtClean="0"/>
              <a:t>FIGURE 7–4 </a:t>
            </a:r>
            <a:r>
              <a:rPr lang="en-US" dirty="0" smtClean="0"/>
              <a:t>Cylinder head bolts being loosened on a </a:t>
            </a:r>
            <a:r>
              <a:rPr lang="en-US" dirty="0"/>
              <a:t>C</a:t>
            </a:r>
            <a:r>
              <a:rPr lang="en-US" dirty="0" smtClean="0"/>
              <a:t>ummins 6.7-liter diesel engine, starting at the ends of the head and working toward the center. </a:t>
            </a:r>
            <a:endParaRPr lang="en-US" dirty="0"/>
          </a:p>
        </p:txBody>
      </p:sp>
      <p:pic>
        <p:nvPicPr>
          <p:cNvPr id="3" name="Picture 2" descr="A photo shows cylinder head bolts being loosened on a Cummins 6.7-liter diesel engine with the help of a socket wrench, starting at the ends of the head and working toward the center."/>
          <p:cNvPicPr>
            <a:picLocks noChangeAspect="1"/>
          </p:cNvPicPr>
          <p:nvPr/>
        </p:nvPicPr>
        <p:blipFill>
          <a:blip r:embed="rId2"/>
          <a:stretch>
            <a:fillRect/>
          </a:stretch>
        </p:blipFill>
        <p:spPr>
          <a:xfrm>
            <a:off x="914400" y="1400294"/>
            <a:ext cx="7239000" cy="5000506"/>
          </a:xfrm>
          <a:prstGeom prst="rect">
            <a:avLst/>
          </a:prstGeom>
        </p:spPr>
      </p:pic>
    </p:spTree>
    <p:extLst>
      <p:ext uri="{BB962C8B-B14F-4D97-AF65-F5344CB8AC3E}">
        <p14:creationId xmlns:p14="http://schemas.microsoft.com/office/powerpoint/2010/main" val="524741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10600" cy="1097280"/>
          </a:xfrm>
        </p:spPr>
        <p:txBody>
          <a:bodyPr/>
          <a:lstStyle/>
          <a:p>
            <a:r>
              <a:rPr lang="en-US" cap="all" dirty="0" smtClean="0"/>
              <a:t>FIGURE 7–5 </a:t>
            </a:r>
            <a:r>
              <a:rPr lang="en-US" dirty="0" smtClean="0"/>
              <a:t>Removing the rod cap from a Fiat Chrysler 3.0 liter V-6 diesel engine shows that the rod uses a fracture rod cap design</a:t>
            </a:r>
            <a:r>
              <a:rPr lang="en-US" cap="all" dirty="0" smtClean="0"/>
              <a:t>.</a:t>
            </a:r>
            <a:r>
              <a:rPr lang="en-US" dirty="0" smtClean="0"/>
              <a:t> </a:t>
            </a:r>
            <a:endParaRPr lang="en-US" dirty="0"/>
          </a:p>
        </p:txBody>
      </p:sp>
      <p:pic>
        <p:nvPicPr>
          <p:cNvPr id="1026" name="Picture 2" descr="A photo shows the rod cap of a Fiat Chrysler 3.0-liter V-6 diesel engine. A cracked joint is visible between the connecting rod and the rod c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284" y="1676400"/>
            <a:ext cx="5830432" cy="4397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7305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p:cNvSpPr>
            <a:spLocks noGrp="1" noChangeArrowheads="1"/>
          </p:cNvSpPr>
          <p:nvPr>
            <p:ph type="title"/>
          </p:nvPr>
        </p:nvSpPr>
        <p:spPr>
          <a:xfrm>
            <a:off x="228212" y="152400"/>
            <a:ext cx="7467987" cy="1180669"/>
          </a:xfrm>
        </p:spPr>
        <p:txBody>
          <a:bodyPr/>
          <a:lstStyle/>
          <a:p>
            <a:r>
              <a:rPr lang="en-US" altLang="en-US" sz="3600" dirty="0" smtClean="0">
                <a:ea typeface="Verdana" panose="020B0604030504040204" pitchFamily="34" charset="0"/>
              </a:rPr>
              <a:t>ROTATING ENGINE ASSEMBLIES REMOVAL (1 of 1)</a:t>
            </a:r>
          </a:p>
        </p:txBody>
      </p:sp>
      <p:sp>
        <p:nvSpPr>
          <p:cNvPr id="25602" name="Rectangle 3"/>
          <p:cNvSpPr>
            <a:spLocks noGrp="1" noChangeArrowheads="1"/>
          </p:cNvSpPr>
          <p:nvPr>
            <p:ph type="body" sz="half" idx="1"/>
          </p:nvPr>
        </p:nvSpPr>
        <p:spPr>
          <a:xfrm>
            <a:off x="195262" y="1524000"/>
            <a:ext cx="3429000" cy="5334000"/>
          </a:xfrm>
        </p:spPr>
        <p:txBody>
          <a:bodyPr/>
          <a:lstStyle/>
          <a:p>
            <a:r>
              <a:rPr lang="en-US" altLang="en-US" b="1" dirty="0" smtClean="0">
                <a:solidFill>
                  <a:srgbClr val="0000FF"/>
                </a:solidFill>
              </a:rPr>
              <a:t>Harmonic Balancer Removal</a:t>
            </a:r>
          </a:p>
          <a:p>
            <a:r>
              <a:rPr lang="en-US" altLang="en-US" b="1" dirty="0" smtClean="0">
                <a:solidFill>
                  <a:srgbClr val="0000FF"/>
                </a:solidFill>
              </a:rPr>
              <a:t>Camshaft Removal</a:t>
            </a:r>
          </a:p>
          <a:p>
            <a:r>
              <a:rPr lang="en-US" altLang="en-US" b="1" dirty="0" smtClean="0">
                <a:solidFill>
                  <a:srgbClr val="0000FF"/>
                </a:solidFill>
              </a:rPr>
              <a:t>Crankshaft and Main Bearing Removal</a:t>
            </a:r>
          </a:p>
          <a:p>
            <a:r>
              <a:rPr lang="en-US" altLang="en-US" b="1" dirty="0" smtClean="0">
                <a:solidFill>
                  <a:srgbClr val="0000FF"/>
                </a:solidFill>
              </a:rPr>
              <a:t>Block Inspection</a:t>
            </a:r>
          </a:p>
        </p:txBody>
      </p:sp>
      <p:pic>
        <p:nvPicPr>
          <p:cNvPr id="2050" name="Picture 2" descr="A photo shows a technician removing the front cover covering the camshaft and high-pressure fuel pump drive gears of an engine. A high-pressure fuel pump gear is visible once the cover is remov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9204" y="1777739"/>
            <a:ext cx="5214796" cy="4260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47198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10600" cy="1097280"/>
          </a:xfrm>
        </p:spPr>
        <p:txBody>
          <a:bodyPr/>
          <a:lstStyle/>
          <a:p>
            <a:r>
              <a:rPr lang="en-US" cap="all" dirty="0" smtClean="0"/>
              <a:t>FIGURE 7–6 </a:t>
            </a:r>
            <a:r>
              <a:rPr lang="en-US" dirty="0" smtClean="0"/>
              <a:t> </a:t>
            </a:r>
            <a:r>
              <a:rPr lang="en-US" dirty="0"/>
              <a:t>front cover covering </a:t>
            </a:r>
            <a:r>
              <a:rPr lang="en-US" dirty="0" smtClean="0"/>
              <a:t>gears for camshaft </a:t>
            </a:r>
            <a:r>
              <a:rPr lang="en-US" dirty="0"/>
              <a:t>and high-pressure pump is being removed from </a:t>
            </a:r>
            <a:r>
              <a:rPr lang="en-US" dirty="0" smtClean="0"/>
              <a:t>a Duramax </a:t>
            </a:r>
            <a:r>
              <a:rPr lang="en-US" dirty="0"/>
              <a:t>diesel engine.</a:t>
            </a:r>
          </a:p>
        </p:txBody>
      </p:sp>
      <p:pic>
        <p:nvPicPr>
          <p:cNvPr id="3074" name="Picture 2" descr="A photo shows a technician removing the front cover covering the camshaft and high-pressure fuel pump drive gears of an engine. A high-pressure fuel pump gear is visible once the cover is remov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551" y="1600200"/>
            <a:ext cx="5739898" cy="469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126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10600" cy="1097280"/>
          </a:xfrm>
        </p:spPr>
        <p:txBody>
          <a:bodyPr/>
          <a:lstStyle/>
          <a:p>
            <a:r>
              <a:rPr lang="en-US" cap="all" dirty="0" smtClean="0"/>
              <a:t>FIGURE 7–7 </a:t>
            </a:r>
            <a:r>
              <a:rPr lang="en-US" dirty="0" smtClean="0"/>
              <a:t>Main bearing cap being removed from a</a:t>
            </a:r>
            <a:br>
              <a:rPr lang="en-US" dirty="0" smtClean="0"/>
            </a:br>
            <a:r>
              <a:rPr lang="en-US" dirty="0"/>
              <a:t>C</a:t>
            </a:r>
            <a:r>
              <a:rPr lang="en-US" dirty="0" smtClean="0"/>
              <a:t>ummins 6.7-liter diesel engine. The caps are marked so there was no need to mark their location or direction. </a:t>
            </a:r>
            <a:endParaRPr lang="en-US" dirty="0"/>
          </a:p>
        </p:txBody>
      </p:sp>
      <p:pic>
        <p:nvPicPr>
          <p:cNvPr id="3" name="Picture 2" descr="A photo shows a main bearing cap being removed from the block of a Cummins 6.7-liter diesel engine. The caps are position marked with position markings."/>
          <p:cNvPicPr>
            <a:picLocks noChangeAspect="1"/>
          </p:cNvPicPr>
          <p:nvPr/>
        </p:nvPicPr>
        <p:blipFill>
          <a:blip r:embed="rId2"/>
          <a:stretch>
            <a:fillRect/>
          </a:stretch>
        </p:blipFill>
        <p:spPr>
          <a:xfrm>
            <a:off x="1143000" y="1371599"/>
            <a:ext cx="6858000" cy="5047913"/>
          </a:xfrm>
          <a:prstGeom prst="rect">
            <a:avLst/>
          </a:prstGeom>
        </p:spPr>
      </p:pic>
    </p:spTree>
    <p:extLst>
      <p:ext uri="{BB962C8B-B14F-4D97-AF65-F5344CB8AC3E}">
        <p14:creationId xmlns:p14="http://schemas.microsoft.com/office/powerpoint/2010/main" val="1647286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Mark it to Be Safe</a:t>
            </a:r>
          </a:p>
        </p:txBody>
      </p:sp>
      <p:pic>
        <p:nvPicPr>
          <p:cNvPr id="4" name="Picture 3" descr="techt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381000" y="2057400"/>
            <a:ext cx="8458200" cy="4191000"/>
          </a:xfrm>
          <a:prstGeom prst="rect">
            <a:avLst/>
          </a:prstGeom>
          <a:noFill/>
        </p:spPr>
        <p:txBody>
          <a:bodyPr vert="horz" lIns="0" tIns="0" rIns="0" bIns="0" rtlCol="0">
            <a:noAutofit/>
          </a:bodyPr>
          <a:lstStyle>
            <a:lvl1pPr marL="256032" indent="-256032" algn="l" defTabSz="914400" rtl="0" eaLnBrk="1" latinLnBrk="0" hangingPunct="1">
              <a:spcBef>
                <a:spcPts val="15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en-US" sz="2400" dirty="0"/>
              <a:t>When you disassemble anything, it is always </a:t>
            </a:r>
            <a:r>
              <a:rPr lang="en-US" altLang="en-US" sz="2400" dirty="0" smtClean="0"/>
              <a:t>wise to </a:t>
            </a:r>
            <a:r>
              <a:rPr lang="en-US" altLang="en-US" sz="2400" dirty="0"/>
              <a:t>mark </a:t>
            </a:r>
            <a:r>
              <a:rPr lang="en-US" altLang="en-US" sz="2400" dirty="0" smtClean="0"/>
              <a:t>location </a:t>
            </a:r>
            <a:r>
              <a:rPr lang="en-US" altLang="en-US" sz="2400" dirty="0"/>
              <a:t>of parts, bolts, hoses, </a:t>
            </a:r>
            <a:r>
              <a:rPr lang="en-US" altLang="en-US" sz="2400" dirty="0" smtClean="0"/>
              <a:t>and other </a:t>
            </a:r>
            <a:r>
              <a:rPr lang="en-US" altLang="en-US" sz="2400" dirty="0"/>
              <a:t>items that could be incorrectly assembled</a:t>
            </a:r>
            <a:r>
              <a:rPr lang="en-US" altLang="en-US" sz="2400" dirty="0" smtClean="0"/>
              <a:t>.  Remember</a:t>
            </a:r>
            <a:r>
              <a:rPr lang="en-US" altLang="en-US" sz="2400" dirty="0"/>
              <a:t>, the first part removed will be the </a:t>
            </a:r>
            <a:r>
              <a:rPr lang="en-US" altLang="en-US" sz="2400" dirty="0" smtClean="0"/>
              <a:t>last part </a:t>
            </a:r>
            <a:r>
              <a:rPr lang="en-US" altLang="en-US" sz="2400" dirty="0"/>
              <a:t>that is assembled. If you think you will </a:t>
            </a:r>
            <a:r>
              <a:rPr lang="en-US" altLang="en-US" sz="2400" dirty="0" smtClean="0"/>
              <a:t>remember where </a:t>
            </a:r>
            <a:r>
              <a:rPr lang="en-US" altLang="en-US" sz="2400" dirty="0"/>
              <a:t>everything goes—forget it! It just does</a:t>
            </a:r>
          </a:p>
          <a:p>
            <a:pPr marL="0" indent="0">
              <a:spcBef>
                <a:spcPts val="0"/>
              </a:spcBef>
              <a:buNone/>
            </a:pPr>
            <a:r>
              <a:rPr lang="en-US" altLang="en-US" sz="2400" dirty="0"/>
              <a:t>not happen in the real world. One popular trick </a:t>
            </a:r>
            <a:r>
              <a:rPr lang="en-US" altLang="en-US" sz="2400" dirty="0" smtClean="0"/>
              <a:t>is to </a:t>
            </a:r>
            <a:r>
              <a:rPr lang="en-US" altLang="en-US" sz="2400" dirty="0"/>
              <a:t>use correction fluid to mark </a:t>
            </a:r>
            <a:r>
              <a:rPr lang="en-US" altLang="en-US" sz="2400" dirty="0" smtClean="0"/>
              <a:t>location </a:t>
            </a:r>
            <a:r>
              <a:rPr lang="en-US" altLang="en-US" sz="2400" dirty="0"/>
              <a:t>of </a:t>
            </a:r>
            <a:r>
              <a:rPr lang="en-US" altLang="en-US" sz="2400" dirty="0" smtClean="0"/>
              <a:t>parts before </a:t>
            </a:r>
            <a:r>
              <a:rPr lang="en-US" altLang="en-US" sz="2400" dirty="0"/>
              <a:t>they are removed. Most of these </a:t>
            </a:r>
            <a:r>
              <a:rPr lang="en-US" altLang="en-US" sz="2400" dirty="0" smtClean="0"/>
              <a:t>products are </a:t>
            </a:r>
            <a:r>
              <a:rPr lang="en-US" altLang="en-US" sz="2400" dirty="0"/>
              <a:t>alcohol or water based, dry quickly, and </a:t>
            </a:r>
            <a:r>
              <a:rPr lang="en-US" altLang="en-US" sz="2400" dirty="0" smtClean="0"/>
              <a:t>usually contain </a:t>
            </a:r>
            <a:r>
              <a:rPr lang="en-US" altLang="en-US" sz="2400" dirty="0"/>
              <a:t>a brush in </a:t>
            </a:r>
            <a:r>
              <a:rPr lang="en-US" altLang="en-US" sz="2400" dirty="0" smtClean="0"/>
              <a:t>cap </a:t>
            </a:r>
            <a:r>
              <a:rPr lang="en-US" altLang="en-US" sz="2400" dirty="0"/>
              <a:t>for easy use. </a:t>
            </a:r>
            <a:r>
              <a:rPr lang="en-US" altLang="en-US" sz="2400" dirty="0" smtClean="0"/>
              <a:t>Another way </a:t>
            </a:r>
            <a:r>
              <a:rPr lang="en-US" altLang="en-US" sz="2400" dirty="0"/>
              <a:t>is to take a series of pictures as </a:t>
            </a:r>
            <a:r>
              <a:rPr lang="en-US" altLang="en-US" sz="2400" dirty="0" smtClean="0"/>
              <a:t>parts are removed.</a:t>
            </a:r>
            <a:endParaRPr lang="en-US" altLang="en-US" sz="2000" dirty="0" smtClean="0"/>
          </a:p>
        </p:txBody>
      </p:sp>
    </p:spTree>
    <p:extLst>
      <p:ext uri="{BB962C8B-B14F-4D97-AF65-F5344CB8AC3E}">
        <p14:creationId xmlns:p14="http://schemas.microsoft.com/office/powerpoint/2010/main" val="940341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600" dirty="0"/>
              <a:t>CYLINDER HEAD</a:t>
            </a:r>
            <a:br>
              <a:rPr lang="en-US" sz="3600" dirty="0"/>
            </a:br>
            <a:r>
              <a:rPr lang="en-US" sz="3600" dirty="0" smtClean="0"/>
              <a:t>DISASSEMBLY (1 of 4)</a:t>
            </a:r>
            <a:endParaRPr lang="en-US" sz="3600" dirty="0"/>
          </a:p>
        </p:txBody>
      </p:sp>
      <p:sp>
        <p:nvSpPr>
          <p:cNvPr id="15362" name="Rectangle 3"/>
          <p:cNvSpPr>
            <a:spLocks noGrp="1" noChangeArrowheads="1"/>
          </p:cNvSpPr>
          <p:nvPr>
            <p:ph type="body" idx="1"/>
          </p:nvPr>
        </p:nvSpPr>
        <p:spPr/>
        <p:txBody>
          <a:bodyPr/>
          <a:lstStyle/>
          <a:p>
            <a:r>
              <a:rPr lang="en-US" altLang="en-US" sz="3200" b="1" dirty="0">
                <a:solidFill>
                  <a:srgbClr val="0000FF"/>
                </a:solidFill>
              </a:rPr>
              <a:t>PROCEDURE </a:t>
            </a:r>
            <a:endParaRPr lang="en-US" altLang="en-US" sz="3200" b="1" dirty="0" smtClean="0">
              <a:solidFill>
                <a:srgbClr val="0000FF"/>
              </a:solidFill>
            </a:endParaRPr>
          </a:p>
          <a:p>
            <a:pPr lvl="1"/>
            <a:r>
              <a:rPr lang="en-US" altLang="en-US" b="1" dirty="0" smtClean="0"/>
              <a:t>After heads </a:t>
            </a:r>
            <a:r>
              <a:rPr lang="en-US" altLang="en-US" b="1" dirty="0"/>
              <a:t>are removed </a:t>
            </a:r>
            <a:endParaRPr lang="en-US" altLang="en-US" b="1" dirty="0" smtClean="0"/>
          </a:p>
          <a:p>
            <a:pPr lvl="1"/>
            <a:r>
              <a:rPr lang="en-US" altLang="en-US" b="1" dirty="0" smtClean="0"/>
              <a:t>Placed on bench</a:t>
            </a:r>
            <a:r>
              <a:rPr lang="en-US" altLang="en-US" b="1" dirty="0"/>
              <a:t>, </a:t>
            </a:r>
            <a:r>
              <a:rPr lang="en-US" altLang="en-US" b="1" dirty="0" smtClean="0"/>
              <a:t>valves </a:t>
            </a:r>
            <a:r>
              <a:rPr lang="en-US" altLang="en-US" b="1" dirty="0"/>
              <a:t>can be </a:t>
            </a:r>
            <a:r>
              <a:rPr lang="en-US" altLang="en-US" b="1" dirty="0" smtClean="0"/>
              <a:t>removed</a:t>
            </a:r>
          </a:p>
          <a:p>
            <a:pPr lvl="1"/>
            <a:r>
              <a:rPr lang="en-US" altLang="en-US" b="1" dirty="0" smtClean="0"/>
              <a:t>Procedure </a:t>
            </a:r>
            <a:r>
              <a:rPr lang="en-US" altLang="en-US" b="1" dirty="0" smtClean="0">
                <a:solidFill>
                  <a:srgbClr val="FF0000"/>
                </a:solidFill>
              </a:rPr>
              <a:t>Pages 85-86 of text</a:t>
            </a:r>
            <a:endParaRPr lang="en-US" altLang="en-US" b="1" dirty="0">
              <a:solidFill>
                <a:srgbClr val="FF0000"/>
              </a:solidFill>
            </a:endParaRPr>
          </a:p>
          <a:p>
            <a:r>
              <a:rPr lang="en-US" altLang="en-US" sz="3600" b="1" u="sng" dirty="0">
                <a:solidFill>
                  <a:srgbClr val="FF0000"/>
                </a:solidFill>
              </a:rPr>
              <a:t>CAUTION: </a:t>
            </a:r>
            <a:r>
              <a:rPr lang="en-US" altLang="en-US" sz="3600" b="1" dirty="0">
                <a:solidFill>
                  <a:srgbClr val="FF0000"/>
                </a:solidFill>
              </a:rPr>
              <a:t>Always wear safety glasses when </a:t>
            </a:r>
            <a:r>
              <a:rPr lang="en-US" altLang="en-US" sz="3600" b="1" dirty="0" smtClean="0">
                <a:solidFill>
                  <a:srgbClr val="FF0000"/>
                </a:solidFill>
              </a:rPr>
              <a:t>working on </a:t>
            </a:r>
            <a:r>
              <a:rPr lang="en-US" altLang="en-US" sz="3600" b="1" dirty="0">
                <a:solidFill>
                  <a:srgbClr val="FF0000"/>
                </a:solidFill>
              </a:rPr>
              <a:t>a cylinder head. Valve springs can release quickly</a:t>
            </a:r>
            <a:r>
              <a:rPr lang="en-US" altLang="en-US" sz="3600" b="1" dirty="0" smtClean="0">
                <a:solidFill>
                  <a:srgbClr val="FF0000"/>
                </a:solidFill>
              </a:rPr>
              <a:t>, causing </a:t>
            </a:r>
            <a:r>
              <a:rPr lang="en-US" altLang="en-US" sz="3600" b="1" dirty="0">
                <a:solidFill>
                  <a:srgbClr val="FF0000"/>
                </a:solidFill>
              </a:rPr>
              <a:t>valve parts to fly.</a:t>
            </a:r>
            <a:endParaRPr lang="en-US" altLang="en-US" sz="3600" b="1" dirty="0" smtClean="0">
              <a:solidFill>
                <a:srgbClr val="FF0000"/>
              </a:solidFill>
            </a:endParaRPr>
          </a:p>
        </p:txBody>
      </p:sp>
    </p:spTree>
    <p:extLst>
      <p:ext uri="{BB962C8B-B14F-4D97-AF65-F5344CB8AC3E}">
        <p14:creationId xmlns:p14="http://schemas.microsoft.com/office/powerpoint/2010/main" val="1819464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10600" cy="1097280"/>
          </a:xfrm>
        </p:spPr>
        <p:txBody>
          <a:bodyPr/>
          <a:lstStyle/>
          <a:p>
            <a:r>
              <a:rPr lang="en-US" cap="all" dirty="0" smtClean="0"/>
              <a:t>FIGURE 7–8</a:t>
            </a:r>
            <a:r>
              <a:rPr lang="en-US" dirty="0" smtClean="0"/>
              <a:t> </a:t>
            </a:r>
            <a:r>
              <a:rPr lang="en-US" dirty="0"/>
              <a:t>valve spring compressor is used to compress</a:t>
            </a:r>
            <a:br>
              <a:rPr lang="en-US" dirty="0"/>
            </a:br>
            <a:r>
              <a:rPr lang="en-US" dirty="0"/>
              <a:t>the valve spring before removing the keepers (locks).</a:t>
            </a:r>
          </a:p>
        </p:txBody>
      </p:sp>
      <p:pic>
        <p:nvPicPr>
          <p:cNvPr id="4098" name="Picture 2" descr="A photo shows a valve spring compressor compressing a valve spring to expose the keepers for remo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070" y="1600200"/>
            <a:ext cx="5902860" cy="4662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7122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600" dirty="0" smtClean="0"/>
              <a:t>MECHANICAL CLEANING (1 of 4)</a:t>
            </a:r>
            <a:endParaRPr lang="en-US" sz="3600" dirty="0"/>
          </a:p>
        </p:txBody>
      </p:sp>
      <p:sp>
        <p:nvSpPr>
          <p:cNvPr id="15362" name="Rectangle 3"/>
          <p:cNvSpPr>
            <a:spLocks noGrp="1" noChangeArrowheads="1"/>
          </p:cNvSpPr>
          <p:nvPr>
            <p:ph type="body" idx="1"/>
          </p:nvPr>
        </p:nvSpPr>
        <p:spPr>
          <a:xfrm>
            <a:off x="266700" y="1339425"/>
            <a:ext cx="8610600" cy="4525963"/>
          </a:xfrm>
        </p:spPr>
        <p:txBody>
          <a:bodyPr/>
          <a:lstStyle/>
          <a:p>
            <a:r>
              <a:rPr lang="en-US" altLang="en-US" sz="3600" b="1" dirty="0" smtClean="0">
                <a:solidFill>
                  <a:srgbClr val="0000FF"/>
                </a:solidFill>
              </a:rPr>
              <a:t>Mechanical Cleaning Involves:</a:t>
            </a:r>
          </a:p>
          <a:p>
            <a:pPr lvl="1"/>
            <a:r>
              <a:rPr lang="en-US" altLang="en-US" sz="3000" b="1" dirty="0" smtClean="0"/>
              <a:t>Scraping</a:t>
            </a:r>
          </a:p>
          <a:p>
            <a:pPr lvl="1"/>
            <a:r>
              <a:rPr lang="en-US" altLang="en-US" sz="3000" b="1" dirty="0" smtClean="0"/>
              <a:t>Abrasive Brushing</a:t>
            </a:r>
          </a:p>
          <a:p>
            <a:pPr lvl="1"/>
            <a:r>
              <a:rPr lang="en-US" altLang="en-US" sz="3000" b="1" dirty="0" smtClean="0"/>
              <a:t>Abrasive Blasting</a:t>
            </a:r>
          </a:p>
          <a:p>
            <a:pPr lvl="1"/>
            <a:r>
              <a:rPr lang="en-US" altLang="en-US" sz="2600" b="1" dirty="0"/>
              <a:t>ABRASIVE </a:t>
            </a:r>
            <a:r>
              <a:rPr lang="en-US" altLang="en-US" sz="2600" b="1" dirty="0" smtClean="0"/>
              <a:t>PADS/DISCS </a:t>
            </a:r>
          </a:p>
          <a:p>
            <a:pPr lvl="2"/>
            <a:r>
              <a:rPr lang="en-US" altLang="en-US" sz="2200" b="1" dirty="0" smtClean="0"/>
              <a:t>White </a:t>
            </a:r>
            <a:r>
              <a:rPr lang="en-US" altLang="en-US" sz="2200" b="1" dirty="0"/>
              <a:t>— </a:t>
            </a:r>
            <a:r>
              <a:rPr lang="en-US" altLang="en-US" sz="2200" b="1" dirty="0" smtClean="0"/>
              <a:t>finest </a:t>
            </a:r>
            <a:r>
              <a:rPr lang="en-US" altLang="en-US" sz="2200" b="1" dirty="0"/>
              <a:t>grit size, </a:t>
            </a:r>
            <a:r>
              <a:rPr lang="en-US" altLang="en-US" sz="2200" b="1" dirty="0" smtClean="0"/>
              <a:t>used </a:t>
            </a:r>
            <a:r>
              <a:rPr lang="en-US" altLang="en-US" sz="2200" b="1" dirty="0"/>
              <a:t>for</a:t>
            </a:r>
          </a:p>
          <a:p>
            <a:pPr lvl="2"/>
            <a:r>
              <a:rPr lang="en-US" altLang="en-US" sz="2200" b="1" dirty="0"/>
              <a:t>cleaning aluminum </a:t>
            </a:r>
            <a:r>
              <a:rPr lang="en-US" altLang="en-US" sz="2200" b="1" dirty="0" smtClean="0"/>
              <a:t>parts.</a:t>
            </a:r>
          </a:p>
          <a:p>
            <a:pPr lvl="2"/>
            <a:r>
              <a:rPr lang="en-US" altLang="en-US" sz="2200" b="1" dirty="0" smtClean="0"/>
              <a:t>Yellow —coarse </a:t>
            </a:r>
            <a:r>
              <a:rPr lang="en-US" altLang="en-US" sz="2200" b="1" dirty="0"/>
              <a:t>grit, </a:t>
            </a:r>
            <a:r>
              <a:rPr lang="en-US" altLang="en-US" sz="2200" b="1" dirty="0" smtClean="0"/>
              <a:t>used on aluminum</a:t>
            </a:r>
          </a:p>
          <a:p>
            <a:pPr lvl="2"/>
            <a:r>
              <a:rPr lang="en-US" altLang="en-US" sz="2200" b="1" dirty="0" smtClean="0"/>
              <a:t>Green </a:t>
            </a:r>
            <a:r>
              <a:rPr lang="en-US" altLang="en-US" sz="2200" b="1" dirty="0"/>
              <a:t>— </a:t>
            </a:r>
            <a:r>
              <a:rPr lang="en-US" altLang="en-US" sz="2200" b="1" dirty="0" smtClean="0"/>
              <a:t>use </a:t>
            </a:r>
            <a:r>
              <a:rPr lang="en-US" altLang="en-US" sz="2200" b="1" dirty="0"/>
              <a:t>on cast-iron </a:t>
            </a:r>
            <a:r>
              <a:rPr lang="en-US" altLang="en-US" sz="2200" b="1" dirty="0" smtClean="0"/>
              <a:t>components</a:t>
            </a:r>
          </a:p>
          <a:p>
            <a:endParaRPr lang="en-US" altLang="en-US" sz="3200" b="1" dirty="0" smtClean="0">
              <a:solidFill>
                <a:srgbClr val="0000FF"/>
              </a:solidFill>
            </a:endParaRPr>
          </a:p>
        </p:txBody>
      </p:sp>
    </p:spTree>
    <p:extLst>
      <p:ext uri="{BB962C8B-B14F-4D97-AF65-F5344CB8AC3E}">
        <p14:creationId xmlns:p14="http://schemas.microsoft.com/office/powerpoint/2010/main" val="3981922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LEARNING OBJECTIVES (</a:t>
            </a:r>
            <a:r>
              <a:rPr lang="en-US" sz="3600" dirty="0" smtClean="0"/>
              <a:t>1 of 2)</a:t>
            </a:r>
            <a:endParaRPr lang="en-US" sz="3600" dirty="0"/>
          </a:p>
        </p:txBody>
      </p:sp>
      <p:sp>
        <p:nvSpPr>
          <p:cNvPr id="23555" name="Content Placeholder 2"/>
          <p:cNvSpPr>
            <a:spLocks noGrp="1"/>
          </p:cNvSpPr>
          <p:nvPr>
            <p:ph idx="1"/>
          </p:nvPr>
        </p:nvSpPr>
        <p:spPr>
          <a:xfrm>
            <a:off x="430426" y="1600200"/>
            <a:ext cx="8484973" cy="4525963"/>
          </a:xfrm>
        </p:spPr>
        <p:txBody>
          <a:bodyPr/>
          <a:lstStyle/>
          <a:p>
            <a:pPr marL="0" indent="0">
              <a:buNone/>
            </a:pPr>
            <a:r>
              <a:rPr lang="en-US" b="1" dirty="0"/>
              <a:t>7</a:t>
            </a:r>
            <a:r>
              <a:rPr lang="en-US" b="1" dirty="0" smtClean="0"/>
              <a:t>.1 </a:t>
            </a:r>
            <a:r>
              <a:rPr lang="en-US" dirty="0" smtClean="0"/>
              <a:t>Prepare </a:t>
            </a:r>
            <a:r>
              <a:rPr lang="en-US" dirty="0"/>
              <a:t>for the Light </a:t>
            </a:r>
            <a:r>
              <a:rPr lang="en-US" dirty="0" smtClean="0"/>
              <a:t>Vehicle Diesel </a:t>
            </a:r>
            <a:r>
              <a:rPr lang="en-US" dirty="0"/>
              <a:t>Engine (A9) ASE certification test content area “B” (Cylinder Head Diagnosis and Repair) and content area “C</a:t>
            </a:r>
            <a:r>
              <a:rPr lang="en-US" dirty="0" smtClean="0"/>
              <a:t>” (</a:t>
            </a:r>
            <a:r>
              <a:rPr lang="en-US" dirty="0"/>
              <a:t>Engine Block Diagnosis and Repair). </a:t>
            </a:r>
            <a:endParaRPr lang="en-US" dirty="0" smtClean="0"/>
          </a:p>
          <a:p>
            <a:pPr marL="0" indent="0">
              <a:buNone/>
            </a:pPr>
            <a:r>
              <a:rPr lang="en-US" b="1" dirty="0" smtClean="0"/>
              <a:t>7.2 </a:t>
            </a:r>
            <a:r>
              <a:rPr lang="en-US" dirty="0" smtClean="0"/>
              <a:t>Explain </a:t>
            </a:r>
            <a:r>
              <a:rPr lang="en-US" dirty="0"/>
              <a:t>the engine removal procedure</a:t>
            </a:r>
            <a:r>
              <a:rPr lang="en-US" dirty="0" smtClean="0"/>
              <a:t>.</a:t>
            </a:r>
          </a:p>
          <a:p>
            <a:pPr marL="0" indent="0">
              <a:buNone/>
            </a:pPr>
            <a:r>
              <a:rPr lang="en-US" b="1" dirty="0" smtClean="0"/>
              <a:t>7.3 </a:t>
            </a:r>
            <a:r>
              <a:rPr lang="en-US" dirty="0" smtClean="0"/>
              <a:t>Explain </a:t>
            </a:r>
            <a:r>
              <a:rPr lang="en-US" dirty="0"/>
              <a:t>the disassembly of the short block</a:t>
            </a:r>
            <a:r>
              <a:rPr lang="en-US" dirty="0" smtClean="0"/>
              <a:t>, rotating </a:t>
            </a:r>
            <a:r>
              <a:rPr lang="en-US" dirty="0"/>
              <a:t>engine assembly, and cylinder head. </a:t>
            </a:r>
            <a:endParaRPr lang="en-US" dirty="0" smtClean="0"/>
          </a:p>
          <a:p>
            <a:pPr marL="0" indent="0">
              <a:buNone/>
            </a:pPr>
            <a:r>
              <a:rPr lang="en-US" b="1" dirty="0" smtClean="0"/>
              <a:t>7.4 </a:t>
            </a:r>
            <a:r>
              <a:rPr lang="en-US" dirty="0" smtClean="0"/>
              <a:t>Explain </a:t>
            </a:r>
            <a:r>
              <a:rPr lang="en-US" dirty="0"/>
              <a:t>the mechanical cleaning procedure of engines. </a:t>
            </a:r>
            <a:endParaRPr lang="en-US" dirty="0" smtClean="0"/>
          </a:p>
        </p:txBody>
      </p:sp>
    </p:spTree>
    <p:extLst>
      <p:ext uri="{BB962C8B-B14F-4D97-AF65-F5344CB8AC3E}">
        <p14:creationId xmlns:p14="http://schemas.microsoft.com/office/powerpoint/2010/main" val="14331313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Use a Plastic Ice Scraper</a:t>
            </a:r>
          </a:p>
        </p:txBody>
      </p:sp>
      <p:pic>
        <p:nvPicPr>
          <p:cNvPr id="4" name="Picture 3" descr="techt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381000" y="2057400"/>
            <a:ext cx="8458200" cy="4191000"/>
          </a:xfrm>
          <a:prstGeom prst="rect">
            <a:avLst/>
          </a:prstGeom>
          <a:noFill/>
        </p:spPr>
        <p:txBody>
          <a:bodyPr vert="horz" lIns="0" tIns="0" rIns="0" bIns="0" rtlCol="0">
            <a:noAutofit/>
          </a:bodyPr>
          <a:lstStyle>
            <a:lvl1pPr marL="256032" indent="-256032" algn="l" defTabSz="914400" rtl="0" eaLnBrk="1" latinLnBrk="0" hangingPunct="1">
              <a:spcBef>
                <a:spcPts val="15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en-US" sz="3200" b="1" dirty="0"/>
              <a:t>Using a steel scraper can damage aluminum </a:t>
            </a:r>
            <a:r>
              <a:rPr lang="en-US" altLang="en-US" sz="3200" b="1" dirty="0" smtClean="0"/>
              <a:t>head deck </a:t>
            </a:r>
            <a:r>
              <a:rPr lang="en-US" altLang="en-US" sz="3200" b="1" dirty="0"/>
              <a:t>surfaces. To prevent damage, try using a </a:t>
            </a:r>
            <a:r>
              <a:rPr lang="en-US" altLang="en-US" sz="3200" b="1" dirty="0" smtClean="0"/>
              <a:t>file to </a:t>
            </a:r>
            <a:r>
              <a:rPr lang="en-US" altLang="en-US" sz="3200" b="1" dirty="0"/>
              <a:t>sharpen a plastic ice scraper and then use </a:t>
            </a:r>
            <a:r>
              <a:rPr lang="en-US" altLang="en-US" sz="3200" b="1" dirty="0" smtClean="0"/>
              <a:t>this to </a:t>
            </a:r>
            <a:r>
              <a:rPr lang="en-US" altLang="en-US" sz="3200" b="1" dirty="0"/>
              <a:t>scrape gaskets from aluminum engine parts</a:t>
            </a:r>
            <a:r>
              <a:rPr lang="en-US" altLang="en-US" sz="3200" b="1" dirty="0" smtClean="0"/>
              <a:t>.  This </a:t>
            </a:r>
            <a:r>
              <a:rPr lang="en-US" altLang="en-US" sz="3200" b="1" dirty="0"/>
              <a:t>method works very well and will not harm </a:t>
            </a:r>
            <a:r>
              <a:rPr lang="en-US" altLang="en-US" sz="3200" b="1" dirty="0" smtClean="0"/>
              <a:t>the Aluminum parts.</a:t>
            </a:r>
            <a:endParaRPr lang="en-US" altLang="en-US" b="1" dirty="0" smtClean="0"/>
          </a:p>
        </p:txBody>
      </p:sp>
    </p:spTree>
    <p:extLst>
      <p:ext uri="{BB962C8B-B14F-4D97-AF65-F5344CB8AC3E}">
        <p14:creationId xmlns:p14="http://schemas.microsoft.com/office/powerpoint/2010/main" val="758868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10600" cy="1097280"/>
          </a:xfrm>
        </p:spPr>
        <p:txBody>
          <a:bodyPr/>
          <a:lstStyle/>
          <a:p>
            <a:r>
              <a:rPr lang="en-US" cap="all" dirty="0" smtClean="0"/>
              <a:t>FIGURE 7–9 </a:t>
            </a:r>
            <a:r>
              <a:rPr lang="en-US" dirty="0" smtClean="0"/>
              <a:t>Abrasive disc commonly called by its trade name, Scotch </a:t>
            </a:r>
            <a:r>
              <a:rPr lang="en-US" dirty="0"/>
              <a:t>B</a:t>
            </a:r>
            <a:r>
              <a:rPr lang="en-US" dirty="0" smtClean="0"/>
              <a:t>rite™ pad</a:t>
            </a:r>
            <a:r>
              <a:rPr lang="en-US" cap="all" dirty="0" smtClean="0"/>
              <a:t>.</a:t>
            </a:r>
            <a:r>
              <a:rPr lang="en-US" dirty="0" smtClean="0"/>
              <a:t> </a:t>
            </a:r>
            <a:endParaRPr lang="en-US" dirty="0"/>
          </a:p>
        </p:txBody>
      </p:sp>
      <p:pic>
        <p:nvPicPr>
          <p:cNvPr id="3" name="Picture 2" descr="A photo shows a rotary abrasive disc with a coarse surface."/>
          <p:cNvPicPr>
            <a:picLocks noChangeAspect="1"/>
          </p:cNvPicPr>
          <p:nvPr/>
        </p:nvPicPr>
        <p:blipFill>
          <a:blip r:embed="rId2"/>
          <a:stretch>
            <a:fillRect/>
          </a:stretch>
        </p:blipFill>
        <p:spPr>
          <a:xfrm>
            <a:off x="1289815" y="1371600"/>
            <a:ext cx="6711185" cy="5029200"/>
          </a:xfrm>
          <a:prstGeom prst="rect">
            <a:avLst/>
          </a:prstGeom>
        </p:spPr>
      </p:pic>
    </p:spTree>
    <p:extLst>
      <p:ext uri="{BB962C8B-B14F-4D97-AF65-F5344CB8AC3E}">
        <p14:creationId xmlns:p14="http://schemas.microsoft.com/office/powerpoint/2010/main" val="3737221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600" dirty="0" smtClean="0"/>
              <a:t>MECHANICAL CLEANING </a:t>
            </a:r>
            <a:r>
              <a:rPr lang="en-US" sz="3600" dirty="0" smtClean="0"/>
              <a:t>(2 </a:t>
            </a:r>
            <a:r>
              <a:rPr lang="en-US" sz="3600" dirty="0" smtClean="0"/>
              <a:t>of 4)</a:t>
            </a:r>
            <a:endParaRPr lang="en-US" sz="3600" dirty="0"/>
          </a:p>
        </p:txBody>
      </p:sp>
      <p:sp>
        <p:nvSpPr>
          <p:cNvPr id="15362" name="Rectangle 3"/>
          <p:cNvSpPr>
            <a:spLocks noGrp="1" noChangeArrowheads="1"/>
          </p:cNvSpPr>
          <p:nvPr>
            <p:ph type="body" idx="1"/>
          </p:nvPr>
        </p:nvSpPr>
        <p:spPr>
          <a:xfrm>
            <a:off x="266700" y="1339425"/>
            <a:ext cx="8610600" cy="4756575"/>
          </a:xfrm>
        </p:spPr>
        <p:txBody>
          <a:bodyPr/>
          <a:lstStyle/>
          <a:p>
            <a:r>
              <a:rPr lang="en-US" altLang="en-US" sz="3600" b="1" dirty="0" smtClean="0">
                <a:solidFill>
                  <a:srgbClr val="0000FF"/>
                </a:solidFill>
              </a:rPr>
              <a:t>Media Blasting</a:t>
            </a:r>
          </a:p>
          <a:p>
            <a:pPr lvl="1"/>
            <a:r>
              <a:rPr lang="en-US" altLang="en-US" sz="3200" dirty="0"/>
              <a:t>Media blasting with baking soda is</a:t>
            </a:r>
          </a:p>
          <a:p>
            <a:pPr lvl="1"/>
            <a:r>
              <a:rPr lang="en-US" altLang="en-US" sz="3200" dirty="0" smtClean="0"/>
              <a:t>Cleaning </a:t>
            </a:r>
            <a:r>
              <a:rPr lang="en-US" altLang="en-US" sz="3200" dirty="0"/>
              <a:t>method of </a:t>
            </a:r>
            <a:r>
              <a:rPr lang="en-US" altLang="en-US" sz="3200" dirty="0" smtClean="0"/>
              <a:t>choice</a:t>
            </a:r>
          </a:p>
          <a:p>
            <a:pPr lvl="2"/>
            <a:r>
              <a:rPr lang="en-US" altLang="en-US" sz="2800" dirty="0" smtClean="0"/>
              <a:t>Baking soda </a:t>
            </a:r>
            <a:r>
              <a:rPr lang="en-US" altLang="en-US" sz="3200" dirty="0" smtClean="0"/>
              <a:t>(</a:t>
            </a:r>
            <a:r>
              <a:rPr lang="en-US" altLang="en-US" sz="3200" dirty="0"/>
              <a:t>bicarbonate of soda) </a:t>
            </a:r>
            <a:endParaRPr lang="en-US" altLang="en-US" sz="3200" dirty="0" smtClean="0"/>
          </a:p>
          <a:p>
            <a:pPr lvl="3"/>
            <a:r>
              <a:rPr lang="en-US" altLang="en-US" sz="3000" dirty="0"/>
              <a:t>W</a:t>
            </a:r>
            <a:r>
              <a:rPr lang="en-US" altLang="en-US" sz="3000" dirty="0" smtClean="0"/>
              <a:t>orks </a:t>
            </a:r>
            <a:r>
              <a:rPr lang="en-US" altLang="en-US" sz="3000" dirty="0"/>
              <a:t>well because it is</a:t>
            </a:r>
          </a:p>
          <a:p>
            <a:pPr lvl="4"/>
            <a:r>
              <a:rPr lang="en-US" altLang="en-US" sz="2600" dirty="0" smtClean="0"/>
              <a:t>Nontoxic</a:t>
            </a:r>
          </a:p>
          <a:p>
            <a:pPr lvl="4"/>
            <a:r>
              <a:rPr lang="en-US" altLang="en-US" sz="2600" dirty="0" smtClean="0"/>
              <a:t>Nonflammable</a:t>
            </a:r>
          </a:p>
          <a:p>
            <a:pPr lvl="4"/>
            <a:r>
              <a:rPr lang="en-US" altLang="en-US" sz="2600" dirty="0" smtClean="0"/>
              <a:t>Nonhazardous</a:t>
            </a:r>
          </a:p>
          <a:p>
            <a:pPr lvl="4"/>
            <a:r>
              <a:rPr lang="en-US" altLang="en-US" sz="2600" dirty="0" smtClean="0"/>
              <a:t>Environmentally safe</a:t>
            </a:r>
          </a:p>
          <a:p>
            <a:pPr lvl="1"/>
            <a:endParaRPr lang="en-US" altLang="en-US" sz="2200" b="1" dirty="0" smtClean="0"/>
          </a:p>
          <a:p>
            <a:endParaRPr lang="en-US" altLang="en-US" sz="3200" b="1" dirty="0" smtClean="0">
              <a:solidFill>
                <a:srgbClr val="0000FF"/>
              </a:solidFill>
            </a:endParaRPr>
          </a:p>
        </p:txBody>
      </p:sp>
    </p:spTree>
    <p:extLst>
      <p:ext uri="{BB962C8B-B14F-4D97-AF65-F5344CB8AC3E}">
        <p14:creationId xmlns:p14="http://schemas.microsoft.com/office/powerpoint/2010/main" val="3469843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10600" cy="1097280"/>
          </a:xfrm>
        </p:spPr>
        <p:txBody>
          <a:bodyPr/>
          <a:lstStyle/>
          <a:p>
            <a:r>
              <a:rPr lang="en-US" cap="all" dirty="0" smtClean="0"/>
              <a:t>FIGURE 7–10 </a:t>
            </a:r>
            <a:r>
              <a:rPr lang="en-US" dirty="0" smtClean="0"/>
              <a:t> </a:t>
            </a:r>
            <a:r>
              <a:rPr lang="en-US" dirty="0"/>
              <a:t>Smaller engine parts can be blasted clean in a</a:t>
            </a:r>
            <a:br>
              <a:rPr lang="en-US" dirty="0"/>
            </a:br>
            <a:r>
              <a:rPr lang="en-US" dirty="0"/>
              <a:t>sealed cabinet.</a:t>
            </a:r>
          </a:p>
        </p:txBody>
      </p:sp>
      <p:sp>
        <p:nvSpPr>
          <p:cNvPr id="4" name="Rectangle 3"/>
          <p:cNvSpPr/>
          <p:nvPr/>
        </p:nvSpPr>
        <p:spPr>
          <a:xfrm>
            <a:off x="76200" y="1356655"/>
            <a:ext cx="3276600" cy="4401205"/>
          </a:xfrm>
          <a:prstGeom prst="rect">
            <a:avLst/>
          </a:prstGeom>
        </p:spPr>
        <p:txBody>
          <a:bodyPr wrap="square">
            <a:spAutoFit/>
          </a:bodyPr>
          <a:lstStyle/>
          <a:p>
            <a:pPr marL="457200" indent="-457200">
              <a:buFont typeface="Arial" panose="020B0604020202020204" pitchFamily="34" charset="0"/>
              <a:buChar char="•"/>
            </a:pPr>
            <a:r>
              <a:rPr lang="en-US" sz="2800" dirty="0"/>
              <a:t>Some blasting </a:t>
            </a:r>
            <a:r>
              <a:rPr lang="en-US" sz="2800" dirty="0" smtClean="0"/>
              <a:t>done </a:t>
            </a:r>
            <a:r>
              <a:rPr lang="en-US" sz="2800" dirty="0"/>
              <a:t>automatically in </a:t>
            </a:r>
            <a:r>
              <a:rPr lang="en-US" sz="2800" dirty="0" smtClean="0"/>
              <a:t>airless </a:t>
            </a:r>
            <a:r>
              <a:rPr lang="en-US" sz="2800" dirty="0"/>
              <a:t>shot-blasting</a:t>
            </a:r>
          </a:p>
          <a:p>
            <a:pPr marL="457200" indent="-457200">
              <a:buFont typeface="Arial" panose="020B0604020202020204" pitchFamily="34" charset="0"/>
              <a:buChar char="•"/>
            </a:pPr>
            <a:r>
              <a:rPr lang="en-US" sz="2800" dirty="0"/>
              <a:t>machine. Another method is to hard-blast parts in a sealed</a:t>
            </a:r>
          </a:p>
          <a:p>
            <a:pPr marL="457200" indent="-457200">
              <a:buFont typeface="Arial" panose="020B0604020202020204" pitchFamily="34" charset="0"/>
              <a:buChar char="•"/>
            </a:pPr>
            <a:r>
              <a:rPr lang="en-US" sz="2800" dirty="0" smtClean="0"/>
              <a:t>cabinet</a:t>
            </a:r>
            <a:endParaRPr lang="en-US" sz="2800" dirty="0"/>
          </a:p>
        </p:txBody>
      </p:sp>
      <p:pic>
        <p:nvPicPr>
          <p:cNvPr id="3" name="Picture 2" descr="A photo shows a technician cleaning small engine parts by blasting them in a sealed cabinet."/>
          <p:cNvPicPr>
            <a:picLocks noChangeAspect="1"/>
          </p:cNvPicPr>
          <p:nvPr/>
        </p:nvPicPr>
        <p:blipFill>
          <a:blip r:embed="rId2"/>
          <a:stretch>
            <a:fillRect/>
          </a:stretch>
        </p:blipFill>
        <p:spPr>
          <a:xfrm>
            <a:off x="3276600" y="1356655"/>
            <a:ext cx="5867400" cy="5044145"/>
          </a:xfrm>
          <a:prstGeom prst="rect">
            <a:avLst/>
          </a:prstGeom>
        </p:spPr>
      </p:pic>
    </p:spTree>
    <p:extLst>
      <p:ext uri="{BB962C8B-B14F-4D97-AF65-F5344CB8AC3E}">
        <p14:creationId xmlns:p14="http://schemas.microsoft.com/office/powerpoint/2010/main" val="1926119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600" dirty="0" smtClean="0"/>
              <a:t>MECHANICAL CLEANING </a:t>
            </a:r>
            <a:r>
              <a:rPr lang="en-US" sz="3600" dirty="0" smtClean="0"/>
              <a:t>(3 </a:t>
            </a:r>
            <a:r>
              <a:rPr lang="en-US" sz="3600" dirty="0" smtClean="0"/>
              <a:t>of 4)</a:t>
            </a:r>
            <a:endParaRPr lang="en-US" sz="3600" dirty="0"/>
          </a:p>
        </p:txBody>
      </p:sp>
      <p:sp>
        <p:nvSpPr>
          <p:cNvPr id="15362" name="Rectangle 3"/>
          <p:cNvSpPr>
            <a:spLocks noGrp="1" noChangeArrowheads="1"/>
          </p:cNvSpPr>
          <p:nvPr>
            <p:ph type="body" idx="1"/>
          </p:nvPr>
        </p:nvSpPr>
        <p:spPr>
          <a:xfrm>
            <a:off x="76200" y="1339425"/>
            <a:ext cx="8991600" cy="4908975"/>
          </a:xfrm>
        </p:spPr>
        <p:txBody>
          <a:bodyPr/>
          <a:lstStyle/>
          <a:p>
            <a:pPr marL="0" indent="0">
              <a:buNone/>
            </a:pPr>
            <a:r>
              <a:rPr lang="en-US" altLang="en-US" sz="3200" b="1" u="sng" dirty="0">
                <a:solidFill>
                  <a:srgbClr val="FF0000"/>
                </a:solidFill>
              </a:rPr>
              <a:t>CAUTION: </a:t>
            </a:r>
            <a:r>
              <a:rPr lang="en-US" altLang="en-US" sz="3200" b="1" dirty="0">
                <a:solidFill>
                  <a:srgbClr val="FF0000"/>
                </a:solidFill>
              </a:rPr>
              <a:t>Glass beads often remain in internal </a:t>
            </a:r>
            <a:r>
              <a:rPr lang="en-US" altLang="en-US" sz="3200" b="1" dirty="0" smtClean="0">
                <a:solidFill>
                  <a:srgbClr val="FF0000"/>
                </a:solidFill>
              </a:rPr>
              <a:t>passages of </a:t>
            </a:r>
            <a:r>
              <a:rPr lang="en-US" altLang="en-US" sz="3200" b="1" dirty="0">
                <a:solidFill>
                  <a:srgbClr val="FF0000"/>
                </a:solidFill>
              </a:rPr>
              <a:t>engine parts, </a:t>
            </a:r>
            <a:r>
              <a:rPr lang="en-US" altLang="en-US" sz="3200" b="1" dirty="0" smtClean="0">
                <a:solidFill>
                  <a:srgbClr val="FF0000"/>
                </a:solidFill>
              </a:rPr>
              <a:t>can </a:t>
            </a:r>
            <a:r>
              <a:rPr lang="en-US" altLang="en-US" sz="3200" b="1" dirty="0">
                <a:solidFill>
                  <a:srgbClr val="FF0000"/>
                </a:solidFill>
              </a:rPr>
              <a:t>come </a:t>
            </a:r>
            <a:r>
              <a:rPr lang="en-US" altLang="en-US" sz="3200" b="1" dirty="0" smtClean="0">
                <a:solidFill>
                  <a:srgbClr val="FF0000"/>
                </a:solidFill>
              </a:rPr>
              <a:t>loose and </a:t>
            </a:r>
            <a:r>
              <a:rPr lang="en-US" altLang="en-US" sz="3200" b="1" dirty="0">
                <a:solidFill>
                  <a:srgbClr val="FF0000"/>
                </a:solidFill>
              </a:rPr>
              <a:t>travel through the cylinders when </a:t>
            </a:r>
            <a:r>
              <a:rPr lang="en-US" altLang="en-US" sz="3200" b="1" dirty="0" smtClean="0">
                <a:solidFill>
                  <a:srgbClr val="FF0000"/>
                </a:solidFill>
              </a:rPr>
              <a:t>engine is started</a:t>
            </a:r>
            <a:r>
              <a:rPr lang="en-US" altLang="en-US" sz="3200" b="1" dirty="0">
                <a:solidFill>
                  <a:srgbClr val="FF0000"/>
                </a:solidFill>
              </a:rPr>
              <a:t>. Among other places, these small, but destructive</a:t>
            </a:r>
            <a:r>
              <a:rPr lang="en-US" altLang="en-US" sz="3200" b="1" dirty="0" smtClean="0">
                <a:solidFill>
                  <a:srgbClr val="FF0000"/>
                </a:solidFill>
              </a:rPr>
              <a:t>, beads </a:t>
            </a:r>
            <a:r>
              <a:rPr lang="en-US" altLang="en-US" sz="3200" b="1" dirty="0">
                <a:solidFill>
                  <a:srgbClr val="FF0000"/>
                </a:solidFill>
              </a:rPr>
              <a:t>can easily be trapped under </a:t>
            </a:r>
            <a:r>
              <a:rPr lang="en-US" altLang="en-US" sz="3200" b="1" dirty="0" smtClean="0">
                <a:solidFill>
                  <a:srgbClr val="FF0000"/>
                </a:solidFill>
              </a:rPr>
              <a:t>oil </a:t>
            </a:r>
            <a:r>
              <a:rPr lang="en-US" altLang="en-US" sz="3200" b="1" dirty="0">
                <a:solidFill>
                  <a:srgbClr val="FF0000"/>
                </a:solidFill>
              </a:rPr>
              <a:t>baffles </a:t>
            </a:r>
            <a:r>
              <a:rPr lang="en-US" altLang="en-US" sz="3200" b="1" dirty="0" smtClean="0">
                <a:solidFill>
                  <a:srgbClr val="FF0000"/>
                </a:solidFill>
              </a:rPr>
              <a:t>of rocker </a:t>
            </a:r>
            <a:r>
              <a:rPr lang="en-US" altLang="en-US" sz="3200" b="1" dirty="0">
                <a:solidFill>
                  <a:srgbClr val="FF0000"/>
                </a:solidFill>
              </a:rPr>
              <a:t>covers and in oil pans </a:t>
            </a:r>
            <a:r>
              <a:rPr lang="en-US" altLang="en-US" sz="3200" b="1" dirty="0" smtClean="0">
                <a:solidFill>
                  <a:srgbClr val="FF0000"/>
                </a:solidFill>
              </a:rPr>
              <a:t>&amp; piston </a:t>
            </a:r>
            <a:r>
              <a:rPr lang="en-US" altLang="en-US" sz="3200" b="1" dirty="0">
                <a:solidFill>
                  <a:srgbClr val="FF0000"/>
                </a:solidFill>
              </a:rPr>
              <a:t>ring grooves</a:t>
            </a:r>
            <a:r>
              <a:rPr lang="en-US" altLang="en-US" sz="3200" b="1" dirty="0" smtClean="0">
                <a:solidFill>
                  <a:srgbClr val="FF0000"/>
                </a:solidFill>
              </a:rPr>
              <a:t>.  To </a:t>
            </a:r>
            <a:r>
              <a:rPr lang="en-US" altLang="en-US" sz="3200" b="1" dirty="0">
                <a:solidFill>
                  <a:srgbClr val="FF0000"/>
                </a:solidFill>
              </a:rPr>
              <a:t>help prevent </a:t>
            </a:r>
            <a:r>
              <a:rPr lang="en-US" altLang="en-US" sz="3200" b="1" dirty="0" smtClean="0">
                <a:solidFill>
                  <a:srgbClr val="FF0000"/>
                </a:solidFill>
              </a:rPr>
              <a:t>glass </a:t>
            </a:r>
            <a:r>
              <a:rPr lang="en-US" altLang="en-US" sz="3200" b="1" dirty="0">
                <a:solidFill>
                  <a:srgbClr val="FF0000"/>
                </a:solidFill>
              </a:rPr>
              <a:t>beads from sticking, be </a:t>
            </a:r>
            <a:r>
              <a:rPr lang="en-US" altLang="en-US" sz="3200" b="1" dirty="0" smtClean="0">
                <a:solidFill>
                  <a:srgbClr val="FF0000"/>
                </a:solidFill>
              </a:rPr>
              <a:t>sure the </a:t>
            </a:r>
            <a:r>
              <a:rPr lang="en-US" altLang="en-US" sz="3200" b="1" dirty="0">
                <a:solidFill>
                  <a:srgbClr val="FF0000"/>
                </a:solidFill>
              </a:rPr>
              <a:t>parts being cleaned are free of grease and dirt, </a:t>
            </a:r>
            <a:r>
              <a:rPr lang="en-US" altLang="en-US" sz="3200" b="1" dirty="0" smtClean="0">
                <a:solidFill>
                  <a:srgbClr val="FF0000"/>
                </a:solidFill>
              </a:rPr>
              <a:t>and completely </a:t>
            </a:r>
            <a:r>
              <a:rPr lang="en-US" altLang="en-US" sz="3200" b="1" dirty="0">
                <a:solidFill>
                  <a:srgbClr val="FF0000"/>
                </a:solidFill>
              </a:rPr>
              <a:t>dry.</a:t>
            </a:r>
            <a:endParaRPr lang="en-US" altLang="en-US" sz="2000" b="1" dirty="0" smtClean="0">
              <a:solidFill>
                <a:srgbClr val="FF0000"/>
              </a:solidFill>
            </a:endParaRPr>
          </a:p>
          <a:p>
            <a:pPr marL="0" indent="0">
              <a:buNone/>
            </a:pPr>
            <a:endParaRPr lang="en-US" altLang="en-US" b="1" dirty="0" smtClean="0">
              <a:solidFill>
                <a:srgbClr val="FF0000"/>
              </a:solidFill>
            </a:endParaRPr>
          </a:p>
        </p:txBody>
      </p:sp>
    </p:spTree>
    <p:extLst>
      <p:ext uri="{BB962C8B-B14F-4D97-AF65-F5344CB8AC3E}">
        <p14:creationId xmlns:p14="http://schemas.microsoft.com/office/powerpoint/2010/main" val="3698352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1: </a:t>
            </a:r>
            <a:r>
              <a:rPr lang="en-US" sz="4000" dirty="0" smtClean="0">
                <a:solidFill>
                  <a:srgbClr val="F8F9D3"/>
                </a:solidFill>
              </a:rPr>
              <a:t>?</a:t>
            </a:r>
            <a:endParaRPr lang="en-US" dirty="0">
              <a:solidFill>
                <a:srgbClr val="F8F9D3"/>
              </a:solidFill>
            </a:endParaRPr>
          </a:p>
        </p:txBody>
      </p:sp>
      <p:sp>
        <p:nvSpPr>
          <p:cNvPr id="3" name="Rectangle 2"/>
          <p:cNvSpPr/>
          <p:nvPr/>
        </p:nvSpPr>
        <p:spPr>
          <a:xfrm>
            <a:off x="304800" y="1600200"/>
            <a:ext cx="8534400" cy="1323439"/>
          </a:xfrm>
          <a:prstGeom prst="rect">
            <a:avLst/>
          </a:prstGeom>
        </p:spPr>
        <p:txBody>
          <a:bodyPr wrap="square">
            <a:spAutoFit/>
          </a:bodyPr>
          <a:lstStyle/>
          <a:p>
            <a:r>
              <a:rPr lang="en-US" sz="4000" dirty="0" smtClean="0">
                <a:solidFill>
                  <a:srgbClr val="000000"/>
                </a:solidFill>
              </a:rPr>
              <a:t>What does mechanical cleaning involve?</a:t>
            </a:r>
            <a:endParaRPr lang="en-US" sz="4000" dirty="0">
              <a:solidFill>
                <a:srgbClr val="000000"/>
              </a:solidFill>
            </a:endParaRPr>
          </a:p>
        </p:txBody>
      </p:sp>
    </p:spTree>
    <p:extLst>
      <p:ext uri="{BB962C8B-B14F-4D97-AF65-F5344CB8AC3E}">
        <p14:creationId xmlns:p14="http://schemas.microsoft.com/office/powerpoint/2010/main" val="3143085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1:</a:t>
            </a:r>
            <a:endParaRPr lang="en-US" sz="3200" dirty="0">
              <a:solidFill>
                <a:srgbClr val="F8F9D3"/>
              </a:solidFill>
            </a:endParaRPr>
          </a:p>
        </p:txBody>
      </p:sp>
      <p:sp>
        <p:nvSpPr>
          <p:cNvPr id="6" name="Rectangle 5"/>
          <p:cNvSpPr/>
          <p:nvPr/>
        </p:nvSpPr>
        <p:spPr>
          <a:xfrm>
            <a:off x="438665" y="1752600"/>
            <a:ext cx="8534400" cy="2554545"/>
          </a:xfrm>
          <a:prstGeom prst="rect">
            <a:avLst/>
          </a:prstGeom>
        </p:spPr>
        <p:txBody>
          <a:bodyPr wrap="square">
            <a:spAutoFit/>
          </a:bodyPr>
          <a:lstStyle/>
          <a:p>
            <a:r>
              <a:rPr lang="en-US" sz="4000" dirty="0">
                <a:solidFill>
                  <a:srgbClr val="000000"/>
                </a:solidFill>
              </a:rPr>
              <a:t>Mechanical cleaning involves:</a:t>
            </a:r>
          </a:p>
          <a:p>
            <a:r>
              <a:rPr lang="en-US" sz="4000" dirty="0">
                <a:solidFill>
                  <a:srgbClr val="000000"/>
                </a:solidFill>
              </a:rPr>
              <a:t>Scraping</a:t>
            </a:r>
          </a:p>
          <a:p>
            <a:r>
              <a:rPr lang="en-US" sz="4000" dirty="0">
                <a:solidFill>
                  <a:srgbClr val="000000"/>
                </a:solidFill>
              </a:rPr>
              <a:t>Abrasive brushing</a:t>
            </a:r>
          </a:p>
          <a:p>
            <a:r>
              <a:rPr lang="en-US" sz="4000" dirty="0">
                <a:solidFill>
                  <a:srgbClr val="000000"/>
                </a:solidFill>
              </a:rPr>
              <a:t>Abrasive </a:t>
            </a:r>
            <a:r>
              <a:rPr lang="en-US" sz="4000" dirty="0" smtClean="0">
                <a:solidFill>
                  <a:srgbClr val="000000"/>
                </a:solidFill>
              </a:rPr>
              <a:t>blasting</a:t>
            </a:r>
            <a:endParaRPr lang="en-US" sz="4000" dirty="0">
              <a:solidFill>
                <a:srgbClr val="000000"/>
              </a:solidFill>
            </a:endParaRPr>
          </a:p>
        </p:txBody>
      </p:sp>
    </p:spTree>
    <p:extLst>
      <p:ext uri="{BB962C8B-B14F-4D97-AF65-F5344CB8AC3E}">
        <p14:creationId xmlns:p14="http://schemas.microsoft.com/office/powerpoint/2010/main" val="2761107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p:cNvSpPr>
            <a:spLocks noGrp="1" noChangeArrowheads="1"/>
          </p:cNvSpPr>
          <p:nvPr>
            <p:ph type="title"/>
          </p:nvPr>
        </p:nvSpPr>
        <p:spPr/>
        <p:txBody>
          <a:bodyPr/>
          <a:lstStyle/>
          <a:p>
            <a:r>
              <a:rPr lang="en-US" altLang="en-US" dirty="0" smtClean="0">
                <a:ea typeface="Verdana" panose="020B0604030504040204" pitchFamily="34" charset="0"/>
              </a:rPr>
              <a:t>CHEMICAL CLEANERS (1 of 1)</a:t>
            </a:r>
          </a:p>
        </p:txBody>
      </p:sp>
      <p:sp>
        <p:nvSpPr>
          <p:cNvPr id="12290" name="Rectangle 3"/>
          <p:cNvSpPr>
            <a:spLocks noGrp="1" noChangeArrowheads="1"/>
          </p:cNvSpPr>
          <p:nvPr>
            <p:ph type="body" idx="1"/>
          </p:nvPr>
        </p:nvSpPr>
        <p:spPr>
          <a:xfrm>
            <a:off x="228600" y="1447800"/>
            <a:ext cx="8686800" cy="4525963"/>
          </a:xfrm>
        </p:spPr>
        <p:txBody>
          <a:bodyPr/>
          <a:lstStyle/>
          <a:p>
            <a:r>
              <a:rPr lang="en-US" altLang="en-US" b="1" dirty="0" smtClean="0"/>
              <a:t>pH: </a:t>
            </a:r>
            <a:r>
              <a:rPr lang="en-US" altLang="en-US" b="1" dirty="0" smtClean="0">
                <a:solidFill>
                  <a:srgbClr val="FF0000"/>
                </a:solidFill>
              </a:rPr>
              <a:t>Page 87 of text</a:t>
            </a:r>
          </a:p>
          <a:p>
            <a:r>
              <a:rPr lang="en-US" altLang="en-US" b="1" dirty="0" smtClean="0"/>
              <a:t>Solvent-based Cleaning </a:t>
            </a:r>
            <a:r>
              <a:rPr lang="en-US" altLang="en-US" b="1" dirty="0" smtClean="0">
                <a:solidFill>
                  <a:srgbClr val="FF0000"/>
                </a:solidFill>
              </a:rPr>
              <a:t>Page </a:t>
            </a:r>
            <a:r>
              <a:rPr lang="en-US" altLang="en-US" b="1" dirty="0">
                <a:solidFill>
                  <a:srgbClr val="FF0000"/>
                </a:solidFill>
              </a:rPr>
              <a:t>87 of text</a:t>
            </a:r>
          </a:p>
          <a:p>
            <a:r>
              <a:rPr lang="en-US" altLang="en-US" b="1" dirty="0" smtClean="0"/>
              <a:t>Water-based Chemical Cleaning</a:t>
            </a:r>
          </a:p>
        </p:txBody>
      </p:sp>
      <p:sp>
        <p:nvSpPr>
          <p:cNvPr id="2" name="Rectangle 1"/>
          <p:cNvSpPr/>
          <p:nvPr/>
        </p:nvSpPr>
        <p:spPr>
          <a:xfrm>
            <a:off x="152400" y="3283750"/>
            <a:ext cx="8763000" cy="2677656"/>
          </a:xfrm>
          <a:prstGeom prst="rect">
            <a:avLst/>
          </a:prstGeom>
        </p:spPr>
        <p:txBody>
          <a:bodyPr wrap="square">
            <a:spAutoFit/>
          </a:bodyPr>
          <a:lstStyle/>
          <a:p>
            <a:r>
              <a:rPr lang="en-US" sz="2400" b="1" u="sng" dirty="0">
                <a:solidFill>
                  <a:srgbClr val="FF0000"/>
                </a:solidFill>
              </a:rPr>
              <a:t>CAUTION</a:t>
            </a:r>
            <a:r>
              <a:rPr lang="en-US" sz="2400" b="1" dirty="0">
                <a:solidFill>
                  <a:srgbClr val="FF0000"/>
                </a:solidFill>
              </a:rPr>
              <a:t>: When cleaning aluminum cylinder heads</a:t>
            </a:r>
            <a:r>
              <a:rPr lang="en-US" sz="2400" b="1" dirty="0" smtClean="0">
                <a:solidFill>
                  <a:srgbClr val="FF0000"/>
                </a:solidFill>
              </a:rPr>
              <a:t>, blocks</a:t>
            </a:r>
            <a:r>
              <a:rPr lang="en-US" sz="2400" b="1" dirty="0">
                <a:solidFill>
                  <a:srgbClr val="FF0000"/>
                </a:solidFill>
              </a:rPr>
              <a:t>, or other engine components, make sure </a:t>
            </a:r>
            <a:r>
              <a:rPr lang="en-US" sz="2400" b="1" dirty="0" smtClean="0">
                <a:solidFill>
                  <a:srgbClr val="FF0000"/>
                </a:solidFill>
              </a:rPr>
              <a:t>that chemicals </a:t>
            </a:r>
            <a:r>
              <a:rPr lang="en-US" sz="2400" b="1" dirty="0">
                <a:solidFill>
                  <a:srgbClr val="FF0000"/>
                </a:solidFill>
              </a:rPr>
              <a:t>used are “aluminum safe.” Always test </a:t>
            </a:r>
            <a:r>
              <a:rPr lang="en-US" sz="2400" b="1" dirty="0" smtClean="0">
                <a:solidFill>
                  <a:srgbClr val="FF0000"/>
                </a:solidFill>
              </a:rPr>
              <a:t>solvent or </a:t>
            </a:r>
            <a:r>
              <a:rPr lang="en-US" sz="2400" b="1" dirty="0">
                <a:solidFill>
                  <a:srgbClr val="FF0000"/>
                </a:solidFill>
              </a:rPr>
              <a:t>cleaning chemical first by using a small </a:t>
            </a:r>
            <a:r>
              <a:rPr lang="en-US" sz="2400" b="1" dirty="0" smtClean="0">
                <a:solidFill>
                  <a:srgbClr val="FF0000"/>
                </a:solidFill>
              </a:rPr>
              <a:t>aluminum part </a:t>
            </a:r>
            <a:r>
              <a:rPr lang="en-US" sz="2400" b="1" dirty="0">
                <a:solidFill>
                  <a:srgbClr val="FF0000"/>
                </a:solidFill>
              </a:rPr>
              <a:t>or scrap aluminum. Many chemicals that </a:t>
            </a:r>
            <a:r>
              <a:rPr lang="en-US" sz="2400" b="1" dirty="0" smtClean="0">
                <a:solidFill>
                  <a:srgbClr val="FF0000"/>
                </a:solidFill>
              </a:rPr>
              <a:t>are not </a:t>
            </a:r>
            <a:r>
              <a:rPr lang="en-US" sz="2400" b="1" dirty="0">
                <a:solidFill>
                  <a:srgbClr val="FF0000"/>
                </a:solidFill>
              </a:rPr>
              <a:t>aluminum safe may turn </a:t>
            </a:r>
            <a:r>
              <a:rPr lang="en-US" sz="2400" b="1" dirty="0" smtClean="0">
                <a:solidFill>
                  <a:srgbClr val="FF0000"/>
                </a:solidFill>
              </a:rPr>
              <a:t>aluminum </a:t>
            </a:r>
            <a:r>
              <a:rPr lang="en-US" sz="2400" b="1" dirty="0">
                <a:solidFill>
                  <a:srgbClr val="FF0000"/>
                </a:solidFill>
              </a:rPr>
              <a:t>metal black</a:t>
            </a:r>
            <a:r>
              <a:rPr lang="en-US" sz="2400" b="1" dirty="0" smtClean="0">
                <a:solidFill>
                  <a:srgbClr val="FF0000"/>
                </a:solidFill>
              </a:rPr>
              <a:t>. Try </a:t>
            </a:r>
            <a:r>
              <a:rPr lang="en-US" sz="2400" b="1" dirty="0">
                <a:solidFill>
                  <a:srgbClr val="FF0000"/>
                </a:solidFill>
              </a:rPr>
              <a:t>explaining that to a customer!</a:t>
            </a:r>
          </a:p>
        </p:txBody>
      </p:sp>
    </p:spTree>
    <p:extLst>
      <p:ext uri="{BB962C8B-B14F-4D97-AF65-F5344CB8AC3E}">
        <p14:creationId xmlns:p14="http://schemas.microsoft.com/office/powerpoint/2010/main" val="3725717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p:cNvSpPr>
            <a:spLocks noGrp="1" noChangeArrowheads="1"/>
          </p:cNvSpPr>
          <p:nvPr>
            <p:ph type="title"/>
          </p:nvPr>
        </p:nvSpPr>
        <p:spPr>
          <a:xfrm>
            <a:off x="175054" y="744537"/>
            <a:ext cx="7912443" cy="533400"/>
          </a:xfrm>
        </p:spPr>
        <p:txBody>
          <a:bodyPr/>
          <a:lstStyle/>
          <a:p>
            <a:r>
              <a:rPr lang="en-US" altLang="en-US" dirty="0" smtClean="0">
                <a:ea typeface="Verdana" panose="020B0604030504040204" pitchFamily="34" charset="0"/>
              </a:rPr>
              <a:t>SPRAY &amp; STEAM WASHING</a:t>
            </a:r>
          </a:p>
        </p:txBody>
      </p:sp>
      <p:sp>
        <p:nvSpPr>
          <p:cNvPr id="13314" name="Rectangle 3"/>
          <p:cNvSpPr>
            <a:spLocks noGrp="1" noChangeArrowheads="1"/>
          </p:cNvSpPr>
          <p:nvPr>
            <p:ph type="body" sz="half" idx="1"/>
          </p:nvPr>
        </p:nvSpPr>
        <p:spPr>
          <a:xfrm>
            <a:off x="381000" y="1447800"/>
            <a:ext cx="3429000" cy="4800600"/>
          </a:xfrm>
        </p:spPr>
        <p:txBody>
          <a:bodyPr/>
          <a:lstStyle/>
          <a:p>
            <a:r>
              <a:rPr lang="en-US" altLang="en-US" b="1" dirty="0" smtClean="0">
                <a:solidFill>
                  <a:srgbClr val="0000FF"/>
                </a:solidFill>
              </a:rPr>
              <a:t>Spray Washing</a:t>
            </a:r>
          </a:p>
          <a:p>
            <a:pPr lvl="1"/>
            <a:r>
              <a:rPr lang="en-US" altLang="en-US" dirty="0" smtClean="0"/>
              <a:t>Spray washing is faster than soaking</a:t>
            </a:r>
          </a:p>
          <a:p>
            <a:r>
              <a:rPr lang="en-US" altLang="en-US" b="1" dirty="0" smtClean="0">
                <a:solidFill>
                  <a:srgbClr val="0000FF"/>
                </a:solidFill>
              </a:rPr>
              <a:t>Steam Cleaning</a:t>
            </a:r>
          </a:p>
          <a:p>
            <a:pPr lvl="1"/>
            <a:r>
              <a:rPr lang="en-US" altLang="en-US" dirty="0" smtClean="0"/>
              <a:t>Steam vapor is mixed with high-pressure water and sprayed on the parts</a:t>
            </a:r>
          </a:p>
        </p:txBody>
      </p:sp>
      <p:pic>
        <p:nvPicPr>
          <p:cNvPr id="13316" name="Picture 4" descr="AAJLNQC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093" y="1447800"/>
            <a:ext cx="4769493" cy="382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9486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p:cNvSpPr>
            <a:spLocks noGrp="1" noChangeArrowheads="1"/>
          </p:cNvSpPr>
          <p:nvPr>
            <p:ph type="title"/>
          </p:nvPr>
        </p:nvSpPr>
        <p:spPr bwMode="auto">
          <a:xfrm>
            <a:off x="444499" y="219670"/>
            <a:ext cx="8293085" cy="923330"/>
          </a:xfrm>
          <a:prstGeom prst="rect">
            <a:avLst/>
          </a:prstGeom>
          <a:noFill/>
          <a:ln>
            <a:noFill/>
          </a:ln>
          <a:effectLst/>
          <a:extLst/>
        </p:spPr>
        <p:txBody>
          <a:bodyPr wrap="square">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b="1" dirty="0">
                <a:solidFill>
                  <a:schemeClr val="bg1"/>
                </a:solidFill>
                <a:latin typeface="Times New Roman" panose="02020603050405020304" pitchFamily="18" charset="0"/>
              </a:rPr>
              <a:t>FIGURE </a:t>
            </a:r>
            <a:r>
              <a:rPr lang="en-US" altLang="en-US" sz="2000" dirty="0" smtClean="0">
                <a:solidFill>
                  <a:schemeClr val="bg1"/>
                </a:solidFill>
                <a:latin typeface="Times New Roman" panose="02020603050405020304" pitchFamily="18" charset="0"/>
              </a:rPr>
              <a:t>7</a:t>
            </a:r>
            <a:r>
              <a:rPr lang="en-US" altLang="en-US" sz="2000" b="1" dirty="0" smtClean="0">
                <a:solidFill>
                  <a:schemeClr val="bg1"/>
                </a:solidFill>
                <a:latin typeface="Times New Roman" panose="02020603050405020304" pitchFamily="18" charset="0"/>
              </a:rPr>
              <a:t>–11 </a:t>
            </a:r>
            <a:r>
              <a:rPr lang="en-US" altLang="en-US" sz="2000" dirty="0">
                <a:solidFill>
                  <a:schemeClr val="bg1"/>
                </a:solidFill>
                <a:latin typeface="Times New Roman" panose="02020603050405020304" pitchFamily="18" charset="0"/>
              </a:rPr>
              <a:t>A pressure jet washer is similar to a large industrial-sized dishwasher. Each part is then rinsed with water to remove chemicals or debris that may remain there while it is still in the tank.</a:t>
            </a:r>
          </a:p>
        </p:txBody>
      </p:sp>
      <p:pic>
        <p:nvPicPr>
          <p:cNvPr id="13316" name="Picture 4" descr="A photo shows a technician using a spray washer to clean a component. The Spray washing is performed in an enclosed washer while the component is rotated on a washer turntable. A pressure jet is used to remove the debris from the compon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371600"/>
            <a:ext cx="6266233" cy="501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095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LEARNING OBJECTIVES </a:t>
            </a:r>
            <a:r>
              <a:rPr lang="en-US" dirty="0" smtClean="0"/>
              <a:t>(2 of 2)</a:t>
            </a:r>
            <a:endParaRPr lang="en-US" dirty="0"/>
          </a:p>
        </p:txBody>
      </p:sp>
      <p:sp>
        <p:nvSpPr>
          <p:cNvPr id="24579" name="Content Placeholder 2"/>
          <p:cNvSpPr>
            <a:spLocks noGrp="1"/>
          </p:cNvSpPr>
          <p:nvPr>
            <p:ph idx="1"/>
          </p:nvPr>
        </p:nvSpPr>
        <p:spPr/>
        <p:txBody>
          <a:bodyPr/>
          <a:lstStyle/>
          <a:p>
            <a:pPr marL="0" indent="0">
              <a:buNone/>
            </a:pPr>
            <a:r>
              <a:rPr lang="en-US" b="1" dirty="0" smtClean="0"/>
              <a:t>7.5</a:t>
            </a:r>
            <a:r>
              <a:rPr lang="en-US" dirty="0" smtClean="0"/>
              <a:t> Discuss </a:t>
            </a:r>
            <a:r>
              <a:rPr lang="en-US" dirty="0"/>
              <a:t>chemical cleaners. </a:t>
            </a:r>
          </a:p>
          <a:p>
            <a:pPr marL="0" indent="0">
              <a:buNone/>
            </a:pPr>
            <a:r>
              <a:rPr lang="en-US" b="1" dirty="0" smtClean="0"/>
              <a:t>7.6 </a:t>
            </a:r>
            <a:r>
              <a:rPr lang="en-US" dirty="0" smtClean="0"/>
              <a:t>Compare </a:t>
            </a:r>
            <a:r>
              <a:rPr lang="en-US" dirty="0"/>
              <a:t>spray, steam cleaning, thermal cleaning, tank, vapor cleaning, ultrasonic and vibratory cleaning</a:t>
            </a:r>
            <a:r>
              <a:rPr lang="en-US" dirty="0" smtClean="0"/>
              <a:t>. </a:t>
            </a:r>
          </a:p>
          <a:p>
            <a:pPr marL="0" indent="0">
              <a:buNone/>
            </a:pPr>
            <a:r>
              <a:rPr lang="en-US" b="1" dirty="0" smtClean="0"/>
              <a:t>7.7</a:t>
            </a:r>
            <a:r>
              <a:rPr lang="en-US" dirty="0" smtClean="0"/>
              <a:t> Explain </a:t>
            </a:r>
            <a:r>
              <a:rPr lang="en-US" dirty="0"/>
              <a:t>crack detection.</a:t>
            </a:r>
          </a:p>
          <a:p>
            <a:pPr marL="0" indent="0">
              <a:buNone/>
            </a:pPr>
            <a:r>
              <a:rPr lang="en-US" dirty="0" smtClean="0"/>
              <a:t> </a:t>
            </a:r>
            <a:endParaRPr lang="en-US" dirty="0"/>
          </a:p>
        </p:txBody>
      </p:sp>
    </p:spTree>
    <p:extLst>
      <p:ext uri="{BB962C8B-B14F-4D97-AF65-F5344CB8AC3E}">
        <p14:creationId xmlns:p14="http://schemas.microsoft.com/office/powerpoint/2010/main" val="32458996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p:cNvSpPr>
            <a:spLocks noGrp="1" noChangeArrowheads="1"/>
          </p:cNvSpPr>
          <p:nvPr>
            <p:ph type="title"/>
          </p:nvPr>
        </p:nvSpPr>
        <p:spPr>
          <a:xfrm>
            <a:off x="304801" y="685800"/>
            <a:ext cx="6248400" cy="533400"/>
          </a:xfrm>
        </p:spPr>
        <p:txBody>
          <a:bodyPr/>
          <a:lstStyle/>
          <a:p>
            <a:r>
              <a:rPr lang="en-US" altLang="en-US" sz="3600" dirty="0" smtClean="0">
                <a:ea typeface="Verdana" panose="020B0604030504040204" pitchFamily="34" charset="0"/>
              </a:rPr>
              <a:t>THERMAL CLEANING</a:t>
            </a:r>
          </a:p>
        </p:txBody>
      </p:sp>
      <p:sp>
        <p:nvSpPr>
          <p:cNvPr id="14338" name="Rectangle 3"/>
          <p:cNvSpPr>
            <a:spLocks noGrp="1" noChangeArrowheads="1"/>
          </p:cNvSpPr>
          <p:nvPr>
            <p:ph type="body" sz="half" idx="1"/>
          </p:nvPr>
        </p:nvSpPr>
        <p:spPr>
          <a:xfrm>
            <a:off x="304801" y="1600200"/>
            <a:ext cx="3428999" cy="3962400"/>
          </a:xfrm>
        </p:spPr>
        <p:txBody>
          <a:bodyPr/>
          <a:lstStyle/>
          <a:p>
            <a:r>
              <a:rPr lang="en-US" altLang="en-US" b="1" dirty="0" smtClean="0">
                <a:solidFill>
                  <a:srgbClr val="FF0000"/>
                </a:solidFill>
              </a:rPr>
              <a:t>Text Pages 87-88</a:t>
            </a:r>
          </a:p>
          <a:p>
            <a:pPr lvl="1"/>
            <a:r>
              <a:rPr lang="en-US" altLang="en-US" b="1" dirty="0" smtClean="0"/>
              <a:t>Temperatures Involved</a:t>
            </a:r>
          </a:p>
          <a:p>
            <a:pPr lvl="1"/>
            <a:r>
              <a:rPr lang="en-US" altLang="en-US" b="1" dirty="0" smtClean="0"/>
              <a:t>Advantages</a:t>
            </a:r>
          </a:p>
          <a:p>
            <a:pPr lvl="1"/>
            <a:r>
              <a:rPr lang="en-US" altLang="en-US" b="1" dirty="0" smtClean="0"/>
              <a:t>Microbial Cleaning</a:t>
            </a:r>
          </a:p>
          <a:p>
            <a:pPr lvl="1"/>
            <a:r>
              <a:rPr lang="en-US" altLang="en-US" b="1" dirty="0" smtClean="0"/>
              <a:t>Pyrolytic Oven</a:t>
            </a:r>
          </a:p>
        </p:txBody>
      </p:sp>
      <p:pic>
        <p:nvPicPr>
          <p:cNvPr id="14340" name="Picture 4" descr="A photo shows a microbial cleaning tank. The photo shows a tank in which a component is submerged and microbes clean grease and oil from the compon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789" y="1600200"/>
            <a:ext cx="5235576"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4830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a:spLocks noGrp="1" noChangeArrowheads="1"/>
          </p:cNvSpPr>
          <p:nvPr>
            <p:ph type="title"/>
          </p:nvPr>
        </p:nvSpPr>
        <p:spPr bwMode="auto">
          <a:xfrm>
            <a:off x="304800" y="570310"/>
            <a:ext cx="8534400" cy="615553"/>
          </a:xfrm>
          <a:prstGeom prst="rect">
            <a:avLst/>
          </a:prstGeom>
          <a:noFill/>
          <a:ln>
            <a:noFill/>
          </a:ln>
          <a:effectLst/>
          <a:extLst/>
        </p:spPr>
        <p:txBody>
          <a:bodyPr wrap="square">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b="1" dirty="0">
                <a:solidFill>
                  <a:schemeClr val="bg1"/>
                </a:solidFill>
                <a:latin typeface="Times New Roman" panose="02020603050405020304" pitchFamily="18" charset="0"/>
              </a:rPr>
              <a:t>FIGURE </a:t>
            </a:r>
            <a:r>
              <a:rPr lang="en-US" altLang="en-US" sz="2000" dirty="0" smtClean="0">
                <a:solidFill>
                  <a:schemeClr val="bg1"/>
                </a:solidFill>
                <a:latin typeface="Times New Roman" panose="02020603050405020304" pitchFamily="18" charset="0"/>
              </a:rPr>
              <a:t>7</a:t>
            </a:r>
            <a:r>
              <a:rPr lang="en-US" altLang="en-US" sz="2000" b="1" dirty="0" smtClean="0">
                <a:solidFill>
                  <a:schemeClr val="bg1"/>
                </a:solidFill>
                <a:latin typeface="Times New Roman" panose="02020603050405020304" pitchFamily="18" charset="0"/>
              </a:rPr>
              <a:t>–12 </a:t>
            </a:r>
            <a:r>
              <a:rPr lang="en-US" altLang="en-US" sz="2000" dirty="0">
                <a:solidFill>
                  <a:schemeClr val="bg1"/>
                </a:solidFill>
                <a:latin typeface="Times New Roman" panose="02020603050405020304" pitchFamily="18" charset="0"/>
              </a:rPr>
              <a:t>A microbial cleaning tank uses microbes to clean grease and oil from parts.</a:t>
            </a:r>
          </a:p>
        </p:txBody>
      </p:sp>
      <p:pic>
        <p:nvPicPr>
          <p:cNvPr id="14340" name="Picture 4" descr="A photo shows a microbial cleaning tank. The photo shows a tank in which a component is submerged and microbes clean grease and oil from the compon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1"/>
            <a:ext cx="6701536"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27006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219200"/>
          </a:xfrm>
        </p:spPr>
        <p:txBody>
          <a:bodyPr/>
          <a:lstStyle/>
          <a:p>
            <a:r>
              <a:rPr lang="en-US" sz="1800" dirty="0"/>
              <a:t>FIGURE 7–13 (a) A pyrolytic (high-temperature) oven </a:t>
            </a:r>
            <a:r>
              <a:rPr lang="en-US" sz="1800" dirty="0" smtClean="0"/>
              <a:t>cleans by </a:t>
            </a:r>
            <a:r>
              <a:rPr lang="en-US" sz="1800" dirty="0"/>
              <a:t>baking </a:t>
            </a:r>
            <a:r>
              <a:rPr lang="en-US" sz="1800" dirty="0" smtClean="0"/>
              <a:t>engine </a:t>
            </a:r>
            <a:r>
              <a:rPr lang="en-US" sz="1800" dirty="0"/>
              <a:t>parts. After </a:t>
            </a:r>
            <a:r>
              <a:rPr lang="en-US" sz="1800" dirty="0" smtClean="0"/>
              <a:t>parts </a:t>
            </a:r>
            <a:r>
              <a:rPr lang="en-US" sz="1800" dirty="0"/>
              <a:t>have been cleaned</a:t>
            </a:r>
            <a:r>
              <a:rPr lang="en-US" sz="1800" dirty="0" smtClean="0"/>
              <a:t>, they </a:t>
            </a:r>
            <a:r>
              <a:rPr lang="en-US" sz="1800" dirty="0"/>
              <a:t>are then placed into an airless blaster. This unit </a:t>
            </a:r>
            <a:r>
              <a:rPr lang="en-US" sz="1800" dirty="0" smtClean="0"/>
              <a:t>uses a </a:t>
            </a:r>
            <a:r>
              <a:rPr lang="en-US" sz="1800" dirty="0"/>
              <a:t>paddle to scoop stainless steel shot from a reservoir </a:t>
            </a:r>
            <a:r>
              <a:rPr lang="en-US" sz="1800" dirty="0" smtClean="0"/>
              <a:t>and forces </a:t>
            </a:r>
            <a:r>
              <a:rPr lang="en-US" sz="1800" dirty="0"/>
              <a:t>it against the engine part. The parts must be free </a:t>
            </a:r>
            <a:r>
              <a:rPr lang="en-US" sz="1800" dirty="0" smtClean="0"/>
              <a:t>of grease </a:t>
            </a:r>
            <a:r>
              <a:rPr lang="en-US" sz="1800" dirty="0"/>
              <a:t>and oil to function </a:t>
            </a:r>
            <a:r>
              <a:rPr lang="en-US" sz="1800" dirty="0" smtClean="0"/>
              <a:t>correctly.</a:t>
            </a:r>
            <a:endParaRPr lang="en-US" sz="1800" dirty="0"/>
          </a:p>
        </p:txBody>
      </p:sp>
      <p:pic>
        <p:nvPicPr>
          <p:cNvPr id="5122" name="Picture 2" descr="Two photos show a pyrolytic oven and a cleaned engine block.&#10;The photo on top shows a pyrolytic oven consists of a chamber that houses the components and bakes them to decompose dirt, grease, and gaskets with heat. An airless blaster positioned next to the oven uses a paddle to scoop stainless steel shot from a reservoir and forces it against the components.&#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891" y="1626643"/>
            <a:ext cx="5794218" cy="4625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24864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763000" cy="1219200"/>
          </a:xfrm>
        </p:spPr>
        <p:txBody>
          <a:bodyPr/>
          <a:lstStyle/>
          <a:p>
            <a:r>
              <a:rPr lang="en-US" sz="1800" dirty="0"/>
              <a:t>FIGURE 7–13 </a:t>
            </a:r>
            <a:r>
              <a:rPr lang="en-US" sz="1800" dirty="0" smtClean="0"/>
              <a:t>(</a:t>
            </a:r>
            <a:r>
              <a:rPr lang="en-US" sz="1800" dirty="0"/>
              <a:t>b) This cleaned </a:t>
            </a:r>
            <a:r>
              <a:rPr lang="en-US" sz="1800" dirty="0" smtClean="0"/>
              <a:t>engine block </a:t>
            </a:r>
            <a:r>
              <a:rPr lang="en-US" sz="1800" dirty="0"/>
              <a:t>has been baked and shot blasted.</a:t>
            </a:r>
          </a:p>
        </p:txBody>
      </p:sp>
      <p:pic>
        <p:nvPicPr>
          <p:cNvPr id="3" name="Picture 2" descr="Another photo shows a cleaned engine block inside an airless blaster that has been baked and shot blasted"/>
          <p:cNvPicPr>
            <a:picLocks noChangeAspect="1"/>
          </p:cNvPicPr>
          <p:nvPr/>
        </p:nvPicPr>
        <p:blipFill>
          <a:blip r:embed="rId2"/>
          <a:stretch>
            <a:fillRect/>
          </a:stretch>
        </p:blipFill>
        <p:spPr>
          <a:xfrm>
            <a:off x="974524" y="1371600"/>
            <a:ext cx="7041831" cy="5029200"/>
          </a:xfrm>
          <a:prstGeom prst="rect">
            <a:avLst/>
          </a:prstGeom>
        </p:spPr>
      </p:pic>
    </p:spTree>
    <p:extLst>
      <p:ext uri="{BB962C8B-B14F-4D97-AF65-F5344CB8AC3E}">
        <p14:creationId xmlns:p14="http://schemas.microsoft.com/office/powerpoint/2010/main" val="13712392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p:cNvSpPr>
            <a:spLocks noGrp="1" noChangeArrowheads="1"/>
          </p:cNvSpPr>
          <p:nvPr>
            <p:ph type="title"/>
          </p:nvPr>
        </p:nvSpPr>
        <p:spPr/>
        <p:txBody>
          <a:bodyPr/>
          <a:lstStyle/>
          <a:p>
            <a:r>
              <a:rPr lang="en-US" altLang="en-US" sz="3600" dirty="0" smtClean="0">
                <a:ea typeface="Verdana" panose="020B0604030504040204" pitchFamily="34" charset="0"/>
              </a:rPr>
              <a:t>TANK &amp; VAPOR CLEANING</a:t>
            </a:r>
          </a:p>
        </p:txBody>
      </p:sp>
      <p:sp>
        <p:nvSpPr>
          <p:cNvPr id="15362" name="Rectangle 3"/>
          <p:cNvSpPr>
            <a:spLocks noGrp="1" noChangeArrowheads="1"/>
          </p:cNvSpPr>
          <p:nvPr>
            <p:ph type="body" idx="1"/>
          </p:nvPr>
        </p:nvSpPr>
        <p:spPr/>
        <p:txBody>
          <a:bodyPr/>
          <a:lstStyle/>
          <a:p>
            <a:r>
              <a:rPr lang="en-US" altLang="en-US" sz="3200" b="1" dirty="0" smtClean="0">
                <a:solidFill>
                  <a:srgbClr val="FF0000"/>
                </a:solidFill>
              </a:rPr>
              <a:t>Text Page 88-89</a:t>
            </a:r>
          </a:p>
          <a:p>
            <a:pPr lvl="1"/>
            <a:r>
              <a:rPr lang="en-US" altLang="en-US" sz="2800" b="1" dirty="0" smtClean="0"/>
              <a:t>Cold Tank Cleaning</a:t>
            </a:r>
          </a:p>
          <a:p>
            <a:pPr lvl="1"/>
            <a:r>
              <a:rPr lang="en-US" altLang="en-US" sz="2800" b="1" dirty="0" smtClean="0"/>
              <a:t>Hot Tank Cleaning</a:t>
            </a:r>
          </a:p>
          <a:p>
            <a:pPr lvl="1"/>
            <a:r>
              <a:rPr lang="en-US" altLang="en-US" sz="2800" b="1" dirty="0" smtClean="0"/>
              <a:t>Vapor Cleaning</a:t>
            </a:r>
          </a:p>
        </p:txBody>
      </p:sp>
    </p:spTree>
    <p:extLst>
      <p:ext uri="{BB962C8B-B14F-4D97-AF65-F5344CB8AC3E}">
        <p14:creationId xmlns:p14="http://schemas.microsoft.com/office/powerpoint/2010/main" val="2239755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p:cNvSpPr>
            <a:spLocks noGrp="1" noChangeArrowheads="1"/>
          </p:cNvSpPr>
          <p:nvPr>
            <p:ph type="title"/>
          </p:nvPr>
        </p:nvSpPr>
        <p:spPr>
          <a:xfrm>
            <a:off x="331787" y="152400"/>
            <a:ext cx="6248400" cy="1028700"/>
          </a:xfrm>
        </p:spPr>
        <p:txBody>
          <a:bodyPr/>
          <a:lstStyle/>
          <a:p>
            <a:r>
              <a:rPr lang="en-US" altLang="en-US" sz="3600" dirty="0" smtClean="0">
                <a:ea typeface="Verdana" panose="020B0604030504040204" pitchFamily="34" charset="0"/>
              </a:rPr>
              <a:t>ULTRASONIC AND VIBRATORY CLEANING</a:t>
            </a:r>
          </a:p>
        </p:txBody>
      </p:sp>
      <p:sp>
        <p:nvSpPr>
          <p:cNvPr id="16386" name="Rectangle 3"/>
          <p:cNvSpPr>
            <a:spLocks noGrp="1" noChangeArrowheads="1"/>
          </p:cNvSpPr>
          <p:nvPr>
            <p:ph type="body" sz="half" idx="1"/>
          </p:nvPr>
        </p:nvSpPr>
        <p:spPr>
          <a:xfrm>
            <a:off x="304800" y="1524000"/>
            <a:ext cx="4168775" cy="4724400"/>
          </a:xfrm>
        </p:spPr>
        <p:txBody>
          <a:bodyPr/>
          <a:lstStyle/>
          <a:p>
            <a:r>
              <a:rPr lang="en-US" altLang="en-US" b="1" dirty="0" smtClean="0"/>
              <a:t>Ultrasonic Cleaning</a:t>
            </a:r>
          </a:p>
          <a:p>
            <a:pPr lvl="1"/>
            <a:r>
              <a:rPr lang="en-US" altLang="en-US" dirty="0" smtClean="0"/>
              <a:t>To clean small parts that must be absolutely clean</a:t>
            </a:r>
          </a:p>
          <a:p>
            <a:r>
              <a:rPr lang="en-US" altLang="en-US" b="1" dirty="0" smtClean="0"/>
              <a:t>Vibratory Cleaning</a:t>
            </a:r>
          </a:p>
          <a:p>
            <a:pPr lvl="1"/>
            <a:r>
              <a:rPr lang="en-US" altLang="en-US" dirty="0" smtClean="0"/>
              <a:t>Best on small parts</a:t>
            </a:r>
          </a:p>
          <a:p>
            <a:pPr lvl="1"/>
            <a:r>
              <a:rPr lang="en-US" altLang="en-US" dirty="0" smtClean="0"/>
              <a:t>The movement of the vibrating solution and the scrubbing action of the media do an excellent job of cleaning metal.</a:t>
            </a:r>
          </a:p>
        </p:txBody>
      </p:sp>
      <p:pic>
        <p:nvPicPr>
          <p:cNvPr id="16388" name="Picture 4" descr="A photo shows various small parts such as hydraulic lifters and fuel injectors placed in a tank of cleaning solution that is vibrated at ultrasonic speeds to loosen all the soil from the pa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3575" y="2133600"/>
            <a:ext cx="4473575" cy="335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36202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p:cNvSpPr>
            <a:spLocks noGrp="1" noChangeArrowheads="1"/>
          </p:cNvSpPr>
          <p:nvPr>
            <p:ph type="title"/>
          </p:nvPr>
        </p:nvSpPr>
        <p:spPr bwMode="auto">
          <a:xfrm>
            <a:off x="152400" y="826532"/>
            <a:ext cx="8283575" cy="369332"/>
          </a:xfrm>
          <a:prstGeom prst="rect">
            <a:avLst/>
          </a:prstGeom>
          <a:noFill/>
          <a:ln>
            <a:noFill/>
          </a:ln>
          <a:effectLst/>
          <a:extLst/>
        </p:spPr>
        <p:txBody>
          <a:bodyPr wrap="square">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400" b="1" dirty="0">
                <a:solidFill>
                  <a:schemeClr val="bg1"/>
                </a:solidFill>
                <a:latin typeface="Times New Roman" panose="02020603050405020304" pitchFamily="18" charset="0"/>
              </a:rPr>
              <a:t>FIGURE </a:t>
            </a:r>
            <a:r>
              <a:rPr lang="en-US" altLang="en-US" sz="2400" dirty="0" smtClean="0">
                <a:solidFill>
                  <a:schemeClr val="bg1"/>
                </a:solidFill>
                <a:latin typeface="Times New Roman" panose="02020603050405020304" pitchFamily="18" charset="0"/>
              </a:rPr>
              <a:t>7</a:t>
            </a:r>
            <a:r>
              <a:rPr lang="en-US" altLang="en-US" sz="2400" b="1" dirty="0" smtClean="0">
                <a:solidFill>
                  <a:schemeClr val="bg1"/>
                </a:solidFill>
                <a:latin typeface="Times New Roman" panose="02020603050405020304" pitchFamily="18" charset="0"/>
              </a:rPr>
              <a:t>–14 </a:t>
            </a:r>
            <a:r>
              <a:rPr lang="en-US" altLang="en-US" sz="2400" dirty="0" smtClean="0">
                <a:solidFill>
                  <a:schemeClr val="bg1"/>
                </a:solidFill>
                <a:latin typeface="Times New Roman" panose="02020603050405020304" pitchFamily="18" charset="0"/>
              </a:rPr>
              <a:t>ultrasonic </a:t>
            </a:r>
            <a:r>
              <a:rPr lang="en-US" altLang="en-US" sz="2400" dirty="0">
                <a:solidFill>
                  <a:schemeClr val="bg1"/>
                </a:solidFill>
                <a:latin typeface="Times New Roman" panose="02020603050405020304" pitchFamily="18" charset="0"/>
              </a:rPr>
              <a:t>cleaner is used to clean fuel injectors.</a:t>
            </a:r>
          </a:p>
        </p:txBody>
      </p:sp>
      <p:pic>
        <p:nvPicPr>
          <p:cNvPr id="16388" name="Picture 4" descr="A photo shows various small parts such as hydraulic lifters and fuel injectors placed in a tank of cleaning solution that is vibrated at ultrasonic speeds to loosen all the soil from the pa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71600"/>
            <a:ext cx="6683375" cy="501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1592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p:cNvSpPr>
            <a:spLocks noGrp="1" noChangeArrowheads="1"/>
          </p:cNvSpPr>
          <p:nvPr>
            <p:ph type="title"/>
          </p:nvPr>
        </p:nvSpPr>
        <p:spPr>
          <a:xfrm>
            <a:off x="216801" y="685800"/>
            <a:ext cx="6248400" cy="533400"/>
          </a:xfrm>
        </p:spPr>
        <p:txBody>
          <a:bodyPr/>
          <a:lstStyle/>
          <a:p>
            <a:r>
              <a:rPr lang="en-US" altLang="en-US" sz="3600" dirty="0" smtClean="0">
                <a:ea typeface="Verdana" panose="020B0604030504040204" pitchFamily="34" charset="0"/>
              </a:rPr>
              <a:t>CRACK DETECTION </a:t>
            </a:r>
          </a:p>
        </p:txBody>
      </p:sp>
      <p:sp>
        <p:nvSpPr>
          <p:cNvPr id="17410" name="Rectangle 3"/>
          <p:cNvSpPr>
            <a:spLocks noGrp="1" noChangeArrowheads="1"/>
          </p:cNvSpPr>
          <p:nvPr>
            <p:ph type="body" sz="half" idx="1"/>
          </p:nvPr>
        </p:nvSpPr>
        <p:spPr>
          <a:xfrm>
            <a:off x="192087" y="1524000"/>
            <a:ext cx="3694113" cy="4495800"/>
          </a:xfrm>
        </p:spPr>
        <p:txBody>
          <a:bodyPr/>
          <a:lstStyle/>
          <a:p>
            <a:r>
              <a:rPr lang="en-US" altLang="en-US" b="1" dirty="0" smtClean="0">
                <a:solidFill>
                  <a:srgbClr val="FF0000"/>
                </a:solidFill>
              </a:rPr>
              <a:t>Pages 90-91 of text</a:t>
            </a:r>
          </a:p>
          <a:p>
            <a:pPr lvl="1"/>
            <a:r>
              <a:rPr lang="en-US" altLang="en-US" dirty="0" smtClean="0"/>
              <a:t>Visual Inspection</a:t>
            </a:r>
          </a:p>
          <a:p>
            <a:pPr lvl="1"/>
            <a:r>
              <a:rPr lang="en-US" altLang="en-US" dirty="0" smtClean="0"/>
              <a:t>Magnetic Crack Detection</a:t>
            </a:r>
          </a:p>
          <a:p>
            <a:pPr lvl="1"/>
            <a:r>
              <a:rPr lang="en-US" altLang="en-US" dirty="0" smtClean="0"/>
              <a:t>Dye-penetrant Testing</a:t>
            </a:r>
          </a:p>
          <a:p>
            <a:pPr lvl="1"/>
            <a:r>
              <a:rPr lang="en-US" altLang="en-US" dirty="0" smtClean="0"/>
              <a:t>Fluorescent-penetrant Testing</a:t>
            </a:r>
          </a:p>
          <a:p>
            <a:pPr lvl="1"/>
            <a:r>
              <a:rPr lang="en-US" altLang="en-US" dirty="0" smtClean="0"/>
              <a:t>Pressure Testing</a:t>
            </a:r>
          </a:p>
        </p:txBody>
      </p:sp>
      <p:pic>
        <p:nvPicPr>
          <p:cNvPr id="17412" name="Picture 4" descr="AAJLNQ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209800"/>
            <a:ext cx="5334000" cy="368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3757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p:cNvSpPr>
            <a:spLocks noGrp="1" noChangeArrowheads="1"/>
          </p:cNvSpPr>
          <p:nvPr>
            <p:ph type="title"/>
          </p:nvPr>
        </p:nvSpPr>
        <p:spPr bwMode="auto">
          <a:xfrm>
            <a:off x="304800" y="609600"/>
            <a:ext cx="8534400" cy="615553"/>
          </a:xfrm>
          <a:prstGeom prst="rect">
            <a:avLst/>
          </a:prstGeom>
          <a:noFill/>
          <a:ln>
            <a:noFill/>
          </a:ln>
          <a:effectLst/>
          <a:extLst/>
        </p:spPr>
        <p:txBody>
          <a:bodyPr wrap="square">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b="1" dirty="0">
                <a:solidFill>
                  <a:schemeClr val="bg1"/>
                </a:solidFill>
                <a:latin typeface="Times New Roman" panose="02020603050405020304" pitchFamily="18" charset="0"/>
              </a:rPr>
              <a:t>FIGURE </a:t>
            </a:r>
            <a:r>
              <a:rPr lang="en-US" altLang="en-US" sz="2000" dirty="0" smtClean="0">
                <a:solidFill>
                  <a:schemeClr val="bg1"/>
                </a:solidFill>
                <a:latin typeface="Times New Roman" panose="02020603050405020304" pitchFamily="18" charset="0"/>
              </a:rPr>
              <a:t>7</a:t>
            </a:r>
            <a:r>
              <a:rPr lang="en-US" altLang="en-US" sz="2000" b="1" dirty="0" smtClean="0">
                <a:solidFill>
                  <a:schemeClr val="bg1"/>
                </a:solidFill>
                <a:latin typeface="Times New Roman" panose="02020603050405020304" pitchFamily="18" charset="0"/>
              </a:rPr>
              <a:t>–15 </a:t>
            </a:r>
            <a:r>
              <a:rPr lang="en-US" altLang="en-US" sz="2000" dirty="0" smtClean="0">
                <a:solidFill>
                  <a:schemeClr val="bg1"/>
                </a:solidFill>
                <a:latin typeface="Times New Roman" panose="02020603050405020304" pitchFamily="18" charset="0"/>
              </a:rPr>
              <a:t>top </a:t>
            </a:r>
            <a:r>
              <a:rPr lang="en-US" altLang="en-US" sz="2000" dirty="0">
                <a:solidFill>
                  <a:schemeClr val="bg1"/>
                </a:solidFill>
                <a:latin typeface="Times New Roman" panose="02020603050405020304" pitchFamily="18" charset="0"/>
              </a:rPr>
              <a:t>deck surface of a block is being tested using magnetic crack inspection equipment.</a:t>
            </a:r>
          </a:p>
        </p:txBody>
      </p:sp>
      <p:pic>
        <p:nvPicPr>
          <p:cNvPr id="17412" name="Picture 4" descr="AAJLNQ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672" y="1371600"/>
            <a:ext cx="728052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17001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04656"/>
            <a:ext cx="8229600" cy="1107996"/>
          </a:xfrm>
          <a:prstGeom prst="rect">
            <a:avLst/>
          </a:prstGeom>
        </p:spPr>
        <p:txBody>
          <a:bodyPr>
            <a:spAutoFit/>
          </a:bodyPr>
          <a:lstStyle/>
          <a:p>
            <a:r>
              <a:rPr lang="en-US" altLang="en-US" sz="2400" b="1" dirty="0" smtClean="0"/>
              <a:t>Figure </a:t>
            </a:r>
            <a:r>
              <a:rPr lang="en-US" altLang="en-US" sz="2400" dirty="0" smtClean="0"/>
              <a:t>7</a:t>
            </a:r>
            <a:r>
              <a:rPr lang="en-US" altLang="en-US" sz="2400" b="1" dirty="0" smtClean="0"/>
              <a:t>–16   </a:t>
            </a:r>
            <a:r>
              <a:rPr lang="en-US" altLang="en-US" sz="2400" dirty="0" smtClean="0"/>
              <a:t>If the lines of force are interrupted by a break (crack) in the casting, then two magnetic fields are created and the powder will lodge in the crack.</a:t>
            </a:r>
            <a:endParaRPr lang="en-US" sz="2400" dirty="0"/>
          </a:p>
        </p:txBody>
      </p:sp>
      <p:pic>
        <p:nvPicPr>
          <p:cNvPr id="18435" name="Picture 2" descr="A figure shows two electromagnets such that the north pole of the top magnet and the south pole of the bottom magnet are facing each other. The part being tested is placed between the magnets. A fine iron powder is applied to the part being tested, and the powder will be attracted to the strong magnetic concentration around the crack."/>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371600"/>
            <a:ext cx="3276600" cy="485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81990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600" dirty="0"/>
              <a:t>PREPARING THE ENGINE</a:t>
            </a:r>
            <a:br>
              <a:rPr lang="en-US" sz="3600" dirty="0"/>
            </a:br>
            <a:r>
              <a:rPr lang="en-US" sz="3600" dirty="0"/>
              <a:t>FOR </a:t>
            </a:r>
            <a:r>
              <a:rPr lang="en-US" sz="3600" dirty="0" smtClean="0"/>
              <a:t>REMOVAL (1 of 4)</a:t>
            </a:r>
            <a:endParaRPr lang="en-US" sz="3600" dirty="0"/>
          </a:p>
        </p:txBody>
      </p:sp>
      <p:sp>
        <p:nvSpPr>
          <p:cNvPr id="13314" name="Rectangle 3"/>
          <p:cNvSpPr>
            <a:spLocks noGrp="1" noChangeArrowheads="1"/>
          </p:cNvSpPr>
          <p:nvPr>
            <p:ph type="body" idx="1"/>
          </p:nvPr>
        </p:nvSpPr>
        <p:spPr>
          <a:xfrm>
            <a:off x="304800" y="1447800"/>
            <a:ext cx="8686800" cy="4525963"/>
          </a:xfrm>
        </p:spPr>
        <p:txBody>
          <a:bodyPr/>
          <a:lstStyle/>
          <a:p>
            <a:r>
              <a:rPr lang="en-US" altLang="en-US" sz="3200" b="1" dirty="0" smtClean="0">
                <a:solidFill>
                  <a:srgbClr val="0000FF"/>
                </a:solidFill>
              </a:rPr>
              <a:t>Check Service Information </a:t>
            </a:r>
          </a:p>
          <a:p>
            <a:pPr lvl="1"/>
            <a:r>
              <a:rPr lang="en-US" altLang="en-US" sz="2800" b="1" dirty="0" smtClean="0">
                <a:solidFill>
                  <a:srgbClr val="0000FF"/>
                </a:solidFill>
              </a:rPr>
              <a:t>Usual Engine Removal Procedures</a:t>
            </a:r>
          </a:p>
          <a:p>
            <a:pPr lvl="2"/>
            <a:r>
              <a:rPr lang="en-US" altLang="en-US" dirty="0" smtClean="0"/>
              <a:t>Remove the hood</a:t>
            </a:r>
          </a:p>
          <a:p>
            <a:pPr lvl="2"/>
            <a:r>
              <a:rPr lang="en-US" altLang="en-US" dirty="0" smtClean="0"/>
              <a:t>Clean the engine area</a:t>
            </a:r>
          </a:p>
          <a:p>
            <a:pPr lvl="2"/>
            <a:r>
              <a:rPr lang="en-US" altLang="en-US" dirty="0" smtClean="0"/>
              <a:t>Disconnect the negative (−) battery cable</a:t>
            </a:r>
          </a:p>
          <a:p>
            <a:pPr lvl="2"/>
            <a:r>
              <a:rPr lang="en-US" altLang="en-US" dirty="0" smtClean="0"/>
              <a:t>Remove the air cleaner assembly</a:t>
            </a:r>
          </a:p>
          <a:p>
            <a:pPr lvl="2"/>
            <a:r>
              <a:rPr lang="en-US" altLang="en-US" dirty="0" smtClean="0"/>
              <a:t>Remove all accessories</a:t>
            </a:r>
          </a:p>
          <a:p>
            <a:pPr lvl="2"/>
            <a:r>
              <a:rPr lang="en-US" altLang="en-US" dirty="0" smtClean="0"/>
              <a:t>Drain the coolant</a:t>
            </a:r>
          </a:p>
          <a:p>
            <a:pPr lvl="2"/>
            <a:r>
              <a:rPr lang="en-US" altLang="en-US" dirty="0" smtClean="0"/>
              <a:t>Remove the radiator</a:t>
            </a:r>
          </a:p>
          <a:p>
            <a:pPr lvl="2"/>
            <a:r>
              <a:rPr lang="en-US" altLang="en-US" dirty="0" smtClean="0"/>
              <a:t>Disconnect the exhaust system</a:t>
            </a:r>
          </a:p>
          <a:p>
            <a:pPr lvl="2"/>
            <a:r>
              <a:rPr lang="en-US" altLang="en-US" dirty="0" smtClean="0"/>
              <a:t>Recover the air-conditioning refrigerant</a:t>
            </a:r>
          </a:p>
        </p:txBody>
      </p:sp>
    </p:spTree>
    <p:extLst>
      <p:ext uri="{BB962C8B-B14F-4D97-AF65-F5344CB8AC3E}">
        <p14:creationId xmlns:p14="http://schemas.microsoft.com/office/powerpoint/2010/main" val="3216522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697099"/>
            <a:ext cx="8229600" cy="615553"/>
          </a:xfrm>
          <a:prstGeom prst="rect">
            <a:avLst/>
          </a:prstGeom>
        </p:spPr>
        <p:txBody>
          <a:bodyPr wrap="square">
            <a:spAutoFit/>
          </a:bodyPr>
          <a:lstStyle/>
          <a:p>
            <a:r>
              <a:rPr lang="en-US" altLang="en-US" sz="2000" b="1" dirty="0" smtClean="0"/>
              <a:t>Figure </a:t>
            </a:r>
            <a:r>
              <a:rPr lang="en-US" altLang="en-US" sz="2000" dirty="0" smtClean="0"/>
              <a:t>7</a:t>
            </a:r>
            <a:r>
              <a:rPr lang="en-US" altLang="en-US" sz="2000" b="1" dirty="0" smtClean="0"/>
              <a:t>–17   </a:t>
            </a:r>
            <a:r>
              <a:rPr lang="en-US" altLang="en-US" sz="2000" dirty="0"/>
              <a:t>cylinder head is under water and </a:t>
            </a:r>
            <a:r>
              <a:rPr lang="en-US" altLang="en-US" sz="2000" dirty="0" smtClean="0"/>
              <a:t>being pressure </a:t>
            </a:r>
            <a:r>
              <a:rPr lang="en-US" altLang="en-US" sz="2000" dirty="0"/>
              <a:t>tested using compressed air. Note that the </a:t>
            </a:r>
            <a:r>
              <a:rPr lang="en-US" altLang="en-US" sz="2000" dirty="0" smtClean="0"/>
              <a:t>air bubbles </a:t>
            </a:r>
            <a:r>
              <a:rPr lang="en-US" altLang="en-US" sz="2000" dirty="0"/>
              <a:t>indicate a crack.</a:t>
            </a:r>
            <a:endParaRPr lang="en-US" sz="2000" dirty="0"/>
          </a:p>
        </p:txBody>
      </p:sp>
      <p:pic>
        <p:nvPicPr>
          <p:cNvPr id="6146" name="Picture 2" descr="A photo shows a cylinder head submerged under water and pressure tested with compressed air from an air hose. Bubbles from crack in the cylinder head rise to the 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8590" y="1752600"/>
            <a:ext cx="3186820" cy="4414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273131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2: </a:t>
            </a:r>
            <a:r>
              <a:rPr lang="en-US" sz="4000" dirty="0" smtClean="0">
                <a:solidFill>
                  <a:srgbClr val="F8F9D3"/>
                </a:solidFill>
              </a:rPr>
              <a:t>?</a:t>
            </a:r>
            <a:endParaRPr lang="en-US" dirty="0">
              <a:solidFill>
                <a:srgbClr val="F8F9D3"/>
              </a:solidFill>
            </a:endParaRPr>
          </a:p>
        </p:txBody>
      </p:sp>
      <p:sp>
        <p:nvSpPr>
          <p:cNvPr id="3" name="Rectangle 2"/>
          <p:cNvSpPr/>
          <p:nvPr/>
        </p:nvSpPr>
        <p:spPr>
          <a:xfrm>
            <a:off x="0" y="1768594"/>
            <a:ext cx="8534400" cy="1323439"/>
          </a:xfrm>
          <a:prstGeom prst="rect">
            <a:avLst/>
          </a:prstGeom>
        </p:spPr>
        <p:txBody>
          <a:bodyPr wrap="square">
            <a:spAutoFit/>
          </a:bodyPr>
          <a:lstStyle/>
          <a:p>
            <a:r>
              <a:rPr lang="en-US" sz="4000" dirty="0" smtClean="0">
                <a:solidFill>
                  <a:srgbClr val="000000"/>
                </a:solidFill>
              </a:rPr>
              <a:t>What methods are used for engine crack detection?</a:t>
            </a:r>
            <a:endParaRPr lang="en-US" sz="4000" dirty="0">
              <a:solidFill>
                <a:srgbClr val="000000"/>
              </a:solidFill>
            </a:endParaRPr>
          </a:p>
        </p:txBody>
      </p:sp>
    </p:spTree>
    <p:extLst>
      <p:ext uri="{BB962C8B-B14F-4D97-AF65-F5344CB8AC3E}">
        <p14:creationId xmlns:p14="http://schemas.microsoft.com/office/powerpoint/2010/main" val="2072838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2:</a:t>
            </a:r>
            <a:endParaRPr lang="en-US" sz="3200" dirty="0">
              <a:solidFill>
                <a:srgbClr val="F8F9D3"/>
              </a:solidFill>
            </a:endParaRPr>
          </a:p>
        </p:txBody>
      </p:sp>
      <p:sp>
        <p:nvSpPr>
          <p:cNvPr id="6" name="Rectangle 5"/>
          <p:cNvSpPr/>
          <p:nvPr/>
        </p:nvSpPr>
        <p:spPr>
          <a:xfrm>
            <a:off x="228600" y="1560731"/>
            <a:ext cx="8534400" cy="3170099"/>
          </a:xfrm>
          <a:prstGeom prst="rect">
            <a:avLst/>
          </a:prstGeom>
        </p:spPr>
        <p:txBody>
          <a:bodyPr wrap="square">
            <a:spAutoFit/>
          </a:bodyPr>
          <a:lstStyle/>
          <a:p>
            <a:r>
              <a:rPr lang="en-US" sz="4000" dirty="0">
                <a:solidFill>
                  <a:srgbClr val="000000"/>
                </a:solidFill>
              </a:rPr>
              <a:t>Visual Inspection</a:t>
            </a:r>
          </a:p>
          <a:p>
            <a:r>
              <a:rPr lang="en-US" sz="4000" dirty="0">
                <a:solidFill>
                  <a:srgbClr val="000000"/>
                </a:solidFill>
              </a:rPr>
              <a:t>Magnetic Crack Detection</a:t>
            </a:r>
          </a:p>
          <a:p>
            <a:r>
              <a:rPr lang="en-US" sz="4000" dirty="0">
                <a:solidFill>
                  <a:srgbClr val="000000"/>
                </a:solidFill>
              </a:rPr>
              <a:t>Dye-penetrant Testing</a:t>
            </a:r>
          </a:p>
          <a:p>
            <a:r>
              <a:rPr lang="en-US" sz="4000" dirty="0">
                <a:solidFill>
                  <a:srgbClr val="000000"/>
                </a:solidFill>
              </a:rPr>
              <a:t>Fluorescent-penetrant Testing</a:t>
            </a:r>
          </a:p>
          <a:p>
            <a:r>
              <a:rPr lang="en-US" sz="4000" dirty="0">
                <a:solidFill>
                  <a:srgbClr val="000000"/>
                </a:solidFill>
              </a:rPr>
              <a:t>Pressure Testing</a:t>
            </a:r>
          </a:p>
        </p:txBody>
      </p:sp>
    </p:spTree>
    <p:extLst>
      <p:ext uri="{BB962C8B-B14F-4D97-AF65-F5344CB8AC3E}">
        <p14:creationId xmlns:p14="http://schemas.microsoft.com/office/powerpoint/2010/main" val="1290372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(1 of 3)</a:t>
            </a:r>
            <a:endParaRPr lang="en-US" sz="3600" dirty="0"/>
          </a:p>
        </p:txBody>
      </p:sp>
      <p:sp>
        <p:nvSpPr>
          <p:cNvPr id="46083" name="Content Placeholder 2"/>
          <p:cNvSpPr>
            <a:spLocks noGrp="1"/>
          </p:cNvSpPr>
          <p:nvPr>
            <p:ph idx="1"/>
          </p:nvPr>
        </p:nvSpPr>
        <p:spPr>
          <a:xfrm>
            <a:off x="152400" y="1371600"/>
            <a:ext cx="8610600" cy="4953000"/>
          </a:xfrm>
        </p:spPr>
        <p:txBody>
          <a:bodyPr/>
          <a:lstStyle/>
          <a:p>
            <a:r>
              <a:rPr lang="en-US" sz="2400" dirty="0"/>
              <a:t>Factory lifting hooks should be used when hoisting </a:t>
            </a:r>
            <a:r>
              <a:rPr lang="en-US" sz="2400" dirty="0" smtClean="0"/>
              <a:t>an engine</a:t>
            </a:r>
            <a:r>
              <a:rPr lang="en-US" sz="2400" dirty="0"/>
              <a:t>.</a:t>
            </a:r>
          </a:p>
          <a:p>
            <a:r>
              <a:rPr lang="en-US" sz="2400" dirty="0" smtClean="0"/>
              <a:t>Cylinder </a:t>
            </a:r>
            <a:r>
              <a:rPr lang="en-US" sz="2400" dirty="0"/>
              <a:t>heads should only be removed when the </a:t>
            </a:r>
            <a:r>
              <a:rPr lang="en-US" sz="2400" dirty="0" smtClean="0"/>
              <a:t>engine is </a:t>
            </a:r>
            <a:r>
              <a:rPr lang="en-US" sz="2400" dirty="0"/>
              <a:t>cold. Also, always follow the torque table backwards</a:t>
            </a:r>
            <a:r>
              <a:rPr lang="en-US" sz="2400" dirty="0" smtClean="0"/>
              <a:t>, starting </a:t>
            </a:r>
            <a:r>
              <a:rPr lang="en-US" sz="2400" dirty="0"/>
              <a:t>with </a:t>
            </a:r>
            <a:r>
              <a:rPr lang="en-US" sz="2400" dirty="0" smtClean="0"/>
              <a:t>highest-number </a:t>
            </a:r>
            <a:r>
              <a:rPr lang="en-US" sz="2400" dirty="0"/>
              <a:t>head bolt and </a:t>
            </a:r>
            <a:r>
              <a:rPr lang="en-US" sz="2400" dirty="0" smtClean="0"/>
              <a:t>working toward </a:t>
            </a:r>
            <a:r>
              <a:rPr lang="en-US" sz="2400" dirty="0"/>
              <a:t>the lowest number. This procedure helps </a:t>
            </a:r>
            <a:r>
              <a:rPr lang="en-US" sz="2400" dirty="0" smtClean="0"/>
              <a:t>prevent cylinder </a:t>
            </a:r>
            <a:r>
              <a:rPr lang="en-US" sz="2400" dirty="0"/>
              <a:t>head warpage.</a:t>
            </a:r>
          </a:p>
          <a:p>
            <a:r>
              <a:rPr lang="en-US" sz="2400" dirty="0" smtClean="0"/>
              <a:t>Connecting </a:t>
            </a:r>
            <a:r>
              <a:rPr lang="en-US" sz="2400" dirty="0"/>
              <a:t>rod and main bearing caps should </a:t>
            </a:r>
            <a:r>
              <a:rPr lang="en-US" sz="2400" dirty="0" smtClean="0"/>
              <a:t>be marked </a:t>
            </a:r>
            <a:r>
              <a:rPr lang="en-US" sz="2400" dirty="0"/>
              <a:t>before being removed to ensure that they can </a:t>
            </a:r>
            <a:r>
              <a:rPr lang="en-US" sz="2400" dirty="0" smtClean="0"/>
              <a:t>be reinstalled </a:t>
            </a:r>
            <a:r>
              <a:rPr lang="en-US" sz="2400" dirty="0"/>
              <a:t>in the exact same location when the engine </a:t>
            </a:r>
            <a:r>
              <a:rPr lang="en-US" sz="2400" dirty="0" smtClean="0"/>
              <a:t>is reassembled</a:t>
            </a:r>
            <a:r>
              <a:rPr lang="en-US" sz="2400" dirty="0"/>
              <a:t>.</a:t>
            </a:r>
          </a:p>
          <a:p>
            <a:r>
              <a:rPr lang="en-US" sz="2400" dirty="0" smtClean="0"/>
              <a:t>The </a:t>
            </a:r>
            <a:r>
              <a:rPr lang="en-US" sz="2400" dirty="0"/>
              <a:t>tip of the valve stem should be filed before </a:t>
            </a:r>
            <a:r>
              <a:rPr lang="en-US" sz="2400" dirty="0" smtClean="0"/>
              <a:t>removing valves </a:t>
            </a:r>
            <a:r>
              <a:rPr lang="en-US" sz="2400" dirty="0"/>
              <a:t>from the cylinder head to help prevent damage </a:t>
            </a:r>
            <a:r>
              <a:rPr lang="en-US" sz="2400" dirty="0" smtClean="0"/>
              <a:t>to the </a:t>
            </a:r>
            <a:r>
              <a:rPr lang="en-US" sz="2400" dirty="0"/>
              <a:t>valve guide.</a:t>
            </a:r>
          </a:p>
        </p:txBody>
      </p:sp>
    </p:spTree>
    <p:extLst>
      <p:ext uri="{BB962C8B-B14F-4D97-AF65-F5344CB8AC3E}">
        <p14:creationId xmlns:p14="http://schemas.microsoft.com/office/powerpoint/2010/main" val="29554069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(2 of 3)</a:t>
            </a:r>
            <a:endParaRPr lang="en-US" sz="3600" dirty="0"/>
          </a:p>
        </p:txBody>
      </p:sp>
      <p:sp>
        <p:nvSpPr>
          <p:cNvPr id="47107" name="Content Placeholder 2"/>
          <p:cNvSpPr>
            <a:spLocks noGrp="1"/>
          </p:cNvSpPr>
          <p:nvPr>
            <p:ph idx="1"/>
          </p:nvPr>
        </p:nvSpPr>
        <p:spPr>
          <a:xfrm>
            <a:off x="152400" y="1447800"/>
            <a:ext cx="8915400" cy="5562600"/>
          </a:xfrm>
        </p:spPr>
        <p:txBody>
          <a:bodyPr/>
          <a:lstStyle/>
          <a:p>
            <a:r>
              <a:rPr lang="en-US" sz="2400" dirty="0"/>
              <a:t>Mechanical cleaning with scrapers or wire brushes is </a:t>
            </a:r>
            <a:r>
              <a:rPr lang="en-US" sz="2400" dirty="0" smtClean="0"/>
              <a:t>used to </a:t>
            </a:r>
            <a:r>
              <a:rPr lang="en-US" sz="2400" dirty="0"/>
              <a:t>remove </a:t>
            </a:r>
            <a:r>
              <a:rPr lang="en-US" sz="2400" dirty="0" smtClean="0"/>
              <a:t>deposits.</a:t>
            </a:r>
          </a:p>
          <a:p>
            <a:r>
              <a:rPr lang="en-US" sz="2400" dirty="0" smtClean="0"/>
              <a:t>Steel </a:t>
            </a:r>
            <a:r>
              <a:rPr lang="en-US" sz="2400" dirty="0"/>
              <a:t>wire brushes should never be used to clean </a:t>
            </a:r>
            <a:r>
              <a:rPr lang="en-US" sz="2400" dirty="0" smtClean="0"/>
              <a:t>aluminum parts</a:t>
            </a:r>
            <a:r>
              <a:rPr lang="en-US" sz="2400" dirty="0"/>
              <a:t>.</a:t>
            </a:r>
          </a:p>
          <a:p>
            <a:r>
              <a:rPr lang="en-US" sz="2400" dirty="0" smtClean="0"/>
              <a:t>Most </a:t>
            </a:r>
            <a:r>
              <a:rPr lang="en-US" sz="2400" dirty="0"/>
              <a:t>chemical cleaners are strong soaps called </a:t>
            </a:r>
            <a:r>
              <a:rPr lang="en-US" sz="2400" dirty="0" smtClean="0"/>
              <a:t>caustic materials</a:t>
            </a:r>
            <a:r>
              <a:rPr lang="en-US" sz="2400" dirty="0"/>
              <a:t>.</a:t>
            </a:r>
          </a:p>
          <a:p>
            <a:r>
              <a:rPr lang="en-US" sz="2400" dirty="0" smtClean="0"/>
              <a:t>Always </a:t>
            </a:r>
            <a:r>
              <a:rPr lang="en-US" sz="2400" dirty="0"/>
              <a:t>use aluminum-safe chemicals when cleaning </a:t>
            </a:r>
            <a:r>
              <a:rPr lang="en-US" sz="2400" dirty="0" smtClean="0"/>
              <a:t>aluminum parts </a:t>
            </a:r>
            <a:r>
              <a:rPr lang="en-US" sz="2400" dirty="0"/>
              <a:t>or components.</a:t>
            </a:r>
          </a:p>
          <a:p>
            <a:r>
              <a:rPr lang="en-US" sz="2400" dirty="0" smtClean="0"/>
              <a:t>Thermal </a:t>
            </a:r>
            <a:r>
              <a:rPr lang="en-US" sz="2400" dirty="0"/>
              <a:t>cleaning is done in a pyrolytic oven in </a:t>
            </a:r>
            <a:r>
              <a:rPr lang="en-US" sz="2400" dirty="0" smtClean="0"/>
              <a:t>temperatures as </a:t>
            </a:r>
            <a:r>
              <a:rPr lang="en-US" sz="2400" dirty="0"/>
              <a:t>high as 800°F (425°C) to turn grease and dirt </a:t>
            </a:r>
            <a:r>
              <a:rPr lang="en-US" sz="2400" dirty="0" smtClean="0"/>
              <a:t>into harmless </a:t>
            </a:r>
            <a:r>
              <a:rPr lang="en-US" sz="2400" dirty="0"/>
              <a:t>ash deposits</a:t>
            </a:r>
            <a:r>
              <a:rPr lang="en-US" sz="2400" dirty="0" smtClean="0"/>
              <a:t>. </a:t>
            </a:r>
          </a:p>
        </p:txBody>
      </p:sp>
    </p:spTree>
    <p:extLst>
      <p:ext uri="{BB962C8B-B14F-4D97-AF65-F5344CB8AC3E}">
        <p14:creationId xmlns:p14="http://schemas.microsoft.com/office/powerpoint/2010/main" val="184385722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(3 of 3)</a:t>
            </a:r>
            <a:endParaRPr lang="en-US" sz="3600" dirty="0"/>
          </a:p>
        </p:txBody>
      </p:sp>
      <p:sp>
        <p:nvSpPr>
          <p:cNvPr id="47107" name="Content Placeholder 2"/>
          <p:cNvSpPr>
            <a:spLocks noGrp="1"/>
          </p:cNvSpPr>
          <p:nvPr>
            <p:ph idx="1"/>
          </p:nvPr>
        </p:nvSpPr>
        <p:spPr>
          <a:xfrm>
            <a:off x="152400" y="1447800"/>
            <a:ext cx="8915400" cy="5562600"/>
          </a:xfrm>
        </p:spPr>
        <p:txBody>
          <a:bodyPr/>
          <a:lstStyle/>
          <a:p>
            <a:r>
              <a:rPr lang="en-US" sz="2400" dirty="0"/>
              <a:t>Blasters use metal shot or glass beads to clean parts.</a:t>
            </a:r>
          </a:p>
          <a:p>
            <a:r>
              <a:rPr lang="en-US" sz="2400" dirty="0"/>
              <a:t>All of the metal shot or glass beads must be thoroughly cleaned from the part so as not to cause engine problems. </a:t>
            </a:r>
          </a:p>
          <a:p>
            <a:r>
              <a:rPr lang="en-US" sz="2400" dirty="0"/>
              <a:t>All parts should be checked for cracks using magnetic, dye-penetrant, fluorescent-penetrant, or pressure </a:t>
            </a:r>
            <a:r>
              <a:rPr lang="en-US" sz="2400" dirty="0" smtClean="0"/>
              <a:t>testing methods</a:t>
            </a:r>
            <a:r>
              <a:rPr lang="en-US" sz="2400" dirty="0"/>
              <a:t>.</a:t>
            </a:r>
          </a:p>
        </p:txBody>
      </p:sp>
    </p:spTree>
    <p:extLst>
      <p:ext uri="{BB962C8B-B14F-4D97-AF65-F5344CB8AC3E}">
        <p14:creationId xmlns:p14="http://schemas.microsoft.com/office/powerpoint/2010/main" val="289505422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600" dirty="0"/>
              <a:t>PREPARING THE ENGINE</a:t>
            </a:r>
            <a:br>
              <a:rPr lang="en-US" sz="3600" dirty="0"/>
            </a:br>
            <a:r>
              <a:rPr lang="en-US" sz="3600" dirty="0"/>
              <a:t>FOR </a:t>
            </a:r>
            <a:r>
              <a:rPr lang="en-US" sz="3600" dirty="0" smtClean="0"/>
              <a:t>REMOVAL (2 of 4)</a:t>
            </a:r>
            <a:endParaRPr lang="en-US" sz="3600" dirty="0"/>
          </a:p>
        </p:txBody>
      </p:sp>
      <p:sp>
        <p:nvSpPr>
          <p:cNvPr id="14338" name="Rectangle 3"/>
          <p:cNvSpPr>
            <a:spLocks noGrp="1" noChangeArrowheads="1"/>
          </p:cNvSpPr>
          <p:nvPr>
            <p:ph type="body" idx="1"/>
          </p:nvPr>
        </p:nvSpPr>
        <p:spPr/>
        <p:txBody>
          <a:bodyPr/>
          <a:lstStyle/>
          <a:p>
            <a:r>
              <a:rPr lang="en-US" altLang="en-US" b="1" dirty="0" smtClean="0">
                <a:solidFill>
                  <a:srgbClr val="0000FF"/>
                </a:solidFill>
              </a:rPr>
              <a:t>Usual Engine Removal Procedures</a:t>
            </a:r>
          </a:p>
          <a:p>
            <a:pPr lvl="1"/>
            <a:r>
              <a:rPr lang="en-US" altLang="en-US" dirty="0" smtClean="0"/>
              <a:t>Remove the power steering pump</a:t>
            </a:r>
          </a:p>
          <a:p>
            <a:pPr lvl="1"/>
            <a:r>
              <a:rPr lang="en-US" altLang="en-US" dirty="0" smtClean="0"/>
              <a:t>Drain the engine oil</a:t>
            </a:r>
          </a:p>
          <a:p>
            <a:pPr lvl="1"/>
            <a:r>
              <a:rPr lang="en-US" altLang="en-US" dirty="0" smtClean="0"/>
              <a:t>Disconnect fuel lines</a:t>
            </a:r>
          </a:p>
          <a:p>
            <a:pPr lvl="1"/>
            <a:r>
              <a:rPr lang="en-US" altLang="en-US" dirty="0" smtClean="0"/>
              <a:t>Disconnect wiring </a:t>
            </a:r>
          </a:p>
        </p:txBody>
      </p:sp>
    </p:spTree>
    <p:extLst>
      <p:ext uri="{BB962C8B-B14F-4D97-AF65-F5344CB8AC3E}">
        <p14:creationId xmlns:p14="http://schemas.microsoft.com/office/powerpoint/2010/main" val="2408656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600" dirty="0"/>
              <a:t>PREPARING </a:t>
            </a:r>
            <a:r>
              <a:rPr lang="en-US" sz="3600"/>
              <a:t>THE </a:t>
            </a:r>
            <a:r>
              <a:rPr lang="en-US" sz="3600" smtClean="0"/>
              <a:t>ENGINE FOR REMOVAL </a:t>
            </a:r>
            <a:r>
              <a:rPr lang="en-US" sz="3600" dirty="0" smtClean="0"/>
              <a:t>(3 of 4)</a:t>
            </a:r>
            <a:endParaRPr lang="en-US" sz="3600" dirty="0"/>
          </a:p>
        </p:txBody>
      </p:sp>
      <p:sp>
        <p:nvSpPr>
          <p:cNvPr id="15362" name="Rectangle 3"/>
          <p:cNvSpPr>
            <a:spLocks noGrp="1" noChangeArrowheads="1"/>
          </p:cNvSpPr>
          <p:nvPr>
            <p:ph type="body" idx="1"/>
          </p:nvPr>
        </p:nvSpPr>
        <p:spPr/>
        <p:txBody>
          <a:bodyPr/>
          <a:lstStyle/>
          <a:p>
            <a:r>
              <a:rPr lang="en-US" altLang="en-US" sz="3200" b="1" dirty="0" smtClean="0">
                <a:solidFill>
                  <a:srgbClr val="0000FF"/>
                </a:solidFill>
              </a:rPr>
              <a:t>Procedure For Engine Removal</a:t>
            </a:r>
          </a:p>
          <a:p>
            <a:pPr lvl="2"/>
            <a:r>
              <a:rPr lang="en-US" altLang="en-US" sz="2800" b="1" dirty="0" smtClean="0">
                <a:solidFill>
                  <a:srgbClr val="FF0000"/>
                </a:solidFill>
              </a:rPr>
              <a:t>Rear-wheel-drive vehicle Page 83</a:t>
            </a:r>
          </a:p>
          <a:p>
            <a:pPr marL="914400" lvl="2" indent="0">
              <a:buNone/>
            </a:pPr>
            <a:r>
              <a:rPr lang="en-US" altLang="en-US" sz="3200" b="1" u="sng" dirty="0">
                <a:solidFill>
                  <a:srgbClr val="0000FF"/>
                </a:solidFill>
              </a:rPr>
              <a:t>NOTE: </a:t>
            </a:r>
            <a:r>
              <a:rPr lang="en-US" altLang="en-US" sz="3200" b="1" dirty="0">
                <a:solidFill>
                  <a:srgbClr val="0000FF"/>
                </a:solidFill>
              </a:rPr>
              <a:t>For the best results, use the </a:t>
            </a:r>
            <a:r>
              <a:rPr lang="en-US" altLang="en-US" sz="3200" b="1" dirty="0" smtClean="0">
                <a:solidFill>
                  <a:srgbClr val="0000FF"/>
                </a:solidFill>
              </a:rPr>
              <a:t>factory installed lifting </a:t>
            </a:r>
            <a:r>
              <a:rPr lang="en-US" altLang="en-US" sz="3200" b="1" dirty="0">
                <a:solidFill>
                  <a:srgbClr val="0000FF"/>
                </a:solidFill>
              </a:rPr>
              <a:t>hooks that are attached to </a:t>
            </a:r>
            <a:r>
              <a:rPr lang="en-US" altLang="en-US" sz="3200" b="1" dirty="0" smtClean="0">
                <a:solidFill>
                  <a:srgbClr val="0000FF"/>
                </a:solidFill>
              </a:rPr>
              <a:t>the engine</a:t>
            </a:r>
            <a:r>
              <a:rPr lang="en-US" altLang="en-US" sz="3200" b="1" dirty="0">
                <a:solidFill>
                  <a:srgbClr val="0000FF"/>
                </a:solidFill>
              </a:rPr>
              <a:t>. These hooks are used in the </a:t>
            </a:r>
            <a:r>
              <a:rPr lang="en-US" altLang="en-US" sz="3200" b="1" dirty="0" smtClean="0">
                <a:solidFill>
                  <a:srgbClr val="0000FF"/>
                </a:solidFill>
              </a:rPr>
              <a:t>assembly plant </a:t>
            </a:r>
            <a:r>
              <a:rPr lang="en-US" altLang="en-US" sz="3200" b="1" dirty="0">
                <a:solidFill>
                  <a:srgbClr val="0000FF"/>
                </a:solidFill>
              </a:rPr>
              <a:t>to install the engine and are usually </a:t>
            </a:r>
            <a:r>
              <a:rPr lang="en-US" altLang="en-US" sz="3200" b="1" dirty="0" smtClean="0">
                <a:solidFill>
                  <a:srgbClr val="0000FF"/>
                </a:solidFill>
              </a:rPr>
              <a:t>in best </a:t>
            </a:r>
            <a:r>
              <a:rPr lang="en-US" altLang="en-US" sz="3200" b="1" dirty="0">
                <a:solidFill>
                  <a:srgbClr val="0000FF"/>
                </a:solidFill>
              </a:rPr>
              <a:t>location to remove the engine.</a:t>
            </a:r>
            <a:endParaRPr lang="en-US" altLang="en-US" sz="3200" b="1" dirty="0" smtClean="0">
              <a:solidFill>
                <a:srgbClr val="0000FF"/>
              </a:solidFill>
            </a:endParaRPr>
          </a:p>
        </p:txBody>
      </p:sp>
    </p:spTree>
    <p:extLst>
      <p:ext uri="{BB962C8B-B14F-4D97-AF65-F5344CB8AC3E}">
        <p14:creationId xmlns:p14="http://schemas.microsoft.com/office/powerpoint/2010/main" val="2539494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FIGURE </a:t>
            </a:r>
            <a:r>
              <a:rPr lang="en-US" dirty="0"/>
              <a:t>7–1 Several sections of the exhaust system to the</a:t>
            </a:r>
            <a:br>
              <a:rPr lang="en-US" dirty="0"/>
            </a:br>
            <a:r>
              <a:rPr lang="en-US" dirty="0"/>
              <a:t>turbocharger on a Duramax diesel engine need to be disconnected</a:t>
            </a:r>
            <a:br>
              <a:rPr lang="en-US" dirty="0"/>
            </a:br>
            <a:r>
              <a:rPr lang="en-US" dirty="0"/>
              <a:t>before the engine can be easily removed</a:t>
            </a:r>
            <a:r>
              <a:rPr lang="en-US" dirty="0" smtClean="0"/>
              <a:t>.</a:t>
            </a:r>
            <a:endParaRPr lang="en-US" dirty="0"/>
          </a:p>
        </p:txBody>
      </p:sp>
      <p:pic>
        <p:nvPicPr>
          <p:cNvPr id="3" name="Picture 2" descr="A photo shows the exhaust section of a Duramax diesel engine. The photo shows exhaust pipe held in place by clamps."/>
          <p:cNvPicPr>
            <a:picLocks noChangeAspect="1"/>
          </p:cNvPicPr>
          <p:nvPr/>
        </p:nvPicPr>
        <p:blipFill>
          <a:blip r:embed="rId2"/>
          <a:stretch>
            <a:fillRect/>
          </a:stretch>
        </p:blipFill>
        <p:spPr>
          <a:xfrm>
            <a:off x="1371600" y="1371600"/>
            <a:ext cx="6705600" cy="50250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10600" cy="1097280"/>
          </a:xfrm>
        </p:spPr>
        <p:txBody>
          <a:bodyPr/>
          <a:lstStyle/>
          <a:p>
            <a:r>
              <a:rPr lang="en-US" cap="all" dirty="0" smtClean="0"/>
              <a:t>FIGURE </a:t>
            </a:r>
            <a:r>
              <a:rPr lang="en-US" cap="all" dirty="0"/>
              <a:t>7</a:t>
            </a:r>
            <a:r>
              <a:rPr lang="en-US" cap="all" dirty="0" smtClean="0"/>
              <a:t>–2</a:t>
            </a:r>
            <a:r>
              <a:rPr lang="en-US" dirty="0" smtClean="0"/>
              <a:t> </a:t>
            </a:r>
            <a:r>
              <a:rPr lang="en-US" dirty="0"/>
              <a:t>Cummins 6.7 liter inline six-cylinder </a:t>
            </a:r>
            <a:r>
              <a:rPr lang="en-US" dirty="0" smtClean="0"/>
              <a:t>diesel engine </a:t>
            </a:r>
            <a:r>
              <a:rPr lang="en-US" dirty="0"/>
              <a:t>is so long that it is best to use an engine stand </a:t>
            </a:r>
            <a:r>
              <a:rPr lang="en-US" dirty="0" smtClean="0"/>
              <a:t>that supports </a:t>
            </a:r>
            <a:r>
              <a:rPr lang="en-US" dirty="0"/>
              <a:t>the engine from the side rather than from the </a:t>
            </a:r>
            <a:r>
              <a:rPr lang="en-US" dirty="0" smtClean="0"/>
              <a:t>bell housing </a:t>
            </a:r>
            <a:r>
              <a:rPr lang="en-US" dirty="0"/>
              <a:t>section of the block..</a:t>
            </a:r>
          </a:p>
        </p:txBody>
      </p:sp>
      <p:pic>
        <p:nvPicPr>
          <p:cNvPr id="3" name="Picture 2" descr="A photo shows a Cummins 6.7 liter inline six-cylinder diesel engine placed on an engine stand from the side rather than from the bell housing section of the block due to the long length of the engine."/>
          <p:cNvPicPr>
            <a:picLocks noChangeAspect="1"/>
          </p:cNvPicPr>
          <p:nvPr/>
        </p:nvPicPr>
        <p:blipFill>
          <a:blip r:embed="rId2"/>
          <a:stretch>
            <a:fillRect/>
          </a:stretch>
        </p:blipFill>
        <p:spPr>
          <a:xfrm>
            <a:off x="1905000" y="1371600"/>
            <a:ext cx="5105400" cy="50008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15372"/>
            <a:ext cx="8229600" cy="1097280"/>
          </a:xfrm>
        </p:spPr>
        <p:txBody>
          <a:bodyPr/>
          <a:lstStyle/>
          <a:p>
            <a:r>
              <a:rPr lang="en-US" sz="3600" dirty="0"/>
              <a:t>PREPARING THE ENGINE</a:t>
            </a:r>
            <a:br>
              <a:rPr lang="en-US" sz="3600" dirty="0"/>
            </a:br>
            <a:r>
              <a:rPr lang="en-US" sz="3600" dirty="0"/>
              <a:t>FOR </a:t>
            </a:r>
            <a:r>
              <a:rPr lang="en-US" sz="3600" dirty="0" smtClean="0"/>
              <a:t>REMOVAL (3 of 4)</a:t>
            </a:r>
            <a:endParaRPr lang="en-US" sz="3600" dirty="0"/>
          </a:p>
        </p:txBody>
      </p:sp>
      <p:sp>
        <p:nvSpPr>
          <p:cNvPr id="19458" name="Rectangle 3"/>
          <p:cNvSpPr>
            <a:spLocks noGrp="1" noChangeArrowheads="1"/>
          </p:cNvSpPr>
          <p:nvPr>
            <p:ph type="body" sz="half" idx="1"/>
          </p:nvPr>
        </p:nvSpPr>
        <p:spPr>
          <a:xfrm>
            <a:off x="304800" y="1447800"/>
            <a:ext cx="8305800" cy="4724400"/>
          </a:xfrm>
        </p:spPr>
        <p:txBody>
          <a:bodyPr/>
          <a:lstStyle/>
          <a:p>
            <a:r>
              <a:rPr lang="en-US" altLang="en-US" dirty="0" smtClean="0"/>
              <a:t>Mounting Engine On Stand </a:t>
            </a:r>
            <a:r>
              <a:rPr lang="en-US" altLang="en-US" b="1" dirty="0" smtClean="0">
                <a:solidFill>
                  <a:srgbClr val="FF0000"/>
                </a:solidFill>
              </a:rPr>
              <a:t>Page 83 </a:t>
            </a:r>
          </a:p>
          <a:p>
            <a:r>
              <a:rPr lang="en-US" altLang="en-US" dirty="0" smtClean="0"/>
              <a:t>Disassembling Engine </a:t>
            </a:r>
            <a:r>
              <a:rPr lang="en-US" altLang="en-US" b="1" dirty="0" smtClean="0">
                <a:solidFill>
                  <a:srgbClr val="FF0000"/>
                </a:solidFill>
              </a:rPr>
              <a:t>Page </a:t>
            </a:r>
            <a:r>
              <a:rPr lang="en-US" altLang="en-US" b="1" dirty="0">
                <a:solidFill>
                  <a:srgbClr val="FF0000"/>
                </a:solidFill>
              </a:rPr>
              <a:t>83 </a:t>
            </a:r>
          </a:p>
          <a:p>
            <a:r>
              <a:rPr lang="en-US" altLang="en-US" dirty="0" smtClean="0"/>
              <a:t>Cylinder Head Removal </a:t>
            </a:r>
            <a:r>
              <a:rPr lang="en-US" altLang="en-US" b="1" dirty="0" smtClean="0">
                <a:solidFill>
                  <a:srgbClr val="FF0000"/>
                </a:solidFill>
              </a:rPr>
              <a:t>Page 84</a:t>
            </a:r>
          </a:p>
          <a:p>
            <a:r>
              <a:rPr lang="en-US" dirty="0" smtClean="0"/>
              <a:t>Piston Removal </a:t>
            </a:r>
            <a:r>
              <a:rPr lang="en-US" altLang="en-US" b="1" dirty="0" smtClean="0">
                <a:solidFill>
                  <a:srgbClr val="FF0000"/>
                </a:solidFill>
              </a:rPr>
              <a:t>Page </a:t>
            </a:r>
            <a:r>
              <a:rPr lang="en-US" altLang="en-US" b="1" dirty="0">
                <a:solidFill>
                  <a:srgbClr val="FF0000"/>
                </a:solidFill>
              </a:rPr>
              <a:t>84</a:t>
            </a:r>
          </a:p>
          <a:p>
            <a:endParaRPr lang="en-US" altLang="en-US" dirty="0" smtClean="0"/>
          </a:p>
        </p:txBody>
      </p:sp>
    </p:spTree>
    <p:extLst>
      <p:ext uri="{BB962C8B-B14F-4D97-AF65-F5344CB8AC3E}">
        <p14:creationId xmlns:p14="http://schemas.microsoft.com/office/powerpoint/2010/main" val="28269064"/>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7683</TotalTime>
  <Words>1574</Words>
  <Application>Microsoft Office PowerPoint</Application>
  <PresentationFormat>On-screen Show (4:3)</PresentationFormat>
  <Paragraphs>165</Paragraphs>
  <Slides>45</Slides>
  <Notes>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508 Lecture</vt:lpstr>
      <vt:lpstr>Light Vehicle Diesel Engines</vt:lpstr>
      <vt:lpstr>LEARNING OBJECTIVES (1 of 2)</vt:lpstr>
      <vt:lpstr>LEARNING OBJECTIVES (2 of 2)</vt:lpstr>
      <vt:lpstr>PREPARING THE ENGINE FOR REMOVAL (1 of 4)</vt:lpstr>
      <vt:lpstr>PREPARING THE ENGINE FOR REMOVAL (2 of 4)</vt:lpstr>
      <vt:lpstr>PREPARING THE ENGINE FOR REMOVAL (3 of 4)</vt:lpstr>
      <vt:lpstr>FIGURE 7–1 Several sections of the exhaust system to the turbocharger on a Duramax diesel engine need to be disconnected before the engine can be easily removed.</vt:lpstr>
      <vt:lpstr>FIGURE 7–2 Cummins 6.7 liter inline six-cylinder diesel engine is so long that it is best to use an engine stand that supports the engine from the side rather than from the bell housing section of the block..</vt:lpstr>
      <vt:lpstr>PREPARING THE ENGINE FOR REMOVAL (3 of 4)</vt:lpstr>
      <vt:lpstr>FIGURE 7–3 Rocker arm shaft being removed from a Duramax V-8 diesel engine. </vt:lpstr>
      <vt:lpstr>FIGURE 7–4 Cylinder head bolts being loosened on a Cummins 6.7-liter diesel engine, starting at the ends of the head and working toward the center. </vt:lpstr>
      <vt:lpstr>FIGURE 7–5 Removing the rod cap from a Fiat Chrysler 3.0 liter V-6 diesel engine shows that the rod uses a fracture rod cap design. </vt:lpstr>
      <vt:lpstr>ROTATING ENGINE ASSEMBLIES REMOVAL (1 of 1)</vt:lpstr>
      <vt:lpstr>FIGURE 7–6  front cover covering gears for camshaft and high-pressure pump is being removed from a Duramax diesel engine.</vt:lpstr>
      <vt:lpstr>FIGURE 7–7 Main bearing cap being removed from a Cummins 6.7-liter diesel engine. The caps are marked so there was no need to mark their location or direction. </vt:lpstr>
      <vt:lpstr>Mark it to Be Safe</vt:lpstr>
      <vt:lpstr>CYLINDER HEAD DISASSEMBLY (1 of 4)</vt:lpstr>
      <vt:lpstr>FIGURE 7–8 valve spring compressor is used to compress the valve spring before removing the keepers (locks).</vt:lpstr>
      <vt:lpstr>MECHANICAL CLEANING (1 of 4)</vt:lpstr>
      <vt:lpstr>Use a Plastic Ice Scraper</vt:lpstr>
      <vt:lpstr>FIGURE 7–9 Abrasive disc commonly called by its trade name, Scotch Brite™ pad. </vt:lpstr>
      <vt:lpstr>MECHANICAL CLEANING (2 of 4)</vt:lpstr>
      <vt:lpstr>FIGURE 7–10  Smaller engine parts can be blasted clean in a sealed cabinet.</vt:lpstr>
      <vt:lpstr>MECHANICAL CLEANING (3 of 4)</vt:lpstr>
      <vt:lpstr>QUESTION 1: ?</vt:lpstr>
      <vt:lpstr>ANSWER 1:</vt:lpstr>
      <vt:lpstr>CHEMICAL CLEANERS (1 of 1)</vt:lpstr>
      <vt:lpstr>SPRAY &amp; STEAM WASHING</vt:lpstr>
      <vt:lpstr>FIGURE 7–11 A pressure jet washer is similar to a large industrial-sized dishwasher. Each part is then rinsed with water to remove chemicals or debris that may remain there while it is still in the tank.</vt:lpstr>
      <vt:lpstr>THERMAL CLEANING</vt:lpstr>
      <vt:lpstr>FIGURE 7–12 A microbial cleaning tank uses microbes to clean grease and oil from parts.</vt:lpstr>
      <vt:lpstr>FIGURE 7–13 (a) A pyrolytic (high-temperature) oven cleans by baking engine parts. After parts have been cleaned, they are then placed into an airless blaster. This unit uses a paddle to scoop stainless steel shot from a reservoir and forces it against the engine part. The parts must be free of grease and oil to function correctly.</vt:lpstr>
      <vt:lpstr>FIGURE 7–13 (b) This cleaned engine block has been baked and shot blasted.</vt:lpstr>
      <vt:lpstr>TANK &amp; VAPOR CLEANING</vt:lpstr>
      <vt:lpstr>ULTRASONIC AND VIBRATORY CLEANING</vt:lpstr>
      <vt:lpstr>FIGURE 7–14 ultrasonic cleaner is used to clean fuel injectors.</vt:lpstr>
      <vt:lpstr>CRACK DETECTION </vt:lpstr>
      <vt:lpstr>FIGURE 7–15 top deck surface of a block is being tested using magnetic crack inspection equipment.</vt:lpstr>
      <vt:lpstr>Figure 7–16   If the lines of force are interrupted by a break (crack) in the casting, then two magnetic fields are created and the powder will lodge in the crack.</vt:lpstr>
      <vt:lpstr>Figure 7–17   cylinder head is under water and being pressure tested using compressed air. Note that the air bubbles indicate a crack.</vt:lpstr>
      <vt:lpstr>QUESTION 2: ?</vt:lpstr>
      <vt:lpstr>ANSWER 2:</vt:lpstr>
      <vt:lpstr>Summary (1 of 3)</vt:lpstr>
      <vt:lpstr>Summary (2 of 3)</vt:lpstr>
      <vt:lpstr>Summary (3 of 3)</vt:lpstr>
    </vt:vector>
  </TitlesOfParts>
  <Company>echosvoice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Heating and Air-Conditioning Principles</dc:title>
  <dc:subject>Automotive Heating And Air Conditioning</dc:subject>
  <dc:creator>James D. Halderman</dc:creator>
  <cp:keywords>Automotive</cp:keywords>
  <cp:lastModifiedBy>Pradish Veerapouthirane</cp:lastModifiedBy>
  <cp:revision>248</cp:revision>
  <dcterms:created xsi:type="dcterms:W3CDTF">2014-07-14T20:04:21Z</dcterms:created>
  <dcterms:modified xsi:type="dcterms:W3CDTF">2018-03-05T10:22:24Z</dcterms:modified>
</cp:coreProperties>
</file>