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handoutMasterIdLst>
    <p:handoutMasterId r:id="rId62"/>
  </p:handoutMasterIdLst>
  <p:sldIdLst>
    <p:sldId id="376" r:id="rId2"/>
    <p:sldId id="395" r:id="rId3"/>
    <p:sldId id="396" r:id="rId4"/>
    <p:sldId id="397" r:id="rId5"/>
    <p:sldId id="440" r:id="rId6"/>
    <p:sldId id="419" r:id="rId7"/>
    <p:sldId id="441" r:id="rId8"/>
    <p:sldId id="434" r:id="rId9"/>
    <p:sldId id="449" r:id="rId10"/>
    <p:sldId id="443" r:id="rId11"/>
    <p:sldId id="451" r:id="rId12"/>
    <p:sldId id="454" r:id="rId13"/>
    <p:sldId id="455" r:id="rId14"/>
    <p:sldId id="456" r:id="rId15"/>
    <p:sldId id="457" r:id="rId16"/>
    <p:sldId id="427" r:id="rId17"/>
    <p:sldId id="458" r:id="rId18"/>
    <p:sldId id="452" r:id="rId19"/>
    <p:sldId id="450" r:id="rId20"/>
    <p:sldId id="439" r:id="rId21"/>
    <p:sldId id="459" r:id="rId22"/>
    <p:sldId id="460" r:id="rId23"/>
    <p:sldId id="447" r:id="rId24"/>
    <p:sldId id="448" r:id="rId25"/>
    <p:sldId id="461" r:id="rId26"/>
    <p:sldId id="432" r:id="rId27"/>
    <p:sldId id="453" r:id="rId28"/>
    <p:sldId id="462" r:id="rId29"/>
    <p:sldId id="424" r:id="rId30"/>
    <p:sldId id="384" r:id="rId31"/>
    <p:sldId id="463" r:id="rId32"/>
    <p:sldId id="465" r:id="rId33"/>
    <p:sldId id="466" r:id="rId34"/>
    <p:sldId id="467" r:id="rId35"/>
    <p:sldId id="385" r:id="rId36"/>
    <p:sldId id="423" r:id="rId37"/>
    <p:sldId id="431" r:id="rId38"/>
    <p:sldId id="468" r:id="rId39"/>
    <p:sldId id="469" r:id="rId40"/>
    <p:sldId id="470" r:id="rId41"/>
    <p:sldId id="430" r:id="rId42"/>
    <p:sldId id="471" r:id="rId43"/>
    <p:sldId id="472" r:id="rId44"/>
    <p:sldId id="473" r:id="rId45"/>
    <p:sldId id="394" r:id="rId46"/>
    <p:sldId id="474" r:id="rId47"/>
    <p:sldId id="479" r:id="rId48"/>
    <p:sldId id="480" r:id="rId49"/>
    <p:sldId id="437" r:id="rId50"/>
    <p:sldId id="477" r:id="rId51"/>
    <p:sldId id="478" r:id="rId52"/>
    <p:sldId id="476" r:id="rId53"/>
    <p:sldId id="475" r:id="rId54"/>
    <p:sldId id="481" r:id="rId55"/>
    <p:sldId id="428" r:id="rId56"/>
    <p:sldId id="436" r:id="rId57"/>
    <p:sldId id="483" r:id="rId58"/>
    <p:sldId id="417" r:id="rId59"/>
    <p:sldId id="418"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5A70"/>
    <a:srgbClr val="007FA3"/>
    <a:srgbClr val="003057"/>
    <a:srgbClr val="E3EBF6"/>
    <a:srgbClr val="7EB1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77" autoAdjust="0"/>
    <p:restoredTop sz="83272" autoAdjust="0"/>
  </p:normalViewPr>
  <p:slideViewPr>
    <p:cSldViewPr>
      <p:cViewPr>
        <p:scale>
          <a:sx n="78" d="100"/>
          <a:sy n="78" d="100"/>
        </p:scale>
        <p:origin x="-912" y="-336"/>
      </p:cViewPr>
      <p:guideLst>
        <p:guide orient="horz" pos="2160"/>
        <p:guide pos="2880"/>
      </p:guideLst>
    </p:cSldViewPr>
  </p:slideViewPr>
  <p:outlineViewPr>
    <p:cViewPr>
      <p:scale>
        <a:sx n="33" d="100"/>
        <a:sy n="33" d="100"/>
      </p:scale>
      <p:origin x="0" y="29912"/>
    </p:cViewPr>
  </p:outlineViewPr>
  <p:notesTextViewPr>
    <p:cViewPr>
      <p:scale>
        <a:sx n="20" d="100"/>
        <a:sy n="20" d="100"/>
      </p:scale>
      <p:origin x="0" y="0"/>
    </p:cViewPr>
  </p:notesTextViewPr>
  <p:sorterViewPr>
    <p:cViewPr>
      <p:scale>
        <a:sx n="100" d="100"/>
        <a:sy n="100" d="100"/>
      </p:scale>
      <p:origin x="0" y="0"/>
    </p:cViewPr>
  </p:sorterViewPr>
  <p:notesViewPr>
    <p:cSldViewPr>
      <p:cViewPr varScale="1">
        <p:scale>
          <a:sx n="57" d="100"/>
          <a:sy n="57" d="100"/>
        </p:scale>
        <p:origin x="12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4/13/2018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4/13/2018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4/13/2018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8" name="Rectangle 7"/>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7980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4/13/2018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11136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4/13/2018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6248400" cy="533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914400"/>
            <a:ext cx="4168775"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975" y="914400"/>
            <a:ext cx="4168775"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480033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3" name="Footer Placeholder 2"/>
          <p:cNvSpPr>
            <a:spLocks noGrp="1"/>
          </p:cNvSpPr>
          <p:nvPr>
            <p:ph type="ftr" sz="quarter" idx="10"/>
          </p:nvPr>
        </p:nvSpPr>
        <p:spPr>
          <a:xfrm>
            <a:off x="93969" y="66225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4/13/2018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2" name="Rectangle 11"/>
          <p:cNvSpPr/>
          <p:nvPr/>
        </p:nvSpPr>
        <p:spPr bwMode="white">
          <a:xfrm>
            <a:off x="-7938" y="6435725"/>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81062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Click to add Learning Objective(s)</a:t>
            </a:r>
            <a:endParaRPr lang="en-US" dirty="0"/>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4/13/2018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4/13/2018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4/13/2018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75200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4/13/2018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5" name="Rectangle 4"/>
          <p:cNvSpPr/>
          <p:nvPr/>
        </p:nvSpPr>
        <p:spPr bwMode="white">
          <a:xfrm>
            <a:off x="-7938" y="6400800"/>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03796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4/13/2018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4/13/2018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54704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pPr/>
              <a:t>4/13/2018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4/13/2018</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Rectangle 8"/>
          <p:cNvSpPr/>
          <p:nvPr/>
        </p:nvSpPr>
        <p:spPr bwMode="white">
          <a:xfrm>
            <a:off x="-7938" y="6407663"/>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userDrawn="1"/>
        </p:nvGrpSpPr>
        <p:grpSpPr>
          <a:xfrm>
            <a:off x="93969" y="6380676"/>
            <a:ext cx="9096069" cy="463550"/>
            <a:chOff x="93969" y="6408738"/>
            <a:chExt cx="9096069" cy="463550"/>
          </a:xfrm>
        </p:grpSpPr>
        <p:sp>
          <p:nvSpPr>
            <p:cNvPr id="13" name="Copyright" descr="Pearson: Copyright 2015, 2012, 2009"/>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14" name="Pearson 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 id="2147483661" r:id="rId11"/>
    <p:sldLayoutId id="2147483662" r:id="rId1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 Vehicle Diesel Engines</a:t>
            </a:r>
            <a:endParaRPr lang="en-US" dirty="0" smtClean="0"/>
          </a:p>
        </p:txBody>
      </p:sp>
      <p:sp>
        <p:nvSpPr>
          <p:cNvPr id="3" name="Text Placeholder 2"/>
          <p:cNvSpPr>
            <a:spLocks noGrp="1"/>
          </p:cNvSpPr>
          <p:nvPr>
            <p:ph type="body" sz="quarter" idx="13"/>
          </p:nvPr>
        </p:nvSpPr>
        <p:spPr/>
        <p:txBody>
          <a:bodyPr/>
          <a:lstStyle/>
          <a:p>
            <a:r>
              <a:rPr lang="en-US" dirty="0" smtClean="0"/>
              <a:t>First Edition</a:t>
            </a:r>
            <a:endParaRPr lang="en-US" dirty="0"/>
          </a:p>
        </p:txBody>
      </p:sp>
      <p:sp>
        <p:nvSpPr>
          <p:cNvPr id="4" name="Text Placeholder 3"/>
          <p:cNvSpPr>
            <a:spLocks noGrp="1"/>
          </p:cNvSpPr>
          <p:nvPr>
            <p:ph type="body" sz="quarter" idx="14"/>
          </p:nvPr>
        </p:nvSpPr>
        <p:spPr/>
        <p:txBody>
          <a:bodyPr/>
          <a:lstStyle/>
          <a:p>
            <a:r>
              <a:rPr lang="en-US" dirty="0" smtClean="0"/>
              <a:t>Chapter 8</a:t>
            </a:r>
            <a:endParaRPr lang="en-US" dirty="0"/>
          </a:p>
        </p:txBody>
      </p:sp>
      <p:sp>
        <p:nvSpPr>
          <p:cNvPr id="5" name="Text Placeholder 4"/>
          <p:cNvSpPr>
            <a:spLocks noGrp="1"/>
          </p:cNvSpPr>
          <p:nvPr>
            <p:ph type="body" sz="quarter" idx="15"/>
          </p:nvPr>
        </p:nvSpPr>
        <p:spPr/>
        <p:txBody>
          <a:bodyPr/>
          <a:lstStyle/>
          <a:p>
            <a:r>
              <a:rPr lang="en-US" sz="3200" b="1" dirty="0" smtClean="0">
                <a:solidFill>
                  <a:srgbClr val="0000FF"/>
                </a:solidFill>
              </a:rPr>
              <a:t>Diesel Engine Assembly</a:t>
            </a:r>
            <a:endParaRPr lang="en-US" sz="3200" b="1" dirty="0">
              <a:solidFill>
                <a:srgbClr val="0000FF"/>
              </a:solidFill>
            </a:endParaRPr>
          </a:p>
        </p:txBody>
      </p:sp>
      <p:pic>
        <p:nvPicPr>
          <p:cNvPr id="6" name="Picture 5" descr="Front Cover:Light Vehicle Diesel Engines First Edition by James D.HAlderman and curt war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410426"/>
            <a:ext cx="3886200" cy="4972812"/>
          </a:xfrm>
          <a:prstGeom prst="rect">
            <a:avLst/>
          </a:prstGeom>
        </p:spPr>
      </p:pic>
      <p:sp>
        <p:nvSpPr>
          <p:cNvPr id="7" name="Copyright" descr="Copyright 2015, 2012, 2009"/>
          <p:cNvSpPr txBox="1">
            <a:spLocks noChangeArrowheads="1"/>
          </p:cNvSpPr>
          <p:nvPr/>
        </p:nvSpPr>
        <p:spPr bwMode="auto">
          <a:xfrm>
            <a:off x="1413669" y="6400800"/>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15372"/>
            <a:ext cx="8229600" cy="1097280"/>
          </a:xfrm>
        </p:spPr>
        <p:txBody>
          <a:bodyPr/>
          <a:lstStyle/>
          <a:p>
            <a:r>
              <a:rPr lang="en-US"/>
              <a:t>FIGURE 8–3 This Cummins 6.7-liter inline six-cylinder diesel</a:t>
            </a:r>
            <a:br>
              <a:rPr lang="en-US"/>
            </a:br>
            <a:r>
              <a:rPr lang="en-US"/>
              <a:t>engine uses many cup plugs to block off coolant openings.</a:t>
            </a:r>
            <a:endParaRPr lang="en-US" dirty="0"/>
          </a:p>
        </p:txBody>
      </p:sp>
      <p:pic>
        <p:nvPicPr>
          <p:cNvPr id="3074" name="Picture 2" descr="A photo shows a Cummins 6.7-liter inline six-cylinder diesel engine with the various cup plugs on it highligh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4128" y="1666336"/>
            <a:ext cx="6055744" cy="4528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720054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8–4</a:t>
            </a:r>
            <a:r>
              <a:rPr lang="en-US" dirty="0" smtClean="0"/>
              <a:t> Sealer </a:t>
            </a:r>
            <a:r>
              <a:rPr lang="en-US" dirty="0"/>
              <a:t>should be applied to the cup plug before</a:t>
            </a:r>
            <a:br>
              <a:rPr lang="en-US" dirty="0"/>
            </a:br>
            <a:r>
              <a:rPr lang="en-US" dirty="0"/>
              <a:t>being driven into the block</a:t>
            </a:r>
          </a:p>
        </p:txBody>
      </p:sp>
      <p:pic>
        <p:nvPicPr>
          <p:cNvPr id="3" name="Picture 2" descr="A photo shows a cup plug being driven into an engine block."/>
          <p:cNvPicPr>
            <a:picLocks noChangeAspect="1"/>
          </p:cNvPicPr>
          <p:nvPr/>
        </p:nvPicPr>
        <p:blipFill>
          <a:blip r:embed="rId2"/>
          <a:stretch>
            <a:fillRect/>
          </a:stretch>
        </p:blipFill>
        <p:spPr>
          <a:xfrm>
            <a:off x="1219200" y="1371600"/>
            <a:ext cx="6703609" cy="5029898"/>
          </a:xfrm>
          <a:prstGeom prst="rect">
            <a:avLst/>
          </a:prstGeom>
        </p:spPr>
      </p:pic>
    </p:spTree>
    <p:extLst>
      <p:ext uri="{BB962C8B-B14F-4D97-AF65-F5344CB8AC3E}">
        <p14:creationId xmlns:p14="http://schemas.microsoft.com/office/powerpoint/2010/main" val="1957697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8600" y="204656"/>
            <a:ext cx="8915399" cy="1107996"/>
          </a:xfrm>
          <a:prstGeom prst="rect">
            <a:avLst/>
          </a:prstGeom>
        </p:spPr>
        <p:txBody>
          <a:bodyPr wrap="square">
            <a:spAutoFit/>
          </a:bodyPr>
          <a:lstStyle/>
          <a:p>
            <a:r>
              <a:rPr lang="en-US" altLang="en-US" sz="1800" b="1" dirty="0"/>
              <a:t>Figure </a:t>
            </a:r>
            <a:r>
              <a:rPr lang="en-US" altLang="en-US" sz="1800" dirty="0" smtClean="0"/>
              <a:t>8</a:t>
            </a:r>
            <a:r>
              <a:rPr lang="en-US" altLang="en-US" sz="1800" b="1" dirty="0" smtClean="0"/>
              <a:t>–5   </a:t>
            </a:r>
            <a:r>
              <a:rPr lang="en-US" altLang="en-US" sz="1800" dirty="0"/>
              <a:t>Screw-type puller being used to install a new cam bearing. most cam bearings are crush fit. The full round bearing is forced into the cam bearing bore. most vehicle manufacturers specify that the cam bearings be installed “dry” without lubrication to help prevent them from spinning, which would cause the bearing to block the oil feed hole. </a:t>
            </a:r>
            <a:endParaRPr lang="en-US" sz="1800" dirty="0"/>
          </a:p>
        </p:txBody>
      </p:sp>
      <p:pic>
        <p:nvPicPr>
          <p:cNvPr id="45059" name="Picture 2" descr="An illustration shows the installation of a cam bearing using a two-piece puller screw.&#10;An illustration shows the following.&#10;The installation of a cam bearing using a two-piece puller screw is shown.&#10;The description of the puller screw and the installation are as follows:&#10;• A lengthy screw that has an expanding mandrel toward the left side inner tip and threads on the right side outer end.&#10;• An expanding collet is fastened around the screw on the left end.&#10;• A pulling plate followed by a thrust bearing and a pulling nut are fastened at the right end. &#10;• The screw is inserted into the camshaft bore with the left tip extending over the bore hole where the bearing needs to be installed. &#10;• The cam bearing that needs to be installed is mounted over the collet. A backup nut is fastened around the screw after the bearing, to hold it steadily. &#10;• As the pulling nut is rotated outwards in anticlockwise, the left tip of the screw contracts and the bearing is placed at the right position inside the camshaft bore. "/>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6252" y="1524000"/>
            <a:ext cx="877504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716438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850" y="215372"/>
            <a:ext cx="8820150" cy="1097280"/>
          </a:xfrm>
        </p:spPr>
        <p:txBody>
          <a:bodyPr/>
          <a:lstStyle/>
          <a:p>
            <a:r>
              <a:rPr lang="en-US" sz="2000" dirty="0"/>
              <a:t>FIGURE 8–6 Typical main bearing set. Note that the </a:t>
            </a:r>
            <a:r>
              <a:rPr lang="en-US" sz="2000" dirty="0" smtClean="0"/>
              <a:t>upper halves </a:t>
            </a:r>
            <a:r>
              <a:rPr lang="en-US" sz="2000" dirty="0"/>
              <a:t>are grooved for better oil flow and the lower halves </a:t>
            </a:r>
            <a:r>
              <a:rPr lang="en-US" sz="2000" dirty="0" smtClean="0"/>
              <a:t>are plain </a:t>
            </a:r>
            <a:r>
              <a:rPr lang="en-US" sz="2000" dirty="0"/>
              <a:t>for better load support. This bearing set uses the </a:t>
            </a:r>
            <a:r>
              <a:rPr lang="en-US" sz="2000" dirty="0" smtClean="0"/>
              <a:t>center main </a:t>
            </a:r>
            <a:r>
              <a:rPr lang="en-US" sz="2000" dirty="0"/>
              <a:t>bearing for thrust control. Notice that the upper </a:t>
            </a:r>
            <a:r>
              <a:rPr lang="en-US" sz="2000" dirty="0" smtClean="0"/>
              <a:t>bearing set </a:t>
            </a:r>
            <a:r>
              <a:rPr lang="en-US" sz="2000" dirty="0"/>
              <a:t>has the holes for oil, whereas the lower set does not.</a:t>
            </a:r>
          </a:p>
        </p:txBody>
      </p:sp>
      <p:pic>
        <p:nvPicPr>
          <p:cNvPr id="47107" name="Picture 2" descr="A figure shows the parts belonging to a main bearing set.&#10;A figure shows the following parts that comprise a typical main bearing set. &#10;• Upper halves numbering four; each piece is grooved in the middle and has a hole in the center;&#10;• Lower halves numbering four, they are neither grooved nor have a hole in the center;&#10;• The upper half of the center main thrust bearing that is also grooved and has a hole in the center;&#10;• The lower half of center main thrust bearing that is plai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1" y="1447800"/>
            <a:ext cx="4648200" cy="4905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310553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 y="76200"/>
            <a:ext cx="9067800" cy="1206713"/>
          </a:xfrm>
        </p:spPr>
        <p:txBody>
          <a:bodyPr/>
          <a:lstStyle/>
          <a:p>
            <a:r>
              <a:rPr lang="en-US" sz="1800" dirty="0"/>
              <a:t>FIGURE 8–7 </a:t>
            </a:r>
            <a:r>
              <a:rPr lang="en-US" sz="1800" dirty="0" smtClean="0"/>
              <a:t>width </a:t>
            </a:r>
            <a:r>
              <a:rPr lang="en-US" sz="1800" dirty="0"/>
              <a:t>of </a:t>
            </a:r>
            <a:r>
              <a:rPr lang="en-US" sz="1800" dirty="0" smtClean="0"/>
              <a:t>plastic </a:t>
            </a:r>
            <a:r>
              <a:rPr lang="en-US" sz="1800" dirty="0"/>
              <a:t>gauging strip </a:t>
            </a:r>
            <a:r>
              <a:rPr lang="en-US" sz="1800" dirty="0" smtClean="0"/>
              <a:t>determines oil </a:t>
            </a:r>
            <a:r>
              <a:rPr lang="en-US" sz="1800" dirty="0"/>
              <a:t>clearance of </a:t>
            </a:r>
            <a:r>
              <a:rPr lang="en-US" sz="1800" dirty="0" smtClean="0"/>
              <a:t>main </a:t>
            </a:r>
            <a:r>
              <a:rPr lang="en-US" sz="1800" dirty="0"/>
              <a:t>bearing. An </a:t>
            </a:r>
            <a:r>
              <a:rPr lang="en-US" sz="1800" dirty="0" smtClean="0"/>
              <a:t>alternate method </a:t>
            </a:r>
            <a:r>
              <a:rPr lang="en-US" sz="1800" dirty="0"/>
              <a:t>of determining oil clearance includes careful </a:t>
            </a:r>
            <a:r>
              <a:rPr lang="en-US" sz="1800" dirty="0" smtClean="0"/>
              <a:t>measurement of crankshaft </a:t>
            </a:r>
            <a:r>
              <a:rPr lang="en-US" sz="1800" dirty="0"/>
              <a:t>journal and bearings after </a:t>
            </a:r>
            <a:r>
              <a:rPr lang="en-US" sz="1800" dirty="0" smtClean="0"/>
              <a:t>they are </a:t>
            </a:r>
            <a:r>
              <a:rPr lang="en-US" sz="1800" dirty="0"/>
              <a:t>installed, and the main housing bore caps are </a:t>
            </a:r>
            <a:r>
              <a:rPr lang="en-US" sz="1800" dirty="0" smtClean="0"/>
              <a:t>torqued to </a:t>
            </a:r>
            <a:r>
              <a:rPr lang="en-US" sz="1800" dirty="0"/>
              <a:t>specifications. Most main and rod bearing clearance </a:t>
            </a:r>
            <a:r>
              <a:rPr lang="en-US" sz="1800" dirty="0" smtClean="0"/>
              <a:t>falls within </a:t>
            </a:r>
            <a:r>
              <a:rPr lang="en-US" sz="1800" dirty="0"/>
              <a:t>0.001 and 0.002 inch.</a:t>
            </a:r>
          </a:p>
        </p:txBody>
      </p:sp>
      <p:pic>
        <p:nvPicPr>
          <p:cNvPr id="48131" name="Picture 2" descr="a. A photo shows a gauging strip measuring the width of the scratch on a rod in a bearing.&#10;b. A photo shows the width of the scratch on the rod measured using the gauging strip as 0.0015 inche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447800"/>
            <a:ext cx="30480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b. A photo shows the width of the scratch on the rod measured using the gauging strip as 0.0015 inches."/>
          <p:cNvPicPr>
            <a:picLocks noChangeAspect="1"/>
          </p:cNvPicPr>
          <p:nvPr/>
        </p:nvPicPr>
        <p:blipFill>
          <a:blip r:embed="rId3"/>
          <a:stretch>
            <a:fillRect/>
          </a:stretch>
        </p:blipFill>
        <p:spPr>
          <a:xfrm>
            <a:off x="3282778" y="1429265"/>
            <a:ext cx="5720947" cy="4674142"/>
          </a:xfrm>
          <a:prstGeom prst="rect">
            <a:avLst/>
          </a:prstGeom>
        </p:spPr>
      </p:pic>
    </p:spTree>
    <p:extLst>
      <p:ext uri="{BB962C8B-B14F-4D97-AF65-F5344CB8AC3E}">
        <p14:creationId xmlns:p14="http://schemas.microsoft.com/office/powerpoint/2010/main" val="258349225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389322"/>
            <a:ext cx="8229600" cy="923330"/>
          </a:xfrm>
          <a:prstGeom prst="rect">
            <a:avLst/>
          </a:prstGeom>
        </p:spPr>
        <p:txBody>
          <a:bodyPr wrap="square">
            <a:spAutoFit/>
          </a:bodyPr>
          <a:lstStyle/>
          <a:p>
            <a:r>
              <a:rPr lang="en-US" altLang="en-US" sz="2000" b="1" dirty="0"/>
              <a:t>Figure </a:t>
            </a:r>
            <a:r>
              <a:rPr lang="en-US" altLang="en-US" sz="2000" dirty="0" smtClean="0"/>
              <a:t>8</a:t>
            </a:r>
            <a:r>
              <a:rPr lang="en-US" altLang="en-US" sz="2000" b="1" dirty="0" smtClean="0"/>
              <a:t>–8   </a:t>
            </a:r>
            <a:r>
              <a:rPr lang="en-US" altLang="en-US" sz="2000" dirty="0"/>
              <a:t>Lip-type rear main bearing seal in place in the rear main bearing cap. The lip should always be pointing toward the inside of the engine. </a:t>
            </a:r>
            <a:endParaRPr lang="en-US" sz="2000" dirty="0"/>
          </a:p>
        </p:txBody>
      </p:sp>
      <p:pic>
        <p:nvPicPr>
          <p:cNvPr id="49155" name="Picture 2" descr="A photo shows a lip seal that has been placed inside a rear main bearing cap."/>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136" y="1371600"/>
            <a:ext cx="7877174"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02492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“One to Two”</a:t>
            </a:r>
          </a:p>
        </p:txBody>
      </p:sp>
      <p:pic>
        <p:nvPicPr>
          <p:cNvPr id="4" name="Picture 3" descr="techt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71600"/>
            <a:ext cx="8839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txBox="1">
            <a:spLocks noChangeArrowheads="1"/>
          </p:cNvSpPr>
          <p:nvPr/>
        </p:nvSpPr>
        <p:spPr>
          <a:xfrm>
            <a:off x="381000" y="2057400"/>
            <a:ext cx="8458200" cy="4191000"/>
          </a:xfrm>
          <a:prstGeom prst="rect">
            <a:avLst/>
          </a:prstGeom>
          <a:noFill/>
        </p:spPr>
        <p:txBody>
          <a:bodyPr vert="horz" lIns="0" tIns="0" rIns="0" bIns="0" rtlCol="0">
            <a:noAutofit/>
          </a:bodyPr>
          <a:lstStyle>
            <a:lvl1pPr marL="256032" indent="-256032" algn="l" defTabSz="914400" rtl="0" eaLnBrk="1" latinLnBrk="0" hangingPunct="1">
              <a:spcBef>
                <a:spcPts val="1500"/>
              </a:spcBef>
              <a:buClr>
                <a:schemeClr val="accent1"/>
              </a:buClr>
              <a:buSzPct val="100000"/>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altLang="en-US" sz="2400" b="1" dirty="0"/>
              <a:t>When engine technicians are talking </a:t>
            </a:r>
            <a:r>
              <a:rPr lang="en-US" altLang="en-US" sz="2400" b="1" dirty="0" smtClean="0"/>
              <a:t>about clearances</a:t>
            </a:r>
            <a:endParaRPr lang="en-US" altLang="en-US" sz="2400" b="1" dirty="0"/>
          </a:p>
          <a:p>
            <a:pPr marL="0" indent="0">
              <a:spcBef>
                <a:spcPts val="0"/>
              </a:spcBef>
              <a:buNone/>
            </a:pPr>
            <a:r>
              <a:rPr lang="en-US" altLang="en-US" sz="2400" b="1" dirty="0"/>
              <a:t>and specifications, the unit of </a:t>
            </a:r>
            <a:r>
              <a:rPr lang="en-US" altLang="en-US" sz="2400" b="1" dirty="0" smtClean="0"/>
              <a:t>measure most </a:t>
            </a:r>
            <a:r>
              <a:rPr lang="en-US" altLang="en-US" sz="2400" b="1" dirty="0"/>
              <a:t>often used is thousandths of an </a:t>
            </a:r>
            <a:r>
              <a:rPr lang="en-US" altLang="en-US" sz="2400" b="1" dirty="0" smtClean="0"/>
              <a:t>inch (</a:t>
            </a:r>
            <a:r>
              <a:rPr lang="en-US" altLang="en-US" sz="2400" b="1" dirty="0"/>
              <a:t>0.001 inch). Therefore, a clearance </a:t>
            </a:r>
            <a:r>
              <a:rPr lang="en-US" altLang="en-US" sz="2400" b="1" dirty="0" smtClean="0"/>
              <a:t>expressed as </a:t>
            </a:r>
            <a:r>
              <a:rPr lang="en-US" altLang="en-US" sz="2400" b="1" dirty="0"/>
              <a:t>“one to two” would actually be a clearance </a:t>
            </a:r>
            <a:r>
              <a:rPr lang="en-US" altLang="en-US" sz="2400" b="1" dirty="0" smtClean="0"/>
              <a:t>of 0.001 </a:t>
            </a:r>
            <a:r>
              <a:rPr lang="en-US" altLang="en-US" sz="2400" b="1" dirty="0"/>
              <a:t>to 0.002 inch. The same applies to parts </a:t>
            </a:r>
            <a:r>
              <a:rPr lang="en-US" altLang="en-US" sz="2400" b="1" dirty="0" smtClean="0"/>
              <a:t>of a </a:t>
            </a:r>
            <a:r>
              <a:rPr lang="en-US" altLang="en-US" sz="2400" b="1" dirty="0"/>
              <a:t>thousandth of an inch. For example, a </a:t>
            </a:r>
            <a:r>
              <a:rPr lang="en-US" altLang="en-US" sz="2400" b="1" dirty="0" smtClean="0"/>
              <a:t>specification of </a:t>
            </a:r>
            <a:r>
              <a:rPr lang="en-US" altLang="en-US" sz="2400" b="1" dirty="0"/>
              <a:t>0.0005 to 0.0015 inch would be spoken </a:t>
            </a:r>
            <a:r>
              <a:rPr lang="en-US" altLang="en-US" sz="2400" b="1" dirty="0" smtClean="0"/>
              <a:t>of as </a:t>
            </a:r>
            <a:r>
              <a:rPr lang="en-US" altLang="en-US" sz="2400" b="1" dirty="0"/>
              <a:t>simply being “one-half to one and one-half</a:t>
            </a:r>
            <a:r>
              <a:rPr lang="en-US" altLang="en-US" sz="2400" b="1" dirty="0" smtClean="0"/>
              <a:t>.” The </a:t>
            </a:r>
            <a:r>
              <a:rPr lang="en-US" altLang="en-US" sz="2400" b="1" dirty="0"/>
              <a:t>unit of a thousandth of an inch is assumed</a:t>
            </a:r>
            <a:r>
              <a:rPr lang="en-US" altLang="en-US" sz="2400" b="1" dirty="0" smtClean="0"/>
              <a:t>, and </a:t>
            </a:r>
            <a:r>
              <a:rPr lang="en-US" altLang="en-US" sz="2400" b="1" dirty="0"/>
              <a:t>this method of speaking reduces errors </a:t>
            </a:r>
            <a:r>
              <a:rPr lang="en-US" altLang="en-US" sz="2400" b="1" dirty="0" smtClean="0"/>
              <a:t>and misunderstandings.</a:t>
            </a:r>
            <a:endParaRPr lang="en-US" altLang="en-US" sz="2000" b="1" dirty="0" smtClean="0"/>
          </a:p>
        </p:txBody>
      </p:sp>
    </p:spTree>
    <p:extLst>
      <p:ext uri="{BB962C8B-B14F-4D97-AF65-F5344CB8AC3E}">
        <p14:creationId xmlns:p14="http://schemas.microsoft.com/office/powerpoint/2010/main" val="749499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4400" dirty="0"/>
              <a:t>“One to Two</a:t>
            </a:r>
            <a:r>
              <a:rPr lang="en-US" sz="4400" dirty="0" smtClean="0"/>
              <a:t>” NOTE:</a:t>
            </a:r>
            <a:endParaRPr lang="en-US" sz="4400" dirty="0"/>
          </a:p>
        </p:txBody>
      </p:sp>
      <p:sp>
        <p:nvSpPr>
          <p:cNvPr id="5" name="Rectangle 4"/>
          <p:cNvSpPr/>
          <p:nvPr/>
        </p:nvSpPr>
        <p:spPr>
          <a:xfrm>
            <a:off x="76200" y="1447800"/>
            <a:ext cx="8763000" cy="3970318"/>
          </a:xfrm>
          <a:prstGeom prst="rect">
            <a:avLst/>
          </a:prstGeom>
        </p:spPr>
        <p:txBody>
          <a:bodyPr wrap="square">
            <a:spAutoFit/>
          </a:bodyPr>
          <a:lstStyle/>
          <a:p>
            <a:r>
              <a:rPr lang="en-US" sz="3600" b="1" u="sng" dirty="0">
                <a:solidFill>
                  <a:srgbClr val="0000FF"/>
                </a:solidFill>
              </a:rPr>
              <a:t>NOTE: </a:t>
            </a:r>
            <a:r>
              <a:rPr lang="en-US" sz="3600" b="1" dirty="0">
                <a:solidFill>
                  <a:srgbClr val="0000FF"/>
                </a:solidFill>
              </a:rPr>
              <a:t>Most engine clearance specifications </a:t>
            </a:r>
            <a:r>
              <a:rPr lang="en-US" sz="3600" b="1" dirty="0" smtClean="0">
                <a:solidFill>
                  <a:srgbClr val="0000FF"/>
                </a:solidFill>
              </a:rPr>
              <a:t>fall within </a:t>
            </a:r>
            <a:r>
              <a:rPr lang="en-US" sz="3600" b="1" dirty="0">
                <a:solidFill>
                  <a:srgbClr val="0000FF"/>
                </a:solidFill>
              </a:rPr>
              <a:t>one to two thousandths of an inch. </a:t>
            </a:r>
            <a:r>
              <a:rPr lang="en-US" sz="3600" b="1" dirty="0" smtClean="0">
                <a:solidFill>
                  <a:srgbClr val="0000FF"/>
                </a:solidFill>
              </a:rPr>
              <a:t>The written </a:t>
            </a:r>
            <a:r>
              <a:rPr lang="en-US" sz="3600" b="1" dirty="0">
                <a:solidFill>
                  <a:srgbClr val="0000FF"/>
                </a:solidFill>
              </a:rPr>
              <a:t>specification could be a misprint</a:t>
            </a:r>
            <a:r>
              <a:rPr lang="en-US" sz="3600" b="1" dirty="0" smtClean="0">
                <a:solidFill>
                  <a:srgbClr val="0000FF"/>
                </a:solidFill>
              </a:rPr>
              <a:t>. SO, </a:t>
            </a:r>
            <a:r>
              <a:rPr lang="en-US" sz="3600" b="1" dirty="0">
                <a:solidFill>
                  <a:srgbClr val="0000FF"/>
                </a:solidFill>
              </a:rPr>
              <a:t>if </a:t>
            </a:r>
            <a:r>
              <a:rPr lang="en-US" sz="3600" b="1" dirty="0" smtClean="0">
                <a:solidFill>
                  <a:srgbClr val="0000FF"/>
                </a:solidFill>
              </a:rPr>
              <a:t>specification </a:t>
            </a:r>
            <a:r>
              <a:rPr lang="en-US" sz="3600" b="1" dirty="0">
                <a:solidFill>
                  <a:srgbClr val="0000FF"/>
                </a:solidFill>
              </a:rPr>
              <a:t>does not </a:t>
            </a:r>
            <a:r>
              <a:rPr lang="en-US" sz="3600" b="1" dirty="0" smtClean="0">
                <a:solidFill>
                  <a:srgbClr val="0000FF"/>
                </a:solidFill>
              </a:rPr>
              <a:t>fall within </a:t>
            </a:r>
            <a:r>
              <a:rPr lang="en-US" sz="3600" b="1" dirty="0">
                <a:solidFill>
                  <a:srgbClr val="0000FF"/>
                </a:solidFill>
              </a:rPr>
              <a:t>this general range, </a:t>
            </a:r>
            <a:r>
              <a:rPr lang="en-US" sz="3600" b="1" dirty="0" smtClean="0">
                <a:solidFill>
                  <a:srgbClr val="0000FF"/>
                </a:solidFill>
              </a:rPr>
              <a:t>double-check clearance </a:t>
            </a:r>
            <a:r>
              <a:rPr lang="en-US" sz="3600" b="1" dirty="0">
                <a:solidFill>
                  <a:srgbClr val="0000FF"/>
                </a:solidFill>
              </a:rPr>
              <a:t>value using a different source.</a:t>
            </a:r>
          </a:p>
        </p:txBody>
      </p:sp>
    </p:spTree>
    <p:extLst>
      <p:ext uri="{BB962C8B-B14F-4D97-AF65-F5344CB8AC3E}">
        <p14:creationId xmlns:p14="http://schemas.microsoft.com/office/powerpoint/2010/main" val="928673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smtClean="0"/>
              <a:t>CAUTION</a:t>
            </a:r>
            <a:endParaRPr lang="en-US" sz="3600" dirty="0"/>
          </a:p>
        </p:txBody>
      </p:sp>
      <p:sp>
        <p:nvSpPr>
          <p:cNvPr id="3" name="Rectangle 2"/>
          <p:cNvSpPr/>
          <p:nvPr/>
        </p:nvSpPr>
        <p:spPr>
          <a:xfrm>
            <a:off x="228600" y="1524000"/>
            <a:ext cx="8915400" cy="4524315"/>
          </a:xfrm>
          <a:prstGeom prst="rect">
            <a:avLst/>
          </a:prstGeom>
        </p:spPr>
        <p:txBody>
          <a:bodyPr wrap="square">
            <a:spAutoFit/>
          </a:bodyPr>
          <a:lstStyle/>
          <a:p>
            <a:r>
              <a:rPr lang="en-US" sz="3200" b="1" u="sng" dirty="0">
                <a:solidFill>
                  <a:srgbClr val="FF0000"/>
                </a:solidFill>
              </a:rPr>
              <a:t>CAUTION: </a:t>
            </a:r>
            <a:r>
              <a:rPr lang="en-US" sz="3200" b="1" dirty="0">
                <a:solidFill>
                  <a:srgbClr val="FF0000"/>
                </a:solidFill>
              </a:rPr>
              <a:t>Teflon seals should not be lubricated. </a:t>
            </a:r>
            <a:r>
              <a:rPr lang="en-US" sz="3200" b="1" dirty="0" smtClean="0">
                <a:solidFill>
                  <a:srgbClr val="FF0000"/>
                </a:solidFill>
              </a:rPr>
              <a:t>This type </a:t>
            </a:r>
            <a:r>
              <a:rPr lang="en-US" sz="3200" b="1" dirty="0">
                <a:solidFill>
                  <a:srgbClr val="FF0000"/>
                </a:solidFill>
              </a:rPr>
              <a:t>of seal should be installed dry. When </a:t>
            </a:r>
            <a:r>
              <a:rPr lang="en-US" sz="3200" b="1" dirty="0" smtClean="0">
                <a:solidFill>
                  <a:srgbClr val="FF0000"/>
                </a:solidFill>
              </a:rPr>
              <a:t>engine is </a:t>
            </a:r>
            <a:r>
              <a:rPr lang="en-US" sz="3200" b="1" dirty="0">
                <a:solidFill>
                  <a:srgbClr val="FF0000"/>
                </a:solidFill>
              </a:rPr>
              <a:t>first started, some of </a:t>
            </a:r>
            <a:r>
              <a:rPr lang="en-US" sz="3200" b="1" dirty="0" smtClean="0">
                <a:solidFill>
                  <a:srgbClr val="FF0000"/>
                </a:solidFill>
              </a:rPr>
              <a:t>Teflon </a:t>
            </a:r>
            <a:r>
              <a:rPr lang="en-US" sz="3200" b="1" dirty="0">
                <a:solidFill>
                  <a:srgbClr val="FF0000"/>
                </a:solidFill>
              </a:rPr>
              <a:t>transfers to </a:t>
            </a:r>
            <a:r>
              <a:rPr lang="en-US" sz="3200" b="1" dirty="0" smtClean="0">
                <a:solidFill>
                  <a:srgbClr val="FF0000"/>
                </a:solidFill>
              </a:rPr>
              <a:t>the crankshaft </a:t>
            </a:r>
            <a:r>
              <a:rPr lang="en-US" sz="3200" b="1" dirty="0">
                <a:solidFill>
                  <a:srgbClr val="FF0000"/>
                </a:solidFill>
              </a:rPr>
              <a:t>to create a Teflon-to-Teflon surface. </a:t>
            </a:r>
            <a:r>
              <a:rPr lang="en-US" sz="3200" b="1" dirty="0" smtClean="0">
                <a:solidFill>
                  <a:srgbClr val="FF0000"/>
                </a:solidFill>
              </a:rPr>
              <a:t>Even touching seal </a:t>
            </a:r>
            <a:r>
              <a:rPr lang="en-US" sz="3200" b="1" dirty="0">
                <a:solidFill>
                  <a:srgbClr val="FF0000"/>
                </a:solidFill>
              </a:rPr>
              <a:t>with your hands could remove some </a:t>
            </a:r>
            <a:r>
              <a:rPr lang="en-US" sz="3200" b="1" dirty="0" smtClean="0">
                <a:solidFill>
                  <a:srgbClr val="FF0000"/>
                </a:solidFill>
              </a:rPr>
              <a:t>of outer </a:t>
            </a:r>
            <a:r>
              <a:rPr lang="en-US" sz="3200" b="1" dirty="0">
                <a:solidFill>
                  <a:srgbClr val="FF0000"/>
                </a:solidFill>
              </a:rPr>
              <a:t>coating on </a:t>
            </a:r>
            <a:r>
              <a:rPr lang="en-US" sz="3200" b="1" dirty="0" smtClean="0">
                <a:solidFill>
                  <a:srgbClr val="FF0000"/>
                </a:solidFill>
              </a:rPr>
              <a:t>seal </a:t>
            </a:r>
            <a:r>
              <a:rPr lang="en-US" sz="3200" b="1" dirty="0">
                <a:solidFill>
                  <a:srgbClr val="FF0000"/>
                </a:solidFill>
              </a:rPr>
              <a:t>and cause a leak. </a:t>
            </a:r>
            <a:r>
              <a:rPr lang="en-US" sz="3200" b="1" dirty="0" smtClean="0">
                <a:solidFill>
                  <a:srgbClr val="FF0000"/>
                </a:solidFill>
              </a:rPr>
              <a:t>Carefully read</a:t>
            </a:r>
            <a:r>
              <a:rPr lang="en-US" sz="3200" b="1" dirty="0">
                <a:solidFill>
                  <a:srgbClr val="FF0000"/>
                </a:solidFill>
              </a:rPr>
              <a:t>, understand, and follow </a:t>
            </a:r>
            <a:r>
              <a:rPr lang="en-US" sz="3200" b="1" dirty="0" smtClean="0">
                <a:solidFill>
                  <a:srgbClr val="FF0000"/>
                </a:solidFill>
              </a:rPr>
              <a:t>installation instructions that </a:t>
            </a:r>
            <a:r>
              <a:rPr lang="en-US" sz="3200" b="1" dirty="0">
                <a:solidFill>
                  <a:srgbClr val="FF0000"/>
                </a:solidFill>
              </a:rPr>
              <a:t>come with </a:t>
            </a:r>
            <a:r>
              <a:rPr lang="en-US" sz="3200" b="1" dirty="0" smtClean="0">
                <a:solidFill>
                  <a:srgbClr val="FF0000"/>
                </a:solidFill>
              </a:rPr>
              <a:t>seal</a:t>
            </a:r>
            <a:r>
              <a:rPr lang="en-US" sz="3200" b="1" dirty="0">
                <a:solidFill>
                  <a:srgbClr val="FF0000"/>
                </a:solidFill>
              </a:rPr>
              <a:t>.</a:t>
            </a:r>
          </a:p>
        </p:txBody>
      </p:sp>
    </p:spTree>
    <p:extLst>
      <p:ext uri="{BB962C8B-B14F-4D97-AF65-F5344CB8AC3E}">
        <p14:creationId xmlns:p14="http://schemas.microsoft.com/office/powerpoint/2010/main" val="2612207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215372"/>
            <a:ext cx="8229600" cy="1097280"/>
          </a:xfrm>
        </p:spPr>
        <p:txBody>
          <a:bodyPr/>
          <a:lstStyle/>
          <a:p>
            <a:r>
              <a:rPr lang="en-US" sz="3600" dirty="0"/>
              <a:t>SHORT BLOCK</a:t>
            </a:r>
            <a:br>
              <a:rPr lang="en-US" sz="3600" dirty="0"/>
            </a:br>
            <a:r>
              <a:rPr lang="en-US" sz="3600" dirty="0" smtClean="0"/>
              <a:t>ASSEMBLY (2 of 4)</a:t>
            </a:r>
            <a:endParaRPr lang="en-US" sz="3600" dirty="0"/>
          </a:p>
        </p:txBody>
      </p:sp>
      <p:sp>
        <p:nvSpPr>
          <p:cNvPr id="9218" name="Rectangle 3"/>
          <p:cNvSpPr>
            <a:spLocks noGrp="1" noChangeArrowheads="1"/>
          </p:cNvSpPr>
          <p:nvPr>
            <p:ph type="body" sz="half" idx="1"/>
          </p:nvPr>
        </p:nvSpPr>
        <p:spPr>
          <a:xfrm>
            <a:off x="304800" y="1424780"/>
            <a:ext cx="3476625" cy="4823620"/>
          </a:xfrm>
        </p:spPr>
        <p:txBody>
          <a:bodyPr/>
          <a:lstStyle/>
          <a:p>
            <a:r>
              <a:rPr lang="en-US" altLang="en-US" b="1" dirty="0" smtClean="0">
                <a:solidFill>
                  <a:srgbClr val="FF0000"/>
                </a:solidFill>
              </a:rPr>
              <a:t>Pages 97-</a:t>
            </a:r>
          </a:p>
          <a:p>
            <a:pPr lvl="1"/>
            <a:r>
              <a:rPr lang="en-US" altLang="en-US" b="1" dirty="0" smtClean="0">
                <a:solidFill>
                  <a:srgbClr val="0000FF"/>
                </a:solidFill>
              </a:rPr>
              <a:t>Crankshaft Installation</a:t>
            </a:r>
          </a:p>
          <a:p>
            <a:pPr lvl="1"/>
            <a:r>
              <a:rPr lang="en-US" altLang="en-US" b="1" dirty="0" smtClean="0">
                <a:solidFill>
                  <a:srgbClr val="0000FF"/>
                </a:solidFill>
              </a:rPr>
              <a:t>Thrust Bearing Clearance</a:t>
            </a:r>
          </a:p>
          <a:p>
            <a:pPr lvl="1"/>
            <a:r>
              <a:rPr lang="en-US" b="1" dirty="0" smtClean="0">
                <a:solidFill>
                  <a:srgbClr val="0000FF"/>
                </a:solidFill>
              </a:rPr>
              <a:t>Main Bearing Tightening Procedure</a:t>
            </a:r>
            <a:r>
              <a:rPr lang="en-US" altLang="en-US" b="1" dirty="0" smtClean="0">
                <a:solidFill>
                  <a:srgbClr val="0000FF"/>
                </a:solidFill>
              </a:rPr>
              <a:t> </a:t>
            </a:r>
          </a:p>
          <a:p>
            <a:pPr lvl="1"/>
            <a:endParaRPr lang="en-US" altLang="en-US" b="1" dirty="0" smtClean="0">
              <a:solidFill>
                <a:srgbClr val="0000FF"/>
              </a:solidFill>
            </a:endParaRPr>
          </a:p>
          <a:p>
            <a:pPr lvl="1"/>
            <a:endParaRPr lang="en-US" altLang="en-US" dirty="0" smtClean="0"/>
          </a:p>
        </p:txBody>
      </p:sp>
      <p:pic>
        <p:nvPicPr>
          <p:cNvPr id="4" name="Picture 3" descr="A photo reveals the close-up of a fogging oil can."/>
          <p:cNvPicPr>
            <a:picLocks noChangeAspect="1"/>
          </p:cNvPicPr>
          <p:nvPr/>
        </p:nvPicPr>
        <p:blipFill>
          <a:blip r:embed="rId2"/>
          <a:stretch>
            <a:fillRect/>
          </a:stretch>
        </p:blipFill>
        <p:spPr>
          <a:xfrm>
            <a:off x="5029200" y="1352874"/>
            <a:ext cx="3401863" cy="5047926"/>
          </a:xfrm>
          <a:prstGeom prst="rect">
            <a:avLst/>
          </a:prstGeom>
        </p:spPr>
      </p:pic>
    </p:spTree>
    <p:extLst>
      <p:ext uri="{BB962C8B-B14F-4D97-AF65-F5344CB8AC3E}">
        <p14:creationId xmlns:p14="http://schemas.microsoft.com/office/powerpoint/2010/main" val="29494922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LEARNING OBJECTIVES (</a:t>
            </a:r>
            <a:r>
              <a:rPr lang="en-US" sz="3600" dirty="0" smtClean="0"/>
              <a:t>1 of 2)</a:t>
            </a:r>
            <a:endParaRPr lang="en-US" sz="3600" dirty="0"/>
          </a:p>
        </p:txBody>
      </p:sp>
      <p:sp>
        <p:nvSpPr>
          <p:cNvPr id="23555" name="Content Placeholder 2"/>
          <p:cNvSpPr>
            <a:spLocks noGrp="1"/>
          </p:cNvSpPr>
          <p:nvPr>
            <p:ph idx="1"/>
          </p:nvPr>
        </p:nvSpPr>
        <p:spPr/>
        <p:txBody>
          <a:bodyPr/>
          <a:lstStyle/>
          <a:p>
            <a:pPr marL="0" indent="0">
              <a:buNone/>
            </a:pPr>
            <a:r>
              <a:rPr lang="en-US" b="1" dirty="0" smtClean="0">
                <a:solidFill>
                  <a:srgbClr val="005A70"/>
                </a:solidFill>
              </a:rPr>
              <a:t>8</a:t>
            </a:r>
            <a:r>
              <a:rPr lang="en-US" b="1" dirty="0">
                <a:solidFill>
                  <a:srgbClr val="005A70"/>
                </a:solidFill>
              </a:rPr>
              <a:t>.1 </a:t>
            </a:r>
            <a:r>
              <a:rPr lang="en-US" dirty="0"/>
              <a:t>Prepare for the Light Vehicle </a:t>
            </a:r>
            <a:r>
              <a:rPr lang="en-US" dirty="0" smtClean="0"/>
              <a:t>Diesel Engine </a:t>
            </a:r>
            <a:r>
              <a:rPr lang="en-US" dirty="0"/>
              <a:t>(A9) ASE certification test content area “B” (Cylinder Head Diagnosis and Repair) and “C” (Engine Block Diagnosis </a:t>
            </a:r>
            <a:r>
              <a:rPr lang="en-US" dirty="0" smtClean="0"/>
              <a:t>and Repair</a:t>
            </a:r>
            <a:r>
              <a:rPr lang="en-US" dirty="0"/>
              <a:t>). </a:t>
            </a:r>
            <a:endParaRPr lang="en-US" dirty="0" smtClean="0"/>
          </a:p>
          <a:p>
            <a:pPr marL="0" indent="0">
              <a:buNone/>
            </a:pPr>
            <a:r>
              <a:rPr lang="en-US" b="1" dirty="0" smtClean="0">
                <a:solidFill>
                  <a:srgbClr val="005A70"/>
                </a:solidFill>
              </a:rPr>
              <a:t>8.2 </a:t>
            </a:r>
            <a:r>
              <a:rPr lang="en-US" dirty="0" smtClean="0"/>
              <a:t>Explain </a:t>
            </a:r>
            <a:r>
              <a:rPr lang="en-US" dirty="0"/>
              <a:t>short block and cylinder </a:t>
            </a:r>
            <a:r>
              <a:rPr lang="en-US" dirty="0" smtClean="0"/>
              <a:t>head preparation</a:t>
            </a:r>
            <a:r>
              <a:rPr lang="en-US" dirty="0"/>
              <a:t>. </a:t>
            </a:r>
            <a:endParaRPr lang="en-US" dirty="0" smtClean="0"/>
          </a:p>
          <a:p>
            <a:pPr marL="0" indent="0">
              <a:buNone/>
            </a:pPr>
            <a:r>
              <a:rPr lang="en-US" b="1" dirty="0" smtClean="0">
                <a:solidFill>
                  <a:srgbClr val="005A70"/>
                </a:solidFill>
              </a:rPr>
              <a:t>8.3 </a:t>
            </a:r>
            <a:r>
              <a:rPr lang="en-US" dirty="0" smtClean="0"/>
              <a:t>Discuss </a:t>
            </a:r>
            <a:r>
              <a:rPr lang="en-US" dirty="0"/>
              <a:t>final short block assembly. </a:t>
            </a:r>
            <a:endParaRPr lang="en-US" dirty="0" smtClean="0"/>
          </a:p>
          <a:p>
            <a:pPr marL="0" indent="0">
              <a:buNone/>
            </a:pPr>
            <a:r>
              <a:rPr lang="en-US" b="1" dirty="0" smtClean="0">
                <a:solidFill>
                  <a:srgbClr val="005A70"/>
                </a:solidFill>
              </a:rPr>
              <a:t>8.4 </a:t>
            </a:r>
            <a:r>
              <a:rPr lang="en-US" dirty="0" smtClean="0"/>
              <a:t>Describe camshaft installation </a:t>
            </a:r>
            <a:r>
              <a:rPr lang="en-US" dirty="0"/>
              <a:t>and piston/rod installation</a:t>
            </a:r>
            <a:r>
              <a:rPr lang="en-US" b="1" dirty="0">
                <a:solidFill>
                  <a:srgbClr val="005A70"/>
                </a:solidFill>
              </a:rPr>
              <a:t>. </a:t>
            </a:r>
            <a:endParaRPr lang="en-US" b="1" dirty="0" smtClean="0">
              <a:solidFill>
                <a:srgbClr val="005A70"/>
              </a:solidFill>
            </a:endParaRPr>
          </a:p>
        </p:txBody>
      </p:sp>
    </p:spTree>
    <p:extLst>
      <p:ext uri="{BB962C8B-B14F-4D97-AF65-F5344CB8AC3E}">
        <p14:creationId xmlns:p14="http://schemas.microsoft.com/office/powerpoint/2010/main" val="143313135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Fogging Oil and Assembly Lube</a:t>
            </a:r>
          </a:p>
        </p:txBody>
      </p:sp>
      <p:pic>
        <p:nvPicPr>
          <p:cNvPr id="4" name="Picture 3" descr="techt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71600"/>
            <a:ext cx="8839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txBox="1">
            <a:spLocks noChangeArrowheads="1"/>
          </p:cNvSpPr>
          <p:nvPr/>
        </p:nvSpPr>
        <p:spPr>
          <a:xfrm>
            <a:off x="342900" y="2057400"/>
            <a:ext cx="8458200" cy="4191000"/>
          </a:xfrm>
          <a:prstGeom prst="rect">
            <a:avLst/>
          </a:prstGeom>
          <a:noFill/>
        </p:spPr>
        <p:txBody>
          <a:bodyPr vert="horz" lIns="0" tIns="0" rIns="0" bIns="0" rtlCol="0">
            <a:noAutofit/>
          </a:bodyPr>
          <a:lstStyle>
            <a:lvl1pPr marL="256032" indent="-256032" algn="l" defTabSz="914400" rtl="0" eaLnBrk="1" latinLnBrk="0" hangingPunct="1">
              <a:spcBef>
                <a:spcPts val="1500"/>
              </a:spcBef>
              <a:buClr>
                <a:schemeClr val="accent1"/>
              </a:buClr>
              <a:buSzPct val="100000"/>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altLang="en-US" sz="2400" b="1" dirty="0"/>
              <a:t>When assembling </a:t>
            </a:r>
            <a:r>
              <a:rPr lang="en-US" altLang="en-US" sz="2400" b="1" dirty="0" smtClean="0"/>
              <a:t>engine</a:t>
            </a:r>
            <a:r>
              <a:rPr lang="en-US" altLang="en-US" sz="2400" b="1" dirty="0"/>
              <a:t>, </a:t>
            </a:r>
            <a:r>
              <a:rPr lang="en-US" altLang="en-US" sz="2400" b="1" dirty="0" smtClean="0"/>
              <a:t>parts </a:t>
            </a:r>
            <a:r>
              <a:rPr lang="en-US" altLang="en-US" sz="2400" b="1" dirty="0"/>
              <a:t>should </a:t>
            </a:r>
            <a:r>
              <a:rPr lang="en-US" altLang="en-US" sz="2400" b="1" dirty="0" smtClean="0"/>
              <a:t>be coated </a:t>
            </a:r>
            <a:r>
              <a:rPr lang="en-US" altLang="en-US" sz="2400" b="1" dirty="0"/>
              <a:t>with a light oil film to keep them from rusting</a:t>
            </a:r>
            <a:r>
              <a:rPr lang="en-US" altLang="en-US" sz="2400" b="1" dirty="0" smtClean="0"/>
              <a:t>. This </a:t>
            </a:r>
            <a:r>
              <a:rPr lang="en-US" altLang="en-US" sz="2400" b="1" dirty="0"/>
              <a:t>type of oil is </a:t>
            </a:r>
            <a:r>
              <a:rPr lang="en-US" altLang="en-US" sz="2400" b="1" dirty="0" smtClean="0"/>
              <a:t>referred </a:t>
            </a:r>
            <a:r>
              <a:rPr lang="en-US" altLang="en-US" sz="2400" b="1" dirty="0"/>
              <a:t>to </a:t>
            </a:r>
            <a:r>
              <a:rPr lang="en-US" altLang="en-US" sz="2400" b="1" dirty="0" smtClean="0"/>
              <a:t>as fogging </a:t>
            </a:r>
            <a:r>
              <a:rPr lang="en-US" altLang="en-US" sz="2400" b="1" dirty="0"/>
              <a:t>oil and is available in spray cans. </a:t>
            </a:r>
            <a:r>
              <a:rPr lang="en-US" altLang="en-US" sz="2400" b="1" dirty="0" smtClean="0">
                <a:solidFill>
                  <a:srgbClr val="0000FF"/>
                </a:solidFill>
              </a:rPr>
              <a:t>SEE FIGURE </a:t>
            </a:r>
            <a:r>
              <a:rPr lang="en-US" altLang="en-US" sz="2400" b="1" dirty="0">
                <a:solidFill>
                  <a:srgbClr val="0000FF"/>
                </a:solidFill>
              </a:rPr>
              <a:t>8–9.</a:t>
            </a:r>
          </a:p>
          <a:p>
            <a:pPr marL="0" indent="0">
              <a:spcBef>
                <a:spcPts val="0"/>
              </a:spcBef>
              <a:buNone/>
            </a:pPr>
            <a:r>
              <a:rPr lang="en-US" altLang="en-US" sz="2400" b="1" dirty="0"/>
              <a:t>During engine assembly, </a:t>
            </a:r>
            <a:r>
              <a:rPr lang="en-US" altLang="en-US" sz="2400" b="1" dirty="0" smtClean="0"/>
              <a:t>internal parts should </a:t>
            </a:r>
            <a:r>
              <a:rPr lang="en-US" altLang="en-US" sz="2400" b="1" dirty="0"/>
              <a:t>be lubricated. While engine oil or </a:t>
            </a:r>
            <a:r>
              <a:rPr lang="en-US" altLang="en-US" sz="2400" b="1" dirty="0" smtClean="0"/>
              <a:t>grease could </a:t>
            </a:r>
            <a:r>
              <a:rPr lang="en-US" altLang="en-US" sz="2400" b="1" dirty="0"/>
              <a:t>be used, most experts recommend the use </a:t>
            </a:r>
            <a:r>
              <a:rPr lang="en-US" altLang="en-US" sz="2400" b="1" dirty="0" smtClean="0"/>
              <a:t>of a </a:t>
            </a:r>
            <a:r>
              <a:rPr lang="en-US" altLang="en-US" sz="2400" b="1" dirty="0"/>
              <a:t>specific lubricant designed for engine assembly</a:t>
            </a:r>
            <a:r>
              <a:rPr lang="en-US" altLang="en-US" sz="2400" b="1" dirty="0" smtClean="0"/>
              <a:t>. This </a:t>
            </a:r>
            <a:r>
              <a:rPr lang="en-US" altLang="en-US" sz="2400" b="1" dirty="0"/>
              <a:t>lubricant, designed to remain on the parts </a:t>
            </a:r>
            <a:r>
              <a:rPr lang="en-US" altLang="en-US" sz="2400" b="1" dirty="0" smtClean="0"/>
              <a:t>and not </a:t>
            </a:r>
            <a:r>
              <a:rPr lang="en-US" altLang="en-US" sz="2400" b="1" dirty="0"/>
              <a:t>drip or run, is called assembly lube. </a:t>
            </a:r>
            <a:r>
              <a:rPr lang="en-US" altLang="en-US" sz="2400" b="1" dirty="0" smtClean="0">
                <a:solidFill>
                  <a:srgbClr val="0000FF"/>
                </a:solidFill>
              </a:rPr>
              <a:t>SEE FIGURE </a:t>
            </a:r>
            <a:r>
              <a:rPr lang="en-US" altLang="en-US" sz="2400" b="1" dirty="0">
                <a:solidFill>
                  <a:srgbClr val="0000FF"/>
                </a:solidFill>
              </a:rPr>
              <a:t>8–10</a:t>
            </a:r>
            <a:r>
              <a:rPr lang="en-US" altLang="en-US" sz="2400" b="1" dirty="0" smtClean="0"/>
              <a:t>.</a:t>
            </a:r>
            <a:endParaRPr lang="en-US" altLang="en-US" sz="2000" b="1" dirty="0" smtClean="0"/>
          </a:p>
        </p:txBody>
      </p:sp>
    </p:spTree>
    <p:extLst>
      <p:ext uri="{BB962C8B-B14F-4D97-AF65-F5344CB8AC3E}">
        <p14:creationId xmlns:p14="http://schemas.microsoft.com/office/powerpoint/2010/main" val="1296196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573988"/>
            <a:ext cx="8229600" cy="738664"/>
          </a:xfrm>
          <a:prstGeom prst="rect">
            <a:avLst/>
          </a:prstGeom>
        </p:spPr>
        <p:txBody>
          <a:bodyPr wrap="square">
            <a:spAutoFit/>
          </a:bodyPr>
          <a:lstStyle/>
          <a:p>
            <a:r>
              <a:rPr lang="en-US" altLang="en-US" sz="2400" b="1" dirty="0"/>
              <a:t>Figure </a:t>
            </a:r>
            <a:r>
              <a:rPr lang="en-US" altLang="en-US" sz="2400" dirty="0" smtClean="0"/>
              <a:t>8</a:t>
            </a:r>
            <a:r>
              <a:rPr lang="en-US" altLang="en-US" sz="2400" b="1" dirty="0" smtClean="0"/>
              <a:t>–9   </a:t>
            </a:r>
            <a:r>
              <a:rPr lang="en-US" altLang="en-US" sz="2400" dirty="0"/>
              <a:t>Fogging oil is used to cover bare metal parts when the engine is being stored to prevent corrosion. </a:t>
            </a:r>
            <a:endParaRPr lang="en-US" sz="2400" dirty="0"/>
          </a:p>
        </p:txBody>
      </p:sp>
      <p:pic>
        <p:nvPicPr>
          <p:cNvPr id="37891" name="Picture 2" descr="A photo reveals the close-up of a fogging oil ca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3641" y="1354605"/>
            <a:ext cx="3402359" cy="5046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319316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573988"/>
            <a:ext cx="8229600" cy="738664"/>
          </a:xfrm>
          <a:prstGeom prst="rect">
            <a:avLst/>
          </a:prstGeom>
        </p:spPr>
        <p:txBody>
          <a:bodyPr wrap="square">
            <a:spAutoFit/>
          </a:bodyPr>
          <a:lstStyle/>
          <a:p>
            <a:r>
              <a:rPr lang="en-US" altLang="en-US" sz="2400" b="1" dirty="0"/>
              <a:t>Figure </a:t>
            </a:r>
            <a:r>
              <a:rPr lang="en-US" altLang="en-US" sz="2400" dirty="0" smtClean="0"/>
              <a:t>8</a:t>
            </a:r>
            <a:r>
              <a:rPr lang="en-US" altLang="en-US" sz="2400" b="1" dirty="0" smtClean="0"/>
              <a:t>–10   </a:t>
            </a:r>
            <a:r>
              <a:rPr lang="en-US" altLang="en-US" sz="2400" dirty="0"/>
              <a:t>Engine assembly lube is recommended to be used on engine parts during assembly. </a:t>
            </a:r>
            <a:endParaRPr lang="en-US" sz="2400" dirty="0"/>
          </a:p>
        </p:txBody>
      </p:sp>
      <p:pic>
        <p:nvPicPr>
          <p:cNvPr id="38915" name="Picture 2" descr="FA photo shows two Engine assembly lube cans placed close to each other. The label on the cans display the following, “Perfect Circle: Engine and Bearing Assembly Lube”."/>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1371600"/>
            <a:ext cx="669925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865357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QUESTION 1: </a:t>
            </a:r>
            <a:r>
              <a:rPr lang="en-US" sz="4000" dirty="0" smtClean="0">
                <a:solidFill>
                  <a:srgbClr val="F8F9D3"/>
                </a:solidFill>
              </a:rPr>
              <a:t>?</a:t>
            </a:r>
            <a:endParaRPr lang="en-US" dirty="0">
              <a:solidFill>
                <a:srgbClr val="F8F9D3"/>
              </a:solidFill>
            </a:endParaRPr>
          </a:p>
        </p:txBody>
      </p:sp>
      <p:sp>
        <p:nvSpPr>
          <p:cNvPr id="3" name="Rectangle 2"/>
          <p:cNvSpPr/>
          <p:nvPr/>
        </p:nvSpPr>
        <p:spPr>
          <a:xfrm>
            <a:off x="304800" y="1796112"/>
            <a:ext cx="8534400" cy="1323439"/>
          </a:xfrm>
          <a:prstGeom prst="rect">
            <a:avLst/>
          </a:prstGeom>
        </p:spPr>
        <p:txBody>
          <a:bodyPr wrap="square">
            <a:spAutoFit/>
          </a:bodyPr>
          <a:lstStyle/>
          <a:p>
            <a:r>
              <a:rPr lang="en-US" sz="4000" dirty="0" smtClean="0">
                <a:solidFill>
                  <a:srgbClr val="000000"/>
                </a:solidFill>
              </a:rPr>
              <a:t>What items are checked when assembling a short block? </a:t>
            </a:r>
            <a:endParaRPr lang="en-US" sz="4000" dirty="0">
              <a:solidFill>
                <a:srgbClr val="000000"/>
              </a:solidFill>
            </a:endParaRPr>
          </a:p>
        </p:txBody>
      </p:sp>
    </p:spTree>
    <p:extLst>
      <p:ext uri="{BB962C8B-B14F-4D97-AF65-F5344CB8AC3E}">
        <p14:creationId xmlns:p14="http://schemas.microsoft.com/office/powerpoint/2010/main" val="225630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ANSWER 1:</a:t>
            </a:r>
            <a:endParaRPr lang="en-US" sz="3200" dirty="0">
              <a:solidFill>
                <a:srgbClr val="F8F9D3"/>
              </a:solidFill>
            </a:endParaRPr>
          </a:p>
        </p:txBody>
      </p:sp>
      <p:sp>
        <p:nvSpPr>
          <p:cNvPr id="6" name="Rectangle 5"/>
          <p:cNvSpPr/>
          <p:nvPr/>
        </p:nvSpPr>
        <p:spPr>
          <a:xfrm>
            <a:off x="228600" y="1560731"/>
            <a:ext cx="8534400" cy="3785652"/>
          </a:xfrm>
          <a:prstGeom prst="rect">
            <a:avLst/>
          </a:prstGeom>
        </p:spPr>
        <p:txBody>
          <a:bodyPr wrap="square">
            <a:spAutoFit/>
          </a:bodyPr>
          <a:lstStyle/>
          <a:p>
            <a:r>
              <a:rPr lang="en-US" sz="4000" dirty="0">
                <a:solidFill>
                  <a:srgbClr val="000000"/>
                </a:solidFill>
              </a:rPr>
              <a:t>Items to </a:t>
            </a:r>
            <a:r>
              <a:rPr lang="en-US" sz="4000" dirty="0" smtClean="0">
                <a:solidFill>
                  <a:srgbClr val="000000"/>
                </a:solidFill>
              </a:rPr>
              <a:t>Check are:</a:t>
            </a:r>
            <a:endParaRPr lang="en-US" sz="4000" dirty="0">
              <a:solidFill>
                <a:srgbClr val="000000"/>
              </a:solidFill>
            </a:endParaRPr>
          </a:p>
          <a:p>
            <a:r>
              <a:rPr lang="en-US" sz="4000" dirty="0">
                <a:solidFill>
                  <a:srgbClr val="000000"/>
                </a:solidFill>
              </a:rPr>
              <a:t>Surface Finish</a:t>
            </a:r>
          </a:p>
          <a:p>
            <a:r>
              <a:rPr lang="en-US" sz="4000" dirty="0">
                <a:solidFill>
                  <a:srgbClr val="000000"/>
                </a:solidFill>
              </a:rPr>
              <a:t>Checking Surfaces Before Assembly</a:t>
            </a:r>
          </a:p>
          <a:p>
            <a:r>
              <a:rPr lang="en-US" sz="4000" dirty="0">
                <a:solidFill>
                  <a:srgbClr val="000000"/>
                </a:solidFill>
              </a:rPr>
              <a:t>Preparing Block For Studs</a:t>
            </a:r>
          </a:p>
          <a:p>
            <a:r>
              <a:rPr lang="en-US" sz="4000" dirty="0">
                <a:solidFill>
                  <a:srgbClr val="000000"/>
                </a:solidFill>
              </a:rPr>
              <a:t>Preparing Threaded Holes</a:t>
            </a:r>
          </a:p>
          <a:p>
            <a:r>
              <a:rPr lang="en-US" sz="4000" dirty="0" smtClean="0">
                <a:solidFill>
                  <a:srgbClr val="000000"/>
                </a:solidFill>
              </a:rPr>
              <a:t>.</a:t>
            </a:r>
            <a:endParaRPr lang="en-US" sz="4000" dirty="0">
              <a:solidFill>
                <a:srgbClr val="000000"/>
              </a:solidFill>
            </a:endParaRPr>
          </a:p>
        </p:txBody>
      </p:sp>
    </p:spTree>
    <p:extLst>
      <p:ext uri="{BB962C8B-B14F-4D97-AF65-F5344CB8AC3E}">
        <p14:creationId xmlns:p14="http://schemas.microsoft.com/office/powerpoint/2010/main" val="2713650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152400"/>
            <a:ext cx="6019800" cy="1219200"/>
          </a:xfrm>
        </p:spPr>
        <p:txBody>
          <a:bodyPr/>
          <a:lstStyle/>
          <a:p>
            <a:r>
              <a:rPr lang="en-US" sz="3600" dirty="0"/>
              <a:t>PISTON/ROD </a:t>
            </a:r>
            <a:r>
              <a:rPr lang="en-US" sz="3600" dirty="0" smtClean="0"/>
              <a:t>INSTALLATION (1 of 4)</a:t>
            </a:r>
            <a:endParaRPr lang="en-US" sz="3600" dirty="0"/>
          </a:p>
        </p:txBody>
      </p:sp>
      <p:sp>
        <p:nvSpPr>
          <p:cNvPr id="16386" name="Rectangle 3"/>
          <p:cNvSpPr>
            <a:spLocks noGrp="1" noChangeArrowheads="1"/>
          </p:cNvSpPr>
          <p:nvPr>
            <p:ph type="body" sz="half" idx="1"/>
          </p:nvPr>
        </p:nvSpPr>
        <p:spPr>
          <a:xfrm>
            <a:off x="304800" y="1447800"/>
            <a:ext cx="3581399" cy="4800600"/>
          </a:xfrm>
        </p:spPr>
        <p:txBody>
          <a:bodyPr/>
          <a:lstStyle/>
          <a:p>
            <a:r>
              <a:rPr lang="en-US" altLang="en-US" b="1" dirty="0" smtClean="0">
                <a:solidFill>
                  <a:srgbClr val="FF0000"/>
                </a:solidFill>
              </a:rPr>
              <a:t>Text Pages 98-100</a:t>
            </a:r>
          </a:p>
          <a:p>
            <a:pPr lvl="1"/>
            <a:r>
              <a:rPr lang="en-US" altLang="en-US" b="1" dirty="0" smtClean="0"/>
              <a:t>Checking Piston Rings</a:t>
            </a:r>
          </a:p>
          <a:p>
            <a:pPr lvl="1"/>
            <a:r>
              <a:rPr lang="en-US" altLang="en-US" b="1" dirty="0" smtClean="0"/>
              <a:t>Piston Markings</a:t>
            </a:r>
          </a:p>
          <a:p>
            <a:pPr lvl="1"/>
            <a:r>
              <a:rPr lang="en-US" altLang="en-US" b="1" dirty="0" smtClean="0"/>
              <a:t>Connecting Rod Bearing Clearance</a:t>
            </a:r>
          </a:p>
          <a:p>
            <a:pPr lvl="1"/>
            <a:r>
              <a:rPr lang="en-US" altLang="en-US" b="1" dirty="0" smtClean="0"/>
              <a:t>Piston Installation</a:t>
            </a:r>
          </a:p>
          <a:p>
            <a:pPr lvl="1"/>
            <a:r>
              <a:rPr lang="en-US" altLang="en-US" b="1" dirty="0" smtClean="0"/>
              <a:t>Connecting Rod Side Clearance</a:t>
            </a:r>
          </a:p>
        </p:txBody>
      </p:sp>
      <p:pic>
        <p:nvPicPr>
          <p:cNvPr id="16388" name="Picture 4" descr="A photo shows a feeler gauge being used to check the piston ring g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600201"/>
            <a:ext cx="4367213" cy="327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16383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3600" dirty="0"/>
              <a:t>PISTON/ROD </a:t>
            </a:r>
            <a:r>
              <a:rPr lang="en-US" sz="3600" dirty="0" smtClean="0"/>
              <a:t>INSTALLATION (2 of 4)</a:t>
            </a:r>
            <a:endParaRPr lang="en-US" sz="3600" dirty="0"/>
          </a:p>
        </p:txBody>
      </p:sp>
      <p:sp>
        <p:nvSpPr>
          <p:cNvPr id="25603" name="Content Placeholder 2"/>
          <p:cNvSpPr>
            <a:spLocks noGrp="1"/>
          </p:cNvSpPr>
          <p:nvPr>
            <p:ph idx="1"/>
          </p:nvPr>
        </p:nvSpPr>
        <p:spPr>
          <a:xfrm>
            <a:off x="0" y="1600200"/>
            <a:ext cx="8991600" cy="4525963"/>
          </a:xfrm>
        </p:spPr>
        <p:txBody>
          <a:bodyPr/>
          <a:lstStyle/>
          <a:p>
            <a:r>
              <a:rPr lang="en-US" sz="3600" b="1" dirty="0" smtClean="0">
                <a:solidFill>
                  <a:srgbClr val="0000FF"/>
                </a:solidFill>
              </a:rPr>
              <a:t>Piston Ring Gap Note</a:t>
            </a:r>
          </a:p>
          <a:p>
            <a:pPr lvl="1"/>
            <a:r>
              <a:rPr lang="en-US" sz="3200" b="1" u="sng" dirty="0">
                <a:solidFill>
                  <a:srgbClr val="0000FF"/>
                </a:solidFill>
              </a:rPr>
              <a:t>NOTE: </a:t>
            </a:r>
            <a:r>
              <a:rPr lang="en-US" sz="3200" b="1" dirty="0">
                <a:solidFill>
                  <a:srgbClr val="0000FF"/>
                </a:solidFill>
              </a:rPr>
              <a:t>If </a:t>
            </a:r>
            <a:r>
              <a:rPr lang="en-US" sz="3200" b="1" dirty="0" smtClean="0">
                <a:solidFill>
                  <a:srgbClr val="0000FF"/>
                </a:solidFill>
              </a:rPr>
              <a:t>gap </a:t>
            </a:r>
            <a:r>
              <a:rPr lang="en-US" sz="3200" b="1" dirty="0">
                <a:solidFill>
                  <a:srgbClr val="0000FF"/>
                </a:solidFill>
              </a:rPr>
              <a:t>is greater than recommended, </a:t>
            </a:r>
            <a:r>
              <a:rPr lang="en-US" sz="3200" b="1" dirty="0" smtClean="0">
                <a:solidFill>
                  <a:srgbClr val="0000FF"/>
                </a:solidFill>
              </a:rPr>
              <a:t>some engine </a:t>
            </a:r>
            <a:r>
              <a:rPr lang="en-US" sz="3200" b="1" dirty="0">
                <a:solidFill>
                  <a:srgbClr val="0000FF"/>
                </a:solidFill>
              </a:rPr>
              <a:t>performance </a:t>
            </a:r>
            <a:r>
              <a:rPr lang="en-US" sz="3200" b="1" dirty="0" smtClean="0">
                <a:solidFill>
                  <a:srgbClr val="0000FF"/>
                </a:solidFill>
              </a:rPr>
              <a:t>lost</a:t>
            </a:r>
            <a:r>
              <a:rPr lang="en-US" sz="3200" b="1" dirty="0">
                <a:solidFill>
                  <a:srgbClr val="0000FF"/>
                </a:solidFill>
              </a:rPr>
              <a:t>. However, too small a </a:t>
            </a:r>
            <a:r>
              <a:rPr lang="en-US" sz="3200" b="1" dirty="0" smtClean="0">
                <a:solidFill>
                  <a:srgbClr val="0000FF"/>
                </a:solidFill>
              </a:rPr>
              <a:t>gap will </a:t>
            </a:r>
            <a:r>
              <a:rPr lang="en-US" sz="3200" b="1" dirty="0">
                <a:solidFill>
                  <a:srgbClr val="0000FF"/>
                </a:solidFill>
              </a:rPr>
              <a:t>result in scuffing, because ring ends can be </a:t>
            </a:r>
            <a:r>
              <a:rPr lang="en-US" sz="3200" b="1" dirty="0" smtClean="0">
                <a:solidFill>
                  <a:srgbClr val="0000FF"/>
                </a:solidFill>
              </a:rPr>
              <a:t>forced together </a:t>
            </a:r>
            <a:r>
              <a:rPr lang="en-US" sz="3200" b="1" dirty="0">
                <a:solidFill>
                  <a:srgbClr val="0000FF"/>
                </a:solidFill>
              </a:rPr>
              <a:t>during operation, which forces the rings </a:t>
            </a:r>
            <a:r>
              <a:rPr lang="en-US" sz="3200" b="1" dirty="0" smtClean="0">
                <a:solidFill>
                  <a:srgbClr val="0000FF"/>
                </a:solidFill>
              </a:rPr>
              <a:t>to scrape </a:t>
            </a:r>
            <a:r>
              <a:rPr lang="en-US" sz="3200" b="1" dirty="0">
                <a:solidFill>
                  <a:srgbClr val="0000FF"/>
                </a:solidFill>
              </a:rPr>
              <a:t>the </a:t>
            </a:r>
            <a:r>
              <a:rPr lang="en-US" sz="3200" b="1" dirty="0" smtClean="0">
                <a:solidFill>
                  <a:srgbClr val="0000FF"/>
                </a:solidFill>
              </a:rPr>
              <a:t>cylinders</a:t>
            </a:r>
            <a:endParaRPr lang="en-US" sz="3200" b="1" dirty="0">
              <a:solidFill>
                <a:srgbClr val="0000FF"/>
              </a:solidFill>
            </a:endParaRPr>
          </a:p>
        </p:txBody>
      </p:sp>
    </p:spTree>
    <p:extLst>
      <p:ext uri="{BB962C8B-B14F-4D97-AF65-F5344CB8AC3E}">
        <p14:creationId xmlns:p14="http://schemas.microsoft.com/office/powerpoint/2010/main" val="337850590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cNvSpPr>
            <a:spLocks noGrp="1" noChangeArrowheads="1"/>
          </p:cNvSpPr>
          <p:nvPr>
            <p:ph type="title"/>
          </p:nvPr>
        </p:nvSpPr>
        <p:spPr bwMode="auto">
          <a:xfrm>
            <a:off x="457200" y="943320"/>
            <a:ext cx="8229600" cy="369332"/>
          </a:xfrm>
          <a:prstGeom prst="rect">
            <a:avLst/>
          </a:prstGeom>
          <a:noFill/>
          <a:ln>
            <a:noFill/>
          </a:ln>
          <a:effectLst/>
          <a:extLst/>
        </p:spPr>
        <p:txBody>
          <a:bodyPr wrap="square">
            <a:spAutoFit/>
          </a:bodyPr>
          <a:lstStyle>
            <a:lvl1pPr eaLnBrk="0" hangingPunct="0">
              <a:defRPr sz="1400">
                <a:solidFill>
                  <a:schemeClr val="tx1"/>
                </a:solidFill>
                <a:latin typeface="Arial" panose="020B0604020202020204" pitchFamily="34" charset="0"/>
                <a:ea typeface="MS PGothic" panose="020B0600070205080204" pitchFamily="34" charset="-128"/>
              </a:defRPr>
            </a:lvl1pPr>
            <a:lvl2pPr marL="742950" indent="-285750" eaLnBrk="0" hangingPunct="0">
              <a:defRPr sz="1400">
                <a:solidFill>
                  <a:schemeClr val="tx1"/>
                </a:solidFill>
                <a:latin typeface="Arial" panose="020B0604020202020204" pitchFamily="34" charset="0"/>
                <a:ea typeface="MS PGothic" panose="020B0600070205080204" pitchFamily="34" charset="-128"/>
              </a:defRPr>
            </a:lvl2pPr>
            <a:lvl3pPr marL="1143000" indent="-228600" eaLnBrk="0" hangingPunct="0">
              <a:defRPr sz="1400">
                <a:solidFill>
                  <a:schemeClr val="tx1"/>
                </a:solidFill>
                <a:latin typeface="Arial" panose="020B0604020202020204" pitchFamily="34" charset="0"/>
                <a:ea typeface="MS PGothic" panose="020B0600070205080204" pitchFamily="34" charset="-128"/>
              </a:defRPr>
            </a:lvl3pPr>
            <a:lvl4pPr marL="1600200" indent="-228600" eaLnBrk="0" hangingPunct="0">
              <a:defRPr sz="1400">
                <a:solidFill>
                  <a:schemeClr val="tx1"/>
                </a:solidFill>
                <a:latin typeface="Arial" panose="020B0604020202020204" pitchFamily="34" charset="0"/>
                <a:ea typeface="MS PGothic" panose="020B0600070205080204" pitchFamily="34" charset="-128"/>
              </a:defRPr>
            </a:lvl4pPr>
            <a:lvl5pPr marL="2057400" indent="-228600" eaLnBrk="0" hangingPunct="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eaLnBrk="1" hangingPunct="1"/>
            <a:r>
              <a:rPr lang="en-US" altLang="en-US" sz="2400" b="1" dirty="0">
                <a:solidFill>
                  <a:schemeClr val="bg1"/>
                </a:solidFill>
                <a:latin typeface="Times New Roman" panose="02020603050405020304" pitchFamily="18" charset="0"/>
              </a:rPr>
              <a:t>FIGURE </a:t>
            </a:r>
            <a:r>
              <a:rPr lang="en-US" altLang="en-US" sz="2400" dirty="0" smtClean="0">
                <a:solidFill>
                  <a:schemeClr val="bg1"/>
                </a:solidFill>
                <a:latin typeface="Times New Roman" panose="02020603050405020304" pitchFamily="18" charset="0"/>
              </a:rPr>
              <a:t>8</a:t>
            </a:r>
            <a:r>
              <a:rPr lang="en-US" altLang="en-US" sz="2400" b="1" dirty="0" smtClean="0">
                <a:solidFill>
                  <a:schemeClr val="bg1"/>
                </a:solidFill>
                <a:latin typeface="Times New Roman" panose="02020603050405020304" pitchFamily="18" charset="0"/>
              </a:rPr>
              <a:t>–11 </a:t>
            </a:r>
            <a:r>
              <a:rPr lang="en-US" altLang="en-US" sz="2400" dirty="0" smtClean="0">
                <a:solidFill>
                  <a:schemeClr val="bg1"/>
                </a:solidFill>
                <a:latin typeface="Times New Roman" panose="02020603050405020304" pitchFamily="18" charset="0"/>
              </a:rPr>
              <a:t>feeler </a:t>
            </a:r>
            <a:r>
              <a:rPr lang="en-US" altLang="en-US" sz="2400" dirty="0">
                <a:solidFill>
                  <a:schemeClr val="bg1"/>
                </a:solidFill>
                <a:latin typeface="Times New Roman" panose="02020603050405020304" pitchFamily="18" charset="0"/>
              </a:rPr>
              <a:t>gauge is used to check piston ring gap.</a:t>
            </a:r>
          </a:p>
        </p:txBody>
      </p:sp>
      <p:pic>
        <p:nvPicPr>
          <p:cNvPr id="7" name="Picture 6" descr="A photo shows a feeler gauge being used to check the piston ring gap."/>
          <p:cNvPicPr>
            <a:picLocks noChangeAspect="1"/>
          </p:cNvPicPr>
          <p:nvPr/>
        </p:nvPicPr>
        <p:blipFill>
          <a:blip r:embed="rId2"/>
          <a:stretch>
            <a:fillRect/>
          </a:stretch>
        </p:blipFill>
        <p:spPr>
          <a:xfrm>
            <a:off x="838200" y="1371600"/>
            <a:ext cx="6701411" cy="5029200"/>
          </a:xfrm>
          <a:prstGeom prst="rect">
            <a:avLst/>
          </a:prstGeom>
        </p:spPr>
      </p:pic>
    </p:spTree>
    <p:extLst>
      <p:ext uri="{BB962C8B-B14F-4D97-AF65-F5344CB8AC3E}">
        <p14:creationId xmlns:p14="http://schemas.microsoft.com/office/powerpoint/2010/main" val="2322058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610600" cy="1097280"/>
          </a:xfrm>
        </p:spPr>
        <p:txBody>
          <a:bodyPr/>
          <a:lstStyle/>
          <a:p>
            <a:r>
              <a:rPr lang="en-US" dirty="0" smtClean="0"/>
              <a:t>FIGURE </a:t>
            </a:r>
            <a:r>
              <a:rPr lang="en-US" dirty="0"/>
              <a:t>8</a:t>
            </a:r>
            <a:r>
              <a:rPr lang="en-US" dirty="0" smtClean="0"/>
              <a:t>–12 (A) Cummins 6.7-liter six-cylinder piston showing that the word “front” is marked on the top </a:t>
            </a:r>
            <a:endParaRPr lang="en-US" dirty="0"/>
          </a:p>
        </p:txBody>
      </p:sp>
      <p:sp>
        <p:nvSpPr>
          <p:cNvPr id="6" name="Rectangle 5"/>
          <p:cNvSpPr/>
          <p:nvPr/>
        </p:nvSpPr>
        <p:spPr>
          <a:xfrm>
            <a:off x="0" y="1371600"/>
            <a:ext cx="2209800" cy="2585323"/>
          </a:xfrm>
          <a:prstGeom prst="rect">
            <a:avLst/>
          </a:prstGeom>
        </p:spPr>
        <p:txBody>
          <a:bodyPr wrap="square">
            <a:spAutoFit/>
          </a:bodyPr>
          <a:lstStyle/>
          <a:p>
            <a:pPr marL="285750" indent="-285750">
              <a:buFont typeface="Arial" panose="020B0604020202020204" pitchFamily="34" charset="0"/>
              <a:buChar char="•"/>
            </a:pPr>
            <a:r>
              <a:rPr lang="en-US" b="1" dirty="0" smtClean="0"/>
              <a:t>Notch, arrow, or word “front” on piston head indicating front.</a:t>
            </a:r>
          </a:p>
          <a:p>
            <a:pPr marL="285750" indent="-285750">
              <a:buFont typeface="Arial" panose="020B0604020202020204" pitchFamily="34" charset="0"/>
              <a:buChar char="•"/>
            </a:pPr>
            <a:r>
              <a:rPr lang="en-US" b="1" dirty="0" smtClean="0"/>
              <a:t>Correctly position piston pin offset toward right Side of engine</a:t>
            </a:r>
            <a:endParaRPr lang="en-US" b="1" dirty="0"/>
          </a:p>
        </p:txBody>
      </p:sp>
      <p:pic>
        <p:nvPicPr>
          <p:cNvPr id="4098" name="Picture 2" descr="Two photos show the top surfaces of pistons of a Cummins 6.7-liter six-cylinder and a Duramax diesel engine respectively. The Cummins piston has the word “Front” etched on the top side, and an arrow mark is etched on top of the Durama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574264"/>
            <a:ext cx="5986732" cy="4768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6505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610600" cy="1097280"/>
          </a:xfrm>
        </p:spPr>
        <p:txBody>
          <a:bodyPr/>
          <a:lstStyle/>
          <a:p>
            <a:r>
              <a:rPr lang="en-US" dirty="0" smtClean="0"/>
              <a:t>FIGURE </a:t>
            </a:r>
            <a:r>
              <a:rPr lang="en-US" dirty="0"/>
              <a:t>8</a:t>
            </a:r>
            <a:r>
              <a:rPr lang="en-US" dirty="0" smtClean="0"/>
              <a:t>–12 (B) Duramax diesel engine uses an arrow on the top of the piston to indicate the front of the engine. </a:t>
            </a:r>
            <a:endParaRPr lang="en-US" dirty="0"/>
          </a:p>
        </p:txBody>
      </p:sp>
      <p:pic>
        <p:nvPicPr>
          <p:cNvPr id="5122" name="Picture 2" descr="Two photos show the top surfaces of pistons of a Cummins 6.7-liter six-cylinder and a Duramax diesel engine respectively. The Cummins piston has the word “Front” etched on the top side, and an arrow mark is etched on top of the Durama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8685" y="1524000"/>
            <a:ext cx="6127630" cy="4830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5910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LEARNING OBJECTIVES </a:t>
            </a:r>
            <a:r>
              <a:rPr lang="en-US" dirty="0" smtClean="0"/>
              <a:t>(2 of 2)</a:t>
            </a:r>
            <a:endParaRPr lang="en-US" dirty="0"/>
          </a:p>
        </p:txBody>
      </p:sp>
      <p:sp>
        <p:nvSpPr>
          <p:cNvPr id="24579" name="Content Placeholder 2"/>
          <p:cNvSpPr>
            <a:spLocks noGrp="1"/>
          </p:cNvSpPr>
          <p:nvPr>
            <p:ph idx="1"/>
          </p:nvPr>
        </p:nvSpPr>
        <p:spPr/>
        <p:txBody>
          <a:bodyPr/>
          <a:lstStyle/>
          <a:p>
            <a:pPr marL="0" indent="0">
              <a:buNone/>
            </a:pPr>
            <a:r>
              <a:rPr lang="en-US" b="1" dirty="0" smtClean="0">
                <a:solidFill>
                  <a:srgbClr val="005A70"/>
                </a:solidFill>
              </a:rPr>
              <a:t>8.5</a:t>
            </a:r>
            <a:r>
              <a:rPr lang="en-US" dirty="0" smtClean="0"/>
              <a:t>. </a:t>
            </a:r>
            <a:r>
              <a:rPr lang="en-US" dirty="0"/>
              <a:t>Explain </a:t>
            </a:r>
            <a:r>
              <a:rPr lang="en-US" dirty="0" smtClean="0"/>
              <a:t>cylinder </a:t>
            </a:r>
            <a:r>
              <a:rPr lang="en-US" dirty="0"/>
              <a:t>head installation procedure. </a:t>
            </a:r>
          </a:p>
          <a:p>
            <a:pPr marL="0" indent="0">
              <a:buNone/>
            </a:pPr>
            <a:r>
              <a:rPr lang="en-US" b="1" dirty="0" smtClean="0">
                <a:solidFill>
                  <a:srgbClr val="005A70"/>
                </a:solidFill>
              </a:rPr>
              <a:t>8.6</a:t>
            </a:r>
            <a:r>
              <a:rPr lang="en-US" dirty="0" smtClean="0"/>
              <a:t>. Discuss </a:t>
            </a:r>
            <a:r>
              <a:rPr lang="en-US" dirty="0"/>
              <a:t>torque-to-yield (TTY) </a:t>
            </a:r>
            <a:r>
              <a:rPr lang="en-US" dirty="0" smtClean="0"/>
              <a:t>head bolts</a:t>
            </a:r>
            <a:r>
              <a:rPr lang="en-US" dirty="0"/>
              <a:t>. </a:t>
            </a:r>
          </a:p>
          <a:p>
            <a:pPr marL="0" indent="0">
              <a:buNone/>
            </a:pPr>
            <a:r>
              <a:rPr lang="en-US" b="1" dirty="0" smtClean="0">
                <a:solidFill>
                  <a:srgbClr val="005A70"/>
                </a:solidFill>
              </a:rPr>
              <a:t>8.7</a:t>
            </a:r>
            <a:r>
              <a:rPr lang="en-US" dirty="0" smtClean="0"/>
              <a:t>. Explain </a:t>
            </a:r>
            <a:r>
              <a:rPr lang="en-US" dirty="0"/>
              <a:t>valve train assembly and final assembly of an engine.</a:t>
            </a:r>
          </a:p>
        </p:txBody>
      </p:sp>
    </p:spTree>
    <p:extLst>
      <p:ext uri="{BB962C8B-B14F-4D97-AF65-F5344CB8AC3E}">
        <p14:creationId xmlns:p14="http://schemas.microsoft.com/office/powerpoint/2010/main" val="324589963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229600" cy="1097280"/>
          </a:xfrm>
        </p:spPr>
        <p:txBody>
          <a:bodyPr/>
          <a:lstStyle/>
          <a:p>
            <a:r>
              <a:rPr lang="en-US" dirty="0" smtClean="0"/>
              <a:t>FIGURE 8–13 on V-type engines that use paired rod journals, the side of the rod with the large chamfer should face toward the crank throw (outward).</a:t>
            </a:r>
            <a:endParaRPr lang="en-US" dirty="0"/>
          </a:p>
        </p:txBody>
      </p:sp>
      <p:pic>
        <p:nvPicPr>
          <p:cNvPr id="6146" name="Picture 2" descr="A photo shows a close-up of the “chamfer” or symmetrical sloping surface, in a connecting rod that is used in V-type engi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964" y="1716658"/>
            <a:ext cx="6736072" cy="4443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389322"/>
            <a:ext cx="8229600" cy="923330"/>
          </a:xfrm>
          <a:prstGeom prst="rect">
            <a:avLst/>
          </a:prstGeom>
        </p:spPr>
        <p:txBody>
          <a:bodyPr wrap="square">
            <a:spAutoFit/>
          </a:bodyPr>
          <a:lstStyle/>
          <a:p>
            <a:r>
              <a:rPr lang="en-US" altLang="en-US" sz="2000" b="1" dirty="0"/>
              <a:t>Figure </a:t>
            </a:r>
            <a:r>
              <a:rPr lang="en-US" altLang="en-US" sz="2000" b="1" dirty="0" smtClean="0"/>
              <a:t>8–14   </a:t>
            </a:r>
            <a:r>
              <a:rPr lang="en-US" altLang="en-US" sz="2000" dirty="0"/>
              <a:t>One method of piston ring installation showing the location of ring gaps. Always follow the manufacturer’s recommended method for the location of ring gaps and for ring gap spacing. </a:t>
            </a:r>
            <a:endParaRPr lang="en-US" sz="2000" dirty="0"/>
          </a:p>
        </p:txBody>
      </p:sp>
      <p:pic>
        <p:nvPicPr>
          <p:cNvPr id="65539" name="Picture 2" descr="A drawing shows the positions of ring gaps from the top, over a series of piston rings placed one over the other.&#10;A drawing shows the positions of ring gaps from the top angle.&#10;The details are as follows:&#10;Four rings are placed one above the other. They are as follows, starting from the bottom ring:&#10;• Lower oil ring, side rail gap is indicated;&#10;• Upper oil ring, side rail gap is indicated;&#10;• Second (no. 2) compression ring, gap is indicated; &#10;• Top (no. 1) compression ring, oil ring expander gap is indicated. &#10;The front side is indicated by an arrow on the left side of the drawing. A plane representing that of the piston pin is also indicated along the center of the ring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6175" y="1524000"/>
            <a:ext cx="6851650" cy="471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043743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04656"/>
            <a:ext cx="8229600" cy="1107996"/>
          </a:xfrm>
          <a:prstGeom prst="rect">
            <a:avLst/>
          </a:prstGeom>
        </p:spPr>
        <p:txBody>
          <a:bodyPr wrap="square">
            <a:spAutoFit/>
          </a:bodyPr>
          <a:lstStyle/>
          <a:p>
            <a:r>
              <a:rPr lang="en-US" altLang="en-US" sz="2400" b="1" dirty="0"/>
              <a:t>Figure </a:t>
            </a:r>
            <a:r>
              <a:rPr lang="en-US" altLang="en-US" sz="2400" b="1" dirty="0" smtClean="0"/>
              <a:t>8–15   </a:t>
            </a:r>
            <a:r>
              <a:rPr lang="en-US" altLang="en-US" sz="2400" dirty="0"/>
              <a:t>This style of ring compressor uses a ratchet to contract the spring band and compress the rings into their grooves</a:t>
            </a:r>
            <a:endParaRPr lang="en-US" sz="2400" dirty="0"/>
          </a:p>
        </p:txBody>
      </p:sp>
      <p:pic>
        <p:nvPicPr>
          <p:cNvPr id="67587" name="Picture 2" descr="An illustration shows a ring compressor device that has a spring band clamp, a ratchet, and a tightening handle. "/>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380565"/>
            <a:ext cx="6367318" cy="494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355232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389322"/>
            <a:ext cx="8229600" cy="923330"/>
          </a:xfrm>
          <a:prstGeom prst="rect">
            <a:avLst/>
          </a:prstGeom>
        </p:spPr>
        <p:txBody>
          <a:bodyPr wrap="square">
            <a:spAutoFit/>
          </a:bodyPr>
          <a:lstStyle/>
          <a:p>
            <a:r>
              <a:rPr lang="en-US" altLang="en-US" sz="2000" b="1" dirty="0"/>
              <a:t>Figure </a:t>
            </a:r>
            <a:r>
              <a:rPr lang="en-US" altLang="en-US" sz="2000" b="1" dirty="0" smtClean="0"/>
              <a:t>8–16   </a:t>
            </a:r>
            <a:r>
              <a:rPr lang="en-US" altLang="en-US" sz="2000" dirty="0"/>
              <a:t>This pliers-like tool is used to close the metal band around the piston to compress the rings. An assortment of bands is available to service different size pistons. </a:t>
            </a:r>
            <a:endParaRPr lang="en-US" sz="2000" dirty="0"/>
          </a:p>
        </p:txBody>
      </p:sp>
      <p:pic>
        <p:nvPicPr>
          <p:cNvPr id="68611" name="Picture 2" descr="A drawing shows a pliers like tool, with the open ends of a metal band held between its 2 jaw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897" y="1600200"/>
            <a:ext cx="8229600"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372912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3600" dirty="0"/>
              <a:t>PISTON/ROD </a:t>
            </a:r>
            <a:r>
              <a:rPr lang="en-US" sz="3600" dirty="0" smtClean="0"/>
              <a:t>INSTALLATION (3 of 4)</a:t>
            </a:r>
            <a:endParaRPr lang="en-US" sz="3600" dirty="0"/>
          </a:p>
        </p:txBody>
      </p:sp>
      <p:sp>
        <p:nvSpPr>
          <p:cNvPr id="25603" name="Content Placeholder 2"/>
          <p:cNvSpPr>
            <a:spLocks noGrp="1"/>
          </p:cNvSpPr>
          <p:nvPr>
            <p:ph idx="1"/>
          </p:nvPr>
        </p:nvSpPr>
        <p:spPr>
          <a:xfrm>
            <a:off x="0" y="1600200"/>
            <a:ext cx="8991600" cy="4525963"/>
          </a:xfrm>
        </p:spPr>
        <p:txBody>
          <a:bodyPr/>
          <a:lstStyle/>
          <a:p>
            <a:r>
              <a:rPr lang="en-US" sz="3600" b="1" dirty="0" smtClean="0">
                <a:solidFill>
                  <a:srgbClr val="0000FF"/>
                </a:solidFill>
              </a:rPr>
              <a:t>Piston 	Installation: </a:t>
            </a:r>
            <a:r>
              <a:rPr lang="en-US" sz="3600" b="1" dirty="0" smtClean="0">
                <a:solidFill>
                  <a:srgbClr val="FF0000"/>
                </a:solidFill>
              </a:rPr>
              <a:t>Pages 99-100</a:t>
            </a:r>
          </a:p>
          <a:p>
            <a:pPr lvl="1"/>
            <a:r>
              <a:rPr lang="en-US" sz="3200" b="1" dirty="0" smtClean="0">
                <a:solidFill>
                  <a:srgbClr val="0000FF"/>
                </a:solidFill>
              </a:rPr>
              <a:t>Sample steps 1-12</a:t>
            </a:r>
          </a:p>
          <a:p>
            <a:pPr lvl="1"/>
            <a:r>
              <a:rPr lang="en-US" sz="3200" b="1" dirty="0" smtClean="0">
                <a:solidFill>
                  <a:srgbClr val="FF0000"/>
                </a:solidFill>
              </a:rPr>
              <a:t>NOTE: Always Use Correct OEM</a:t>
            </a:r>
          </a:p>
          <a:p>
            <a:pPr lvl="1"/>
            <a:r>
              <a:rPr lang="en-US" sz="3200" b="1" dirty="0" smtClean="0">
                <a:solidFill>
                  <a:srgbClr val="FF0000"/>
                </a:solidFill>
              </a:rPr>
              <a:t>Procedure Found in Service Information</a:t>
            </a:r>
          </a:p>
          <a:p>
            <a:r>
              <a:rPr lang="en-US" sz="3600" b="1" dirty="0" smtClean="0"/>
              <a:t>Connecting Rod Bearing Clearance </a:t>
            </a:r>
            <a:r>
              <a:rPr lang="en-US" b="1" dirty="0" smtClean="0">
                <a:solidFill>
                  <a:srgbClr val="FF0000"/>
                </a:solidFill>
              </a:rPr>
              <a:t>P100</a:t>
            </a:r>
            <a:endParaRPr lang="en-US" sz="3600" b="1" dirty="0" smtClean="0">
              <a:solidFill>
                <a:srgbClr val="FF0000"/>
              </a:solidFill>
            </a:endParaRPr>
          </a:p>
          <a:p>
            <a:r>
              <a:rPr lang="en-US" sz="3600" b="1" dirty="0" smtClean="0"/>
              <a:t>Connecting Rod </a:t>
            </a:r>
            <a:r>
              <a:rPr lang="en-US" sz="3600" b="1" dirty="0"/>
              <a:t>Side </a:t>
            </a:r>
            <a:r>
              <a:rPr lang="en-US" sz="3600" b="1" dirty="0" smtClean="0"/>
              <a:t>Clearance </a:t>
            </a:r>
            <a:r>
              <a:rPr lang="en-US" sz="3600" b="1" dirty="0" smtClean="0">
                <a:solidFill>
                  <a:srgbClr val="FF0000"/>
                </a:solidFill>
              </a:rPr>
              <a:t>P100</a:t>
            </a:r>
            <a:endParaRPr lang="en-US" sz="3600" b="1" dirty="0">
              <a:solidFill>
                <a:srgbClr val="FF0000"/>
              </a:solidFill>
            </a:endParaRPr>
          </a:p>
          <a:p>
            <a:endParaRPr lang="en-US" sz="3600" b="1" dirty="0" smtClean="0"/>
          </a:p>
          <a:p>
            <a:pPr lvl="1"/>
            <a:endParaRPr lang="en-US" b="1" dirty="0">
              <a:solidFill>
                <a:srgbClr val="0000FF"/>
              </a:solidFill>
            </a:endParaRPr>
          </a:p>
        </p:txBody>
      </p:sp>
    </p:spTree>
    <p:extLst>
      <p:ext uri="{BB962C8B-B14F-4D97-AF65-F5344CB8AC3E}">
        <p14:creationId xmlns:p14="http://schemas.microsoft.com/office/powerpoint/2010/main" val="334613754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15372"/>
            <a:ext cx="8839200" cy="1097280"/>
          </a:xfrm>
        </p:spPr>
        <p:txBody>
          <a:bodyPr/>
          <a:lstStyle/>
          <a:p>
            <a:r>
              <a:rPr lang="en-US" sz="2000" dirty="0" smtClean="0"/>
              <a:t>FIGURE 8–17 Installing a piston using a ring compressor to hold the rings into the ring grooves of the piston and then using a hammer handle to push the piston into the bore. Connecting rod stud protectors have been installed to help prevent possible damage to the crankshaft during piston installation.</a:t>
            </a:r>
            <a:endParaRPr lang="en-US" sz="2000" dirty="0"/>
          </a:p>
        </p:txBody>
      </p:sp>
      <p:pic>
        <p:nvPicPr>
          <p:cNvPr id="3" name="Picture 2" descr="A photo shows the installation of a piston into a cylinder of an engine.&#10;A photo shows the installation of a piston. &#10;The details are as follows:&#10;The piston has been kept inside a piston ring compressor, and a person is tapping it into the cylinder with the handle of a hammer, while tweaking the ratchet of the ring compressor with his left hand.  "/>
          <p:cNvPicPr>
            <a:picLocks noChangeAspect="1"/>
          </p:cNvPicPr>
          <p:nvPr/>
        </p:nvPicPr>
        <p:blipFill>
          <a:blip r:embed="rId2"/>
          <a:stretch>
            <a:fillRect/>
          </a:stretch>
        </p:blipFill>
        <p:spPr>
          <a:xfrm>
            <a:off x="1447800" y="1371600"/>
            <a:ext cx="6582914" cy="50385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8–18</a:t>
            </a:r>
            <a:r>
              <a:rPr lang="en-US" dirty="0" smtClean="0"/>
              <a:t> </a:t>
            </a:r>
            <a:r>
              <a:rPr lang="en-US" dirty="0"/>
              <a:t>connecting rod side clearance </a:t>
            </a:r>
            <a:r>
              <a:rPr lang="en-US" dirty="0" smtClean="0"/>
              <a:t>is measured with </a:t>
            </a:r>
            <a:r>
              <a:rPr lang="en-US" dirty="0"/>
              <a:t>a feeler gauge.</a:t>
            </a:r>
          </a:p>
        </p:txBody>
      </p:sp>
      <p:pic>
        <p:nvPicPr>
          <p:cNvPr id="3" name="Picture 2" descr="A photo shows a feeler gauge inserted between the connecting rod and the crankshaft cheek of the bearing journal."/>
          <p:cNvPicPr>
            <a:picLocks noChangeAspect="1"/>
          </p:cNvPicPr>
          <p:nvPr/>
        </p:nvPicPr>
        <p:blipFill>
          <a:blip r:embed="rId2"/>
          <a:stretch>
            <a:fillRect/>
          </a:stretch>
        </p:blipFill>
        <p:spPr>
          <a:xfrm>
            <a:off x="1143000" y="1371600"/>
            <a:ext cx="6825291" cy="5049800"/>
          </a:xfrm>
          <a:prstGeom prst="rect">
            <a:avLst/>
          </a:prstGeom>
        </p:spPr>
      </p:pic>
    </p:spTree>
    <p:extLst>
      <p:ext uri="{BB962C8B-B14F-4D97-AF65-F5344CB8AC3E}">
        <p14:creationId xmlns:p14="http://schemas.microsoft.com/office/powerpoint/2010/main" val="1042006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CYLINDER HEAD</a:t>
            </a:r>
            <a:br>
              <a:rPr lang="en-US" sz="3600" dirty="0"/>
            </a:br>
            <a:r>
              <a:rPr lang="en-US" sz="3600" dirty="0" smtClean="0"/>
              <a:t>INSTALLATION (1 of 4)</a:t>
            </a:r>
            <a:endParaRPr lang="en-US" sz="3600" dirty="0"/>
          </a:p>
        </p:txBody>
      </p:sp>
      <p:sp>
        <p:nvSpPr>
          <p:cNvPr id="4" name="Rectangle 3"/>
          <p:cNvSpPr>
            <a:spLocks noGrp="1" noChangeArrowheads="1"/>
          </p:cNvSpPr>
          <p:nvPr>
            <p:ph idx="1"/>
          </p:nvPr>
        </p:nvSpPr>
        <p:spPr/>
        <p:txBody>
          <a:bodyPr/>
          <a:lstStyle/>
          <a:p>
            <a:r>
              <a:rPr lang="en-US" altLang="en-US" b="1" dirty="0"/>
              <a:t>Clamping </a:t>
            </a:r>
            <a:r>
              <a:rPr lang="en-US" altLang="en-US" b="1" dirty="0" smtClean="0"/>
              <a:t>Force: Pages 100-101</a:t>
            </a:r>
            <a:endParaRPr lang="en-US" altLang="en-US" b="1" dirty="0"/>
          </a:p>
          <a:p>
            <a:r>
              <a:rPr lang="en-US" altLang="en-US" b="1" dirty="0" smtClean="0"/>
              <a:t>Head Bolt Torque Sequence</a:t>
            </a:r>
          </a:p>
          <a:p>
            <a:r>
              <a:rPr lang="en-US" altLang="en-US" b="1" dirty="0" smtClean="0"/>
              <a:t>Fastener Consideration</a:t>
            </a:r>
          </a:p>
          <a:p>
            <a:r>
              <a:rPr lang="en-US" altLang="en-US" b="1" dirty="0" smtClean="0"/>
              <a:t>Thread Lubricant</a:t>
            </a:r>
          </a:p>
        </p:txBody>
      </p:sp>
    </p:spTree>
    <p:extLst>
      <p:ext uri="{BB962C8B-B14F-4D97-AF65-F5344CB8AC3E}">
        <p14:creationId xmlns:p14="http://schemas.microsoft.com/office/powerpoint/2010/main" val="322372217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p:cNvSpPr>
            <a:spLocks noGrp="1" noChangeArrowheads="1"/>
          </p:cNvSpPr>
          <p:nvPr>
            <p:ph type="title"/>
          </p:nvPr>
        </p:nvSpPr>
        <p:spPr bwMode="auto">
          <a:xfrm>
            <a:off x="457200" y="943320"/>
            <a:ext cx="8229600" cy="369332"/>
          </a:xfrm>
          <a:prstGeom prst="rect">
            <a:avLst/>
          </a:prstGeom>
          <a:noFill/>
          <a:ln>
            <a:noFill/>
          </a:ln>
          <a:effectLst/>
          <a:extLst/>
        </p:spPr>
        <p:txBody>
          <a:bodyPr wrap="square">
            <a:spAutoFit/>
          </a:bodyPr>
          <a:lstStyle>
            <a:lvl1pPr eaLnBrk="0" hangingPunct="0">
              <a:defRPr sz="1400">
                <a:solidFill>
                  <a:schemeClr val="tx1"/>
                </a:solidFill>
                <a:latin typeface="Arial" panose="020B0604020202020204" pitchFamily="34" charset="0"/>
                <a:ea typeface="MS PGothic" panose="020B0600070205080204" pitchFamily="34" charset="-128"/>
              </a:defRPr>
            </a:lvl1pPr>
            <a:lvl2pPr marL="742950" indent="-285750" eaLnBrk="0" hangingPunct="0">
              <a:defRPr sz="1400">
                <a:solidFill>
                  <a:schemeClr val="tx1"/>
                </a:solidFill>
                <a:latin typeface="Arial" panose="020B0604020202020204" pitchFamily="34" charset="0"/>
                <a:ea typeface="MS PGothic" panose="020B0600070205080204" pitchFamily="34" charset="-128"/>
              </a:defRPr>
            </a:lvl2pPr>
            <a:lvl3pPr marL="1143000" indent="-228600" eaLnBrk="0" hangingPunct="0">
              <a:defRPr sz="1400">
                <a:solidFill>
                  <a:schemeClr val="tx1"/>
                </a:solidFill>
                <a:latin typeface="Arial" panose="020B0604020202020204" pitchFamily="34" charset="0"/>
                <a:ea typeface="MS PGothic" panose="020B0600070205080204" pitchFamily="34" charset="-128"/>
              </a:defRPr>
            </a:lvl3pPr>
            <a:lvl4pPr marL="1600200" indent="-228600" eaLnBrk="0" hangingPunct="0">
              <a:defRPr sz="1400">
                <a:solidFill>
                  <a:schemeClr val="tx1"/>
                </a:solidFill>
                <a:latin typeface="Arial" panose="020B0604020202020204" pitchFamily="34" charset="0"/>
                <a:ea typeface="MS PGothic" panose="020B0600070205080204" pitchFamily="34" charset="-128"/>
              </a:defRPr>
            </a:lvl4pPr>
            <a:lvl5pPr marL="2057400" indent="-228600" eaLnBrk="0" hangingPunct="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eaLnBrk="1" hangingPunct="1"/>
            <a:r>
              <a:rPr lang="en-US" altLang="en-US" sz="2400" b="1" dirty="0">
                <a:solidFill>
                  <a:schemeClr val="bg1"/>
                </a:solidFill>
                <a:latin typeface="Times New Roman" panose="02020603050405020304" pitchFamily="18" charset="0"/>
              </a:rPr>
              <a:t>FIGURE </a:t>
            </a:r>
            <a:r>
              <a:rPr lang="en-US" altLang="en-US" sz="2400" dirty="0" smtClean="0">
                <a:solidFill>
                  <a:schemeClr val="bg1"/>
                </a:solidFill>
                <a:latin typeface="Times New Roman" panose="02020603050405020304" pitchFamily="18" charset="0"/>
              </a:rPr>
              <a:t>8</a:t>
            </a:r>
            <a:r>
              <a:rPr lang="en-US" altLang="en-US" sz="2400" b="1" dirty="0" smtClean="0">
                <a:solidFill>
                  <a:schemeClr val="bg1"/>
                </a:solidFill>
                <a:latin typeface="Times New Roman" panose="02020603050405020304" pitchFamily="18" charset="0"/>
              </a:rPr>
              <a:t>–19 </a:t>
            </a:r>
            <a:r>
              <a:rPr lang="en-US" altLang="en-US" sz="2400" dirty="0">
                <a:solidFill>
                  <a:schemeClr val="bg1"/>
                </a:solidFill>
                <a:latin typeface="Times New Roman" panose="02020603050405020304" pitchFamily="18" charset="0"/>
              </a:rPr>
              <a:t>Typical cylinder head tightening sequence.</a:t>
            </a:r>
          </a:p>
        </p:txBody>
      </p:sp>
      <p:pic>
        <p:nvPicPr>
          <p:cNvPr id="20486" name="Picture 4" descr="A diagram illustrates the cylinder head bolt tightening sequence.&#10;A diagram depicts the tightening sequence for head bolts in a cylinder.&#10;The distribution of the head bolts can be described as follows:&#10;Two rows with each row containing five bolts placed in a serial manner are seen. &#10;The head bolts are tightened in the following sequence: &#10;• Step 1: Third bolt in the second row;&#10;• Step 2: Third bolt in the first row;&#10;• Step 3: Fourth bolt in first row;&#10;• Step 4: Fourth bolt in second row;&#10;• Step 5: Second bolt in second row;&#10;• Step 6: Second bolt in first row;&#10;• Step 7: Fifth bolt in first row;&#10;• Step 8: Fifth bolt in second row;&#10;• Step 9: First bolt in second row;&#10;• Step 10: First bolt in first r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026" y="1524000"/>
            <a:ext cx="7942824"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2672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Watch Out for Wet and Dry Holes</a:t>
            </a:r>
          </a:p>
        </p:txBody>
      </p:sp>
      <p:pic>
        <p:nvPicPr>
          <p:cNvPr id="4" name="Picture 3" descr="techt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71600"/>
            <a:ext cx="8839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txBox="1">
            <a:spLocks noChangeArrowheads="1"/>
          </p:cNvSpPr>
          <p:nvPr/>
        </p:nvSpPr>
        <p:spPr>
          <a:xfrm>
            <a:off x="342900" y="2057400"/>
            <a:ext cx="8458200" cy="4191000"/>
          </a:xfrm>
          <a:prstGeom prst="rect">
            <a:avLst/>
          </a:prstGeom>
          <a:noFill/>
        </p:spPr>
        <p:txBody>
          <a:bodyPr vert="horz" lIns="0" tIns="0" rIns="0" bIns="0" rtlCol="0">
            <a:noAutofit/>
          </a:bodyPr>
          <a:lstStyle>
            <a:lvl1pPr marL="256032" indent="-256032" algn="l" defTabSz="914400" rtl="0" eaLnBrk="1" latinLnBrk="0" hangingPunct="1">
              <a:spcBef>
                <a:spcPts val="1500"/>
              </a:spcBef>
              <a:buClr>
                <a:schemeClr val="accent1"/>
              </a:buClr>
              <a:buSzPct val="100000"/>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altLang="en-US" sz="2400" b="1" dirty="0" smtClean="0"/>
              <a:t>Engines </a:t>
            </a:r>
            <a:r>
              <a:rPr lang="en-US" altLang="en-US" sz="2400" b="1" dirty="0"/>
              <a:t>use head bolts that extend </a:t>
            </a:r>
            <a:r>
              <a:rPr lang="en-US" altLang="en-US" sz="2400" b="1" dirty="0" smtClean="0"/>
              <a:t>through top </a:t>
            </a:r>
            <a:r>
              <a:rPr lang="en-US" altLang="en-US" sz="2400" b="1" dirty="0"/>
              <a:t>deck of </a:t>
            </a:r>
            <a:r>
              <a:rPr lang="en-US" altLang="en-US" sz="2400" b="1" dirty="0" smtClean="0"/>
              <a:t>block &amp; end </a:t>
            </a:r>
            <a:r>
              <a:rPr lang="en-US" altLang="en-US" sz="2400" b="1" dirty="0"/>
              <a:t>in </a:t>
            </a:r>
            <a:r>
              <a:rPr lang="en-US" altLang="en-US" sz="2400" b="1" dirty="0" smtClean="0"/>
              <a:t>coolant </a:t>
            </a:r>
            <a:r>
              <a:rPr lang="en-US" altLang="en-US" sz="2400" b="1" dirty="0"/>
              <a:t>passage</a:t>
            </a:r>
            <a:r>
              <a:rPr lang="en-US" altLang="en-US" sz="2400" b="1" dirty="0" smtClean="0"/>
              <a:t>.  These holes </a:t>
            </a:r>
            <a:r>
              <a:rPr lang="en-US" altLang="en-US" sz="2400" b="1" dirty="0"/>
              <a:t>are called wet holes. </a:t>
            </a:r>
            <a:r>
              <a:rPr lang="en-US" altLang="en-US" sz="2400" b="1" dirty="0" smtClean="0"/>
              <a:t>When installing </a:t>
            </a:r>
            <a:r>
              <a:rPr lang="en-US" altLang="en-US" sz="2400" b="1" dirty="0"/>
              <a:t>head bolts into holes that end up </a:t>
            </a:r>
            <a:r>
              <a:rPr lang="en-US" altLang="en-US" sz="2400" b="1" dirty="0" smtClean="0"/>
              <a:t>in coolant, </a:t>
            </a:r>
            <a:r>
              <a:rPr lang="en-US" altLang="en-US" sz="2400" b="1" dirty="0"/>
              <a:t>always use sealer on </a:t>
            </a:r>
            <a:r>
              <a:rPr lang="en-US" altLang="en-US" sz="2400" b="1" dirty="0" smtClean="0"/>
              <a:t>threads of head </a:t>
            </a:r>
            <a:r>
              <a:rPr lang="en-US" altLang="en-US" sz="2400" b="1" dirty="0"/>
              <a:t>bolt. Some engines have head bolts </a:t>
            </a:r>
            <a:r>
              <a:rPr lang="en-US" altLang="en-US" sz="2400" b="1" dirty="0" smtClean="0"/>
              <a:t>that are </a:t>
            </a:r>
            <a:r>
              <a:rPr lang="en-US" altLang="en-US" sz="2400" b="1" dirty="0"/>
              <a:t>“wet,” whereas others are “dry” because </a:t>
            </a:r>
            <a:r>
              <a:rPr lang="en-US" altLang="en-US" sz="2400" b="1" dirty="0" smtClean="0"/>
              <a:t>they end </a:t>
            </a:r>
            <a:r>
              <a:rPr lang="en-US" altLang="en-US" sz="2400" b="1" dirty="0"/>
              <a:t>in solid cast-iron material. Bolts being </a:t>
            </a:r>
            <a:r>
              <a:rPr lang="en-US" altLang="en-US" sz="2400" b="1" dirty="0" smtClean="0"/>
              <a:t>installed into </a:t>
            </a:r>
            <a:r>
              <a:rPr lang="en-US" altLang="en-US" sz="2400" b="1" dirty="0"/>
              <a:t>dry holes do not require sealant, but </a:t>
            </a:r>
            <a:r>
              <a:rPr lang="en-US" altLang="en-US" sz="2400" b="1" dirty="0" smtClean="0"/>
              <a:t>still require </a:t>
            </a:r>
            <a:r>
              <a:rPr lang="en-US" altLang="en-US" sz="2400" b="1" dirty="0"/>
              <a:t>some oil on </a:t>
            </a:r>
            <a:r>
              <a:rPr lang="en-US" altLang="en-US" sz="2400" b="1" dirty="0" smtClean="0"/>
              <a:t>threads </a:t>
            </a:r>
            <a:r>
              <a:rPr lang="en-US" altLang="en-US" sz="2400" b="1" dirty="0"/>
              <a:t>for lubrication. </a:t>
            </a:r>
            <a:r>
              <a:rPr lang="en-US" altLang="en-US" sz="2400" b="1" dirty="0" smtClean="0"/>
              <a:t>Do not </a:t>
            </a:r>
            <a:r>
              <a:rPr lang="en-US" altLang="en-US" sz="2400" b="1" dirty="0"/>
              <a:t>put oil into </a:t>
            </a:r>
            <a:r>
              <a:rPr lang="en-US" altLang="en-US" sz="2400" b="1" dirty="0" smtClean="0"/>
              <a:t>dry </a:t>
            </a:r>
            <a:r>
              <a:rPr lang="en-US" altLang="en-US" sz="2400" b="1" dirty="0"/>
              <a:t>hole because </a:t>
            </a:r>
            <a:r>
              <a:rPr lang="en-US" altLang="en-US" sz="2400" b="1" dirty="0" smtClean="0"/>
              <a:t>bolt </a:t>
            </a:r>
            <a:r>
              <a:rPr lang="en-US" altLang="en-US" sz="2400" b="1" dirty="0"/>
              <a:t>may </a:t>
            </a:r>
            <a:r>
              <a:rPr lang="en-US" altLang="en-US" sz="2400" b="1" dirty="0" smtClean="0"/>
              <a:t>bottom out </a:t>
            </a:r>
            <a:r>
              <a:rPr lang="en-US" altLang="en-US" sz="2400" b="1" dirty="0"/>
              <a:t>on </a:t>
            </a:r>
            <a:r>
              <a:rPr lang="en-US" altLang="en-US" sz="2400" b="1" dirty="0" smtClean="0"/>
              <a:t>oil</a:t>
            </a:r>
            <a:r>
              <a:rPr lang="en-US" altLang="en-US" sz="2400" b="1" dirty="0"/>
              <a:t>. </a:t>
            </a:r>
            <a:r>
              <a:rPr lang="en-US" altLang="en-US" sz="2400" b="1" dirty="0" smtClean="0"/>
              <a:t>Liquid </a:t>
            </a:r>
            <a:r>
              <a:rPr lang="en-US" altLang="en-US" sz="2400" b="1" dirty="0"/>
              <a:t>oil cannot compress</a:t>
            </a:r>
            <a:r>
              <a:rPr lang="en-US" altLang="en-US" sz="2400" b="1" dirty="0" smtClean="0"/>
              <a:t>, so force </a:t>
            </a:r>
            <a:r>
              <a:rPr lang="en-US" altLang="en-US" sz="2400" b="1" dirty="0"/>
              <a:t>of </a:t>
            </a:r>
            <a:r>
              <a:rPr lang="en-US" altLang="en-US" sz="2400" b="1" dirty="0" smtClean="0"/>
              <a:t>bolt tightened transferred to block </a:t>
            </a:r>
            <a:r>
              <a:rPr lang="en-US" altLang="en-US" sz="2400" b="1" dirty="0"/>
              <a:t>by hydraulic force, which </a:t>
            </a:r>
            <a:r>
              <a:rPr lang="en-US" altLang="en-US" sz="2400" b="1" dirty="0" smtClean="0"/>
              <a:t>can crack block.</a:t>
            </a:r>
            <a:endParaRPr lang="en-US" altLang="en-US" sz="2000" b="1" dirty="0" smtClean="0"/>
          </a:p>
        </p:txBody>
      </p:sp>
    </p:spTree>
    <p:extLst>
      <p:ext uri="{BB962C8B-B14F-4D97-AF65-F5344CB8AC3E}">
        <p14:creationId xmlns:p14="http://schemas.microsoft.com/office/powerpoint/2010/main" val="4254395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DETAILS (1 of 1)</a:t>
            </a:r>
            <a:endParaRPr lang="en-US" sz="3600" dirty="0"/>
          </a:p>
        </p:txBody>
      </p:sp>
      <p:sp>
        <p:nvSpPr>
          <p:cNvPr id="25603" name="Content Placeholder 2"/>
          <p:cNvSpPr>
            <a:spLocks noGrp="1"/>
          </p:cNvSpPr>
          <p:nvPr>
            <p:ph idx="1"/>
          </p:nvPr>
        </p:nvSpPr>
        <p:spPr/>
        <p:txBody>
          <a:bodyPr/>
          <a:lstStyle/>
          <a:p>
            <a:r>
              <a:rPr lang="en-US" dirty="0" smtClean="0"/>
              <a:t>Read</a:t>
            </a:r>
          </a:p>
          <a:p>
            <a:pPr lvl="1"/>
            <a:r>
              <a:rPr lang="en-US" dirty="0" smtClean="0"/>
              <a:t>Read </a:t>
            </a:r>
            <a:r>
              <a:rPr lang="en-US" dirty="0"/>
              <a:t>all instructions </a:t>
            </a:r>
            <a:r>
              <a:rPr lang="en-US" dirty="0" smtClean="0"/>
              <a:t>specifications, etc.</a:t>
            </a:r>
          </a:p>
          <a:p>
            <a:r>
              <a:rPr lang="en-US" dirty="0" smtClean="0"/>
              <a:t>Understand</a:t>
            </a:r>
          </a:p>
          <a:p>
            <a:pPr lvl="1"/>
            <a:r>
              <a:rPr lang="en-US" dirty="0" smtClean="0"/>
              <a:t>Everything stated </a:t>
            </a:r>
            <a:r>
              <a:rPr lang="en-US" dirty="0"/>
              <a:t>in </a:t>
            </a:r>
            <a:r>
              <a:rPr lang="en-US" dirty="0" smtClean="0"/>
              <a:t>instructions</a:t>
            </a:r>
          </a:p>
          <a:p>
            <a:pPr lvl="1"/>
            <a:r>
              <a:rPr lang="en-US" dirty="0" smtClean="0"/>
              <a:t>Call company to be </a:t>
            </a:r>
            <a:r>
              <a:rPr lang="en-US" dirty="0"/>
              <a:t>sure </a:t>
            </a:r>
          </a:p>
          <a:p>
            <a:r>
              <a:rPr lang="en-US" dirty="0" smtClean="0"/>
              <a:t>Follow</a:t>
            </a:r>
          </a:p>
          <a:p>
            <a:pPr lvl="1"/>
            <a:r>
              <a:rPr lang="en-US" dirty="0" smtClean="0"/>
              <a:t>Follow </a:t>
            </a:r>
            <a:r>
              <a:rPr lang="en-US" dirty="0"/>
              <a:t>all of the </a:t>
            </a:r>
            <a:r>
              <a:rPr lang="en-US" dirty="0" smtClean="0"/>
              <a:t>instructions</a:t>
            </a:r>
          </a:p>
          <a:p>
            <a:pPr lvl="2"/>
            <a:r>
              <a:rPr lang="en-US" dirty="0" smtClean="0"/>
              <a:t>Do not pick easy </a:t>
            </a:r>
            <a:r>
              <a:rPr lang="en-US" dirty="0"/>
              <a:t>procedures </a:t>
            </a:r>
            <a:r>
              <a:rPr lang="en-US" dirty="0" smtClean="0"/>
              <a:t>&amp; skip others</a:t>
            </a:r>
            <a:endParaRPr lang="en-US" dirty="0"/>
          </a:p>
        </p:txBody>
      </p:sp>
    </p:spTree>
    <p:extLst>
      <p:ext uri="{BB962C8B-B14F-4D97-AF65-F5344CB8AC3E}">
        <p14:creationId xmlns:p14="http://schemas.microsoft.com/office/powerpoint/2010/main" val="1315523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Tech Tip Note</a:t>
            </a:r>
            <a:endParaRPr lang="en-US" sz="4400" dirty="0"/>
          </a:p>
        </p:txBody>
      </p:sp>
      <p:pic>
        <p:nvPicPr>
          <p:cNvPr id="4" name="Picture 3" descr="techt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71600"/>
            <a:ext cx="8839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txBox="1">
            <a:spLocks noChangeArrowheads="1"/>
          </p:cNvSpPr>
          <p:nvPr/>
        </p:nvSpPr>
        <p:spPr>
          <a:xfrm>
            <a:off x="342900" y="2057400"/>
            <a:ext cx="8458200" cy="4191000"/>
          </a:xfrm>
          <a:prstGeom prst="rect">
            <a:avLst/>
          </a:prstGeom>
          <a:noFill/>
        </p:spPr>
        <p:txBody>
          <a:bodyPr vert="horz" lIns="0" tIns="0" rIns="0" bIns="0" rtlCol="0">
            <a:noAutofit/>
          </a:bodyPr>
          <a:lstStyle>
            <a:lvl1pPr marL="256032" indent="-256032" algn="l" defTabSz="914400" rtl="0" eaLnBrk="1" latinLnBrk="0" hangingPunct="1">
              <a:spcBef>
                <a:spcPts val="1500"/>
              </a:spcBef>
              <a:buClr>
                <a:schemeClr val="accent1"/>
              </a:buClr>
              <a:buSzPct val="100000"/>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altLang="en-US" sz="4000" b="1" u="sng" dirty="0" smtClean="0">
                <a:solidFill>
                  <a:srgbClr val="0000FF"/>
                </a:solidFill>
              </a:rPr>
              <a:t>NOTE</a:t>
            </a:r>
            <a:r>
              <a:rPr lang="en-US" altLang="en-US" sz="4000" b="1" dirty="0">
                <a:solidFill>
                  <a:srgbClr val="0000FF"/>
                </a:solidFill>
              </a:rPr>
              <a:t>: </a:t>
            </a:r>
            <a:r>
              <a:rPr lang="en-US" altLang="en-US" sz="4000" b="1" dirty="0" smtClean="0">
                <a:solidFill>
                  <a:srgbClr val="0000FF"/>
                </a:solidFill>
              </a:rPr>
              <a:t>Apply </a:t>
            </a:r>
            <a:r>
              <a:rPr lang="en-US" altLang="en-US" sz="4000" b="1" dirty="0">
                <a:solidFill>
                  <a:srgbClr val="0000FF"/>
                </a:solidFill>
              </a:rPr>
              <a:t>oil to a shop cloth and </a:t>
            </a:r>
            <a:r>
              <a:rPr lang="en-US" altLang="en-US" sz="4000" b="1" dirty="0" smtClean="0">
                <a:solidFill>
                  <a:srgbClr val="0000FF"/>
                </a:solidFill>
              </a:rPr>
              <a:t>rotate the </a:t>
            </a:r>
            <a:r>
              <a:rPr lang="en-US" altLang="en-US" sz="4000" b="1" dirty="0">
                <a:solidFill>
                  <a:srgbClr val="0000FF"/>
                </a:solidFill>
              </a:rPr>
              <a:t>bolt in the cloth to lubricate the threads</a:t>
            </a:r>
            <a:r>
              <a:rPr lang="en-US" altLang="en-US" sz="4000" b="1" dirty="0" smtClean="0">
                <a:solidFill>
                  <a:srgbClr val="0000FF"/>
                </a:solidFill>
              </a:rPr>
              <a:t>. This </a:t>
            </a:r>
            <a:r>
              <a:rPr lang="en-US" altLang="en-US" sz="4000" b="1" dirty="0">
                <a:solidFill>
                  <a:srgbClr val="0000FF"/>
                </a:solidFill>
              </a:rPr>
              <a:t>procedure lubricates the threads </a:t>
            </a:r>
            <a:r>
              <a:rPr lang="en-US" altLang="en-US" sz="4000" b="1" dirty="0" smtClean="0">
                <a:solidFill>
                  <a:srgbClr val="0000FF"/>
                </a:solidFill>
              </a:rPr>
              <a:t>without applying </a:t>
            </a:r>
            <a:r>
              <a:rPr lang="en-US" altLang="en-US" sz="4000" b="1" dirty="0">
                <a:solidFill>
                  <a:srgbClr val="0000FF"/>
                </a:solidFill>
              </a:rPr>
              <a:t>too much oil</a:t>
            </a:r>
            <a:r>
              <a:rPr lang="en-US" altLang="en-US" sz="4000" b="1" dirty="0" smtClean="0">
                <a:solidFill>
                  <a:srgbClr val="0000FF"/>
                </a:solidFill>
              </a:rPr>
              <a:t>. </a:t>
            </a:r>
          </a:p>
        </p:txBody>
      </p:sp>
    </p:spTree>
    <p:extLst>
      <p:ext uri="{BB962C8B-B14F-4D97-AF65-F5344CB8AC3E}">
        <p14:creationId xmlns:p14="http://schemas.microsoft.com/office/powerpoint/2010/main" val="2523665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TORQUE-TO-YIELD</a:t>
            </a:r>
            <a:br>
              <a:rPr lang="en-US" sz="3600" dirty="0"/>
            </a:br>
            <a:r>
              <a:rPr lang="en-US" sz="3600" dirty="0"/>
              <a:t>HEAD </a:t>
            </a:r>
            <a:r>
              <a:rPr lang="en-US" sz="3600" dirty="0" smtClean="0"/>
              <a:t>BOLTS (1 of 4)</a:t>
            </a:r>
            <a:endParaRPr lang="en-US" sz="3600" dirty="0"/>
          </a:p>
        </p:txBody>
      </p:sp>
      <p:sp>
        <p:nvSpPr>
          <p:cNvPr id="4" name="Rectangle 3"/>
          <p:cNvSpPr txBox="1">
            <a:spLocks noChangeArrowheads="1"/>
          </p:cNvSpPr>
          <p:nvPr/>
        </p:nvSpPr>
        <p:spPr>
          <a:xfrm>
            <a:off x="304800" y="1600200"/>
            <a:ext cx="8229600" cy="4343400"/>
          </a:xfrm>
          <a:prstGeom prst="rect">
            <a:avLst/>
          </a:prstGeom>
        </p:spPr>
        <p:txBody>
          <a:bodyPr vert="horz" lIns="0" tIns="0" rIns="0" bIns="0" rtlCol="0">
            <a:noAutofit/>
          </a:bodyPr>
          <a:lstStyle>
            <a:lvl1pPr marL="256032" indent="-256032" algn="l" defTabSz="914400" rtl="0" eaLnBrk="1" latinLnBrk="0" hangingPunct="1">
              <a:spcBef>
                <a:spcPts val="1500"/>
              </a:spcBef>
              <a:buClr>
                <a:schemeClr val="accent1"/>
              </a:buClr>
              <a:buSzPct val="100000"/>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a:lstStyle>
          <a:p>
            <a:r>
              <a:rPr lang="en-US" altLang="en-US" sz="3600" b="1" dirty="0" smtClean="0">
                <a:solidFill>
                  <a:srgbClr val="FF0000"/>
                </a:solidFill>
              </a:rPr>
              <a:t>Text Pages 101-103</a:t>
            </a:r>
          </a:p>
          <a:p>
            <a:pPr lvl="1"/>
            <a:r>
              <a:rPr lang="en-US" altLang="en-US" sz="3200" b="1" dirty="0" smtClean="0"/>
              <a:t>Definition and Terminology</a:t>
            </a:r>
          </a:p>
          <a:p>
            <a:pPr lvl="1"/>
            <a:r>
              <a:rPr lang="en-US" altLang="en-US" sz="3200" b="1" dirty="0" smtClean="0"/>
              <a:t>Bolt Construction</a:t>
            </a:r>
          </a:p>
          <a:p>
            <a:pPr lvl="1"/>
            <a:r>
              <a:rPr lang="en-US" altLang="en-US" sz="3200" b="1" dirty="0" smtClean="0"/>
              <a:t>Torque-to-yield Procedure</a:t>
            </a:r>
          </a:p>
          <a:p>
            <a:pPr lvl="1"/>
            <a:r>
              <a:rPr lang="en-US" altLang="en-US" sz="3200" b="1" dirty="0" smtClean="0"/>
              <a:t>Torque Angle Method</a:t>
            </a:r>
          </a:p>
        </p:txBody>
      </p:sp>
    </p:spTree>
    <p:extLst>
      <p:ext uri="{BB962C8B-B14F-4D97-AF65-F5344CB8AC3E}">
        <p14:creationId xmlns:p14="http://schemas.microsoft.com/office/powerpoint/2010/main" val="151482468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p:cNvSpPr>
            <a:spLocks noGrp="1" noChangeArrowheads="1"/>
          </p:cNvSpPr>
          <p:nvPr>
            <p:ph type="title"/>
          </p:nvPr>
        </p:nvSpPr>
        <p:spPr bwMode="auto">
          <a:xfrm>
            <a:off x="152400" y="521732"/>
            <a:ext cx="8915400" cy="738664"/>
          </a:xfrm>
          <a:prstGeom prst="rect">
            <a:avLst/>
          </a:prstGeom>
          <a:noFill/>
          <a:ln>
            <a:noFill/>
          </a:ln>
          <a:effectLst/>
          <a:extLst/>
        </p:spPr>
        <p:txBody>
          <a:bodyPr wrap="square">
            <a:spAutoFit/>
          </a:bodyPr>
          <a:lstStyle>
            <a:lvl1pPr eaLnBrk="0" hangingPunct="0">
              <a:defRPr sz="1400">
                <a:solidFill>
                  <a:schemeClr val="tx1"/>
                </a:solidFill>
                <a:latin typeface="Arial" panose="020B0604020202020204" pitchFamily="34" charset="0"/>
                <a:ea typeface="MS PGothic" panose="020B0600070205080204" pitchFamily="34" charset="-128"/>
              </a:defRPr>
            </a:lvl1pPr>
            <a:lvl2pPr marL="742950" indent="-285750" eaLnBrk="0" hangingPunct="0">
              <a:defRPr sz="1400">
                <a:solidFill>
                  <a:schemeClr val="tx1"/>
                </a:solidFill>
                <a:latin typeface="Arial" panose="020B0604020202020204" pitchFamily="34" charset="0"/>
                <a:ea typeface="MS PGothic" panose="020B0600070205080204" pitchFamily="34" charset="-128"/>
              </a:defRPr>
            </a:lvl2pPr>
            <a:lvl3pPr marL="1143000" indent="-228600" eaLnBrk="0" hangingPunct="0">
              <a:defRPr sz="1400">
                <a:solidFill>
                  <a:schemeClr val="tx1"/>
                </a:solidFill>
                <a:latin typeface="Arial" panose="020B0604020202020204" pitchFamily="34" charset="0"/>
                <a:ea typeface="MS PGothic" panose="020B0600070205080204" pitchFamily="34" charset="-128"/>
              </a:defRPr>
            </a:lvl3pPr>
            <a:lvl4pPr marL="1600200" indent="-228600" eaLnBrk="0" hangingPunct="0">
              <a:defRPr sz="1400">
                <a:solidFill>
                  <a:schemeClr val="tx1"/>
                </a:solidFill>
                <a:latin typeface="Arial" panose="020B0604020202020204" pitchFamily="34" charset="0"/>
                <a:ea typeface="MS PGothic" panose="020B0600070205080204" pitchFamily="34" charset="-128"/>
              </a:defRPr>
            </a:lvl4pPr>
            <a:lvl5pPr marL="2057400" indent="-228600" eaLnBrk="0" hangingPunct="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eaLnBrk="1" hangingPunct="1"/>
            <a:r>
              <a:rPr lang="en-US" altLang="en-US" sz="2400" b="1" dirty="0">
                <a:solidFill>
                  <a:schemeClr val="bg1"/>
                </a:solidFill>
                <a:latin typeface="Times New Roman" panose="02020603050405020304" pitchFamily="18" charset="0"/>
              </a:rPr>
              <a:t>FIGURE </a:t>
            </a:r>
            <a:r>
              <a:rPr lang="en-US" altLang="en-US" sz="2400" dirty="0" smtClean="0">
                <a:solidFill>
                  <a:schemeClr val="bg1"/>
                </a:solidFill>
                <a:latin typeface="Times New Roman" panose="02020603050405020304" pitchFamily="18" charset="0"/>
              </a:rPr>
              <a:t>8</a:t>
            </a:r>
            <a:r>
              <a:rPr lang="en-US" altLang="en-US" sz="2400" b="1" dirty="0" smtClean="0">
                <a:solidFill>
                  <a:schemeClr val="bg1"/>
                </a:solidFill>
                <a:latin typeface="Times New Roman" panose="02020603050405020304" pitchFamily="18" charset="0"/>
              </a:rPr>
              <a:t>–20 </a:t>
            </a:r>
            <a:r>
              <a:rPr lang="en-US" altLang="en-US" sz="2400" dirty="0">
                <a:solidFill>
                  <a:schemeClr val="bg1"/>
                </a:solidFill>
                <a:latin typeface="Times New Roman" panose="02020603050405020304" pitchFamily="18" charset="0"/>
              </a:rPr>
              <a:t>The maximum clamping force is </a:t>
            </a:r>
            <a:r>
              <a:rPr lang="en-US" altLang="en-US" sz="2400" dirty="0" smtClean="0">
                <a:solidFill>
                  <a:schemeClr val="bg1"/>
                </a:solidFill>
                <a:latin typeface="Times New Roman" panose="02020603050405020304" pitchFamily="18" charset="0"/>
              </a:rPr>
              <a:t>achieved when </a:t>
            </a:r>
            <a:r>
              <a:rPr lang="en-US" altLang="en-US" sz="2400" dirty="0">
                <a:solidFill>
                  <a:schemeClr val="bg1"/>
                </a:solidFill>
                <a:latin typeface="Times New Roman" panose="02020603050405020304" pitchFamily="18" charset="0"/>
              </a:rPr>
              <a:t>the bolt is stretched to its yield point.</a:t>
            </a:r>
          </a:p>
        </p:txBody>
      </p:sp>
      <p:pic>
        <p:nvPicPr>
          <p:cNvPr id="7170" name="Picture 2" descr="A graph that is plotted between the clamping force and bolt torque shows the maximum clamping force that can be achieved for a bolt.&#10;A graph depicts the following.&#10;The tension or the clamping force on a bolt is represented in the y axis and the torque in x axis. &#10;As the bolt is kept on tightening, the tension increases, and within the elastic limit of the bolt during midway, the clamp load is at 75%. &#10;As tightening continues further, its elastic range ends after a certain point, and once the bolt crosses its elastic limit, its yielding point begins and it continues to stretch for a short while. It is here that the maximum clamping force is achieved. This is marked in the graph as the plastic range. Once it crosses the plastic range too, the fastener brea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8" y="2133600"/>
            <a:ext cx="7934325" cy="3495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90924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215372"/>
            <a:ext cx="8915400" cy="1097280"/>
          </a:xfrm>
        </p:spPr>
        <p:txBody>
          <a:bodyPr/>
          <a:lstStyle/>
          <a:p>
            <a:r>
              <a:rPr lang="en-US" sz="1800" dirty="0"/>
              <a:t>FIGURE 8–21 To ensure consistent clamp force (load</a:t>
            </a:r>
            <a:r>
              <a:rPr lang="en-US" sz="1800" dirty="0" smtClean="0"/>
              <a:t>), many </a:t>
            </a:r>
            <a:r>
              <a:rPr lang="en-US" sz="1800" dirty="0"/>
              <a:t>manufacturers are recommending the torque-angle </a:t>
            </a:r>
            <a:r>
              <a:rPr lang="en-US" sz="1800" dirty="0" smtClean="0"/>
              <a:t>or torque-to-yield </a:t>
            </a:r>
            <a:r>
              <a:rPr lang="en-US" sz="1800" dirty="0"/>
              <a:t>method of tightening head bolts. The </a:t>
            </a:r>
            <a:r>
              <a:rPr lang="en-US" sz="1800" dirty="0" smtClean="0"/>
              <a:t>torque angle method </a:t>
            </a:r>
            <a:r>
              <a:rPr lang="en-US" sz="1800" dirty="0"/>
              <a:t>specifies tightening fasteners to a </a:t>
            </a:r>
            <a:r>
              <a:rPr lang="en-US" sz="1800" dirty="0" smtClean="0"/>
              <a:t>low-torque setting </a:t>
            </a:r>
            <a:r>
              <a:rPr lang="en-US" sz="1800" dirty="0"/>
              <a:t>and then giving an additional angle of rotation</a:t>
            </a:r>
            <a:r>
              <a:rPr lang="en-US" sz="1800" dirty="0" smtClean="0"/>
              <a:t>.  were </a:t>
            </a:r>
            <a:r>
              <a:rPr lang="en-US" sz="1800" dirty="0"/>
              <a:t>used.</a:t>
            </a:r>
          </a:p>
        </p:txBody>
      </p:sp>
      <p:pic>
        <p:nvPicPr>
          <p:cNvPr id="8194" name="Picture 2" descr="Two graphs are plotted between clamp load and bolt torque. The first graph is between torque and clamp load and the second is between angle of rotation and clamp load.&#10;Two graphs explain the following. &#10;Graph 1:&#10;• The bolt torque is plotted on the x axis and the clamp load on y axis. &#10;• There are two lines in the graph. &#10;• A blue dotted line straight that rises from the origin diagonally at 45 degrees. This line represents low friction with the bolts clean and oiled.&#10;• A red line that rises from the origin at a very low angle than the blue one in the beginning, and at a marginally higher angle after a certain point. This line represents high friction with dirty threads. &#10;• At a peak point for a particular torque value, there is a difference of 12,000 pounds in clamp load between the blue and red lines.&#10;&#10;Graph 2: &#10;• The angle of rotation is plotted on the x axis with values of 0, 20, 40, 60, 80 and 100 degrees, and the clamp load on the y axis. &#10;• There are two lines in the graph. &#10;• A blue dotted straight line that rises steadily from the origin at around 35 degrees. This line represents low friction with the bolts clean and oiled.&#10;• A red line that rises from the origin at a very low angle than the blue one till zero-degree angle of rotation.  After that it rises at a considerably higher angle and forms a parallel line to the blue dotted line. This line represents high friction with dirty threads. &#10;• At a peak point at around 90 degrees angle of rotation, there is a difference of 3,000 pounds in clamp load between the blue and red li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9188" y="1593157"/>
            <a:ext cx="5581824" cy="4567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467997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p:txBody>
          <a:bodyPr/>
          <a:lstStyle/>
          <a:p>
            <a:r>
              <a:rPr lang="en-US" sz="2400" dirty="0"/>
              <a:t>FIGURE 8–21 </a:t>
            </a:r>
            <a:r>
              <a:rPr lang="en-US" sz="2400" dirty="0" smtClean="0"/>
              <a:t>Notice </a:t>
            </a:r>
            <a:r>
              <a:rPr lang="en-US" sz="2400" dirty="0"/>
              <a:t>that </a:t>
            </a:r>
            <a:r>
              <a:rPr lang="en-US" sz="2400" dirty="0" smtClean="0"/>
              <a:t>difference </a:t>
            </a:r>
            <a:r>
              <a:rPr lang="en-US" sz="2400" dirty="0"/>
              <a:t>in clamping force is much </a:t>
            </a:r>
            <a:r>
              <a:rPr lang="en-US" sz="2400" dirty="0" smtClean="0"/>
              <a:t>smaller than </a:t>
            </a:r>
            <a:r>
              <a:rPr lang="en-US" sz="2400" dirty="0"/>
              <a:t>it would be if just a torque wrench with dirty </a:t>
            </a:r>
            <a:r>
              <a:rPr lang="en-US" sz="2400" dirty="0" smtClean="0"/>
              <a:t>threads were </a:t>
            </a:r>
            <a:r>
              <a:rPr lang="en-US" sz="2400" dirty="0"/>
              <a:t>used.</a:t>
            </a:r>
          </a:p>
        </p:txBody>
      </p:sp>
      <p:pic>
        <p:nvPicPr>
          <p:cNvPr id="87043" name="Picture 3" descr="Two graphs are plotted between clamp load and bolt torque. The first graph is between torque and clamp load and the second is between angle of rotation and clamp load.&#10;Two graphs explain the following. &#10;Graph 1:&#10;• The bolt torque is plotted on the x axis and the clamp load on y axis. &#10;• There are two lines in the graph. &#10;• A blue dotted line straight that rises from the origin diagonally at 45 degrees. This line represents low friction with the bolts clean and oiled.&#10;• A red line that rises from the origin at a very low angle than the blue one in the beginning, and at a marginally higher angle after a certain point. This line represents high friction with dirty threads. &#10;• At a peak point for a particular torque value, there is a difference of 12,000 pounds in clamp load between the blue and red lines.&#10;&#10;Graph 2: &#10;• The angle of rotation is plotted on the x axis with values of 0, 20, 40, 60, 80 and 100 degrees, and the clamp load on the y axis. &#10;• There are two lines in the graph. &#10;• A blue dotted straight line that rises steadily from the origin at around 35 degrees. This line represents low friction with the bolts clean and oiled.&#10;• A red line that rises from the origin at a very low angle than the blue one till zero-degree angle of rotation.  After that it rises at a considerably higher angle and forms a parallel line to the blue dotted line. This line represents high friction with dirty threads. &#10;• At a peak point at around 90 degrees angle of rotation, there is a difference of 3,000 pounds in clamp load between the blue and red lines.&#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1371599"/>
            <a:ext cx="6837363" cy="496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946343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8–22 </a:t>
            </a:r>
            <a:r>
              <a:rPr lang="en-US" dirty="0" smtClean="0"/>
              <a:t>Torque angle can be measured using a special adaptor.</a:t>
            </a:r>
            <a:endParaRPr lang="en-US" dirty="0"/>
          </a:p>
        </p:txBody>
      </p:sp>
      <p:pic>
        <p:nvPicPr>
          <p:cNvPr id="3" name="Picture 2" descr="A photo shows an Angle meter that is used to measure torque angle."/>
          <p:cNvPicPr>
            <a:picLocks noChangeAspect="1"/>
          </p:cNvPicPr>
          <p:nvPr/>
        </p:nvPicPr>
        <p:blipFill>
          <a:blip r:embed="rId2"/>
          <a:stretch>
            <a:fillRect/>
          </a:stretch>
        </p:blipFill>
        <p:spPr>
          <a:xfrm>
            <a:off x="2362200" y="1371599"/>
            <a:ext cx="4740374" cy="50544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15372"/>
            <a:ext cx="8534400" cy="1097280"/>
          </a:xfrm>
        </p:spPr>
        <p:txBody>
          <a:bodyPr/>
          <a:lstStyle/>
          <a:p>
            <a:r>
              <a:rPr lang="en-US" dirty="0" smtClean="0"/>
              <a:t>FIGURE 8–23 an electronic torque wrench showing number of degrees of rotation. These very accurate torque wrenches can be programmed to display torque or number of degrees of rotation.</a:t>
            </a:r>
            <a:endParaRPr lang="en-US" dirty="0"/>
          </a:p>
        </p:txBody>
      </p:sp>
      <p:pic>
        <p:nvPicPr>
          <p:cNvPr id="3" name="Picture 2" descr="A photo shows an electronic torque wrench that displays a reading of 87 degrees."/>
          <p:cNvPicPr>
            <a:picLocks noChangeAspect="1"/>
          </p:cNvPicPr>
          <p:nvPr/>
        </p:nvPicPr>
        <p:blipFill>
          <a:blip r:embed="rId2"/>
          <a:stretch>
            <a:fillRect/>
          </a:stretch>
        </p:blipFill>
        <p:spPr>
          <a:xfrm>
            <a:off x="2514600" y="1371601"/>
            <a:ext cx="4021607" cy="5029200"/>
          </a:xfrm>
          <a:prstGeom prst="rect">
            <a:avLst/>
          </a:prstGeom>
        </p:spPr>
      </p:pic>
    </p:spTree>
    <p:extLst>
      <p:ext uri="{BB962C8B-B14F-4D97-AF65-F5344CB8AC3E}">
        <p14:creationId xmlns:p14="http://schemas.microsoft.com/office/powerpoint/2010/main" val="952733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the Markings on the Head</a:t>
            </a:r>
            <a:br>
              <a:rPr lang="en-US" dirty="0"/>
            </a:br>
            <a:r>
              <a:rPr lang="en-US" dirty="0"/>
              <a:t>Gasket Mean</a:t>
            </a:r>
            <a:r>
              <a:rPr lang="en-US" dirty="0" smtClean="0"/>
              <a:t>?</a:t>
            </a:r>
            <a:endParaRPr lang="en-US" dirty="0"/>
          </a:p>
        </p:txBody>
      </p:sp>
      <p:pic>
        <p:nvPicPr>
          <p:cNvPr id="4" name="Picture 3" descr="FA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371599"/>
            <a:ext cx="9067800" cy="504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txBox="1">
            <a:spLocks noChangeArrowheads="1"/>
          </p:cNvSpPr>
          <p:nvPr/>
        </p:nvSpPr>
        <p:spPr>
          <a:xfrm>
            <a:off x="381000" y="2166551"/>
            <a:ext cx="8534400" cy="4249948"/>
          </a:xfrm>
          <a:prstGeom prst="rect">
            <a:avLst/>
          </a:prstGeom>
          <a:noFill/>
        </p:spPr>
        <p:txBody>
          <a:bodyPr vert="horz" lIns="0" tIns="0" rIns="0" bIns="0" rtlCol="0">
            <a:noAutofit/>
          </a:bodyPr>
          <a:lstStyle>
            <a:lvl1pPr marL="256032" indent="-256032" algn="l" defTabSz="914400" rtl="0" eaLnBrk="1" latinLnBrk="0" hangingPunct="1">
              <a:spcBef>
                <a:spcPts val="1500"/>
              </a:spcBef>
              <a:buClr>
                <a:schemeClr val="accent1"/>
              </a:buClr>
              <a:buSzPct val="100000"/>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buNone/>
            </a:pPr>
            <a:r>
              <a:rPr lang="en-US" altLang="en-US" b="1" dirty="0"/>
              <a:t>Most light diesel engines use head gaskets that </a:t>
            </a:r>
            <a:r>
              <a:rPr lang="en-US" altLang="en-US" b="1" dirty="0" smtClean="0"/>
              <a:t>are of </a:t>
            </a:r>
            <a:r>
              <a:rPr lang="en-US" altLang="en-US" b="1" dirty="0"/>
              <a:t>a specific thickness to insure that </a:t>
            </a:r>
            <a:r>
              <a:rPr lang="en-US" altLang="en-US" b="1" dirty="0" smtClean="0"/>
              <a:t>compression ratio </a:t>
            </a:r>
            <a:r>
              <a:rPr lang="en-US" altLang="en-US" b="1" dirty="0"/>
              <a:t>is correct. </a:t>
            </a:r>
            <a:r>
              <a:rPr lang="en-US" altLang="en-US" b="1" dirty="0" smtClean="0"/>
              <a:t>Various </a:t>
            </a:r>
            <a:r>
              <a:rPr lang="en-US" altLang="en-US" b="1" dirty="0"/>
              <a:t>thickness of </a:t>
            </a:r>
            <a:r>
              <a:rPr lang="en-US" altLang="en-US" b="1" dirty="0" smtClean="0"/>
              <a:t>head gaskets </a:t>
            </a:r>
            <a:r>
              <a:rPr lang="en-US" altLang="en-US" b="1" dirty="0"/>
              <a:t>are used to fine-tune </a:t>
            </a:r>
            <a:r>
              <a:rPr lang="en-US" altLang="en-US" b="1" dirty="0" smtClean="0"/>
              <a:t>head installed height </a:t>
            </a:r>
            <a:r>
              <a:rPr lang="en-US" altLang="en-US" b="1" dirty="0"/>
              <a:t>that can vary due to machining tolerances </a:t>
            </a:r>
            <a:r>
              <a:rPr lang="en-US" altLang="en-US" b="1" dirty="0" smtClean="0"/>
              <a:t>of block </a:t>
            </a:r>
            <a:r>
              <a:rPr lang="en-US" altLang="en-US" b="1" dirty="0"/>
              <a:t>deck </a:t>
            </a:r>
            <a:r>
              <a:rPr lang="en-US" altLang="en-US" b="1" dirty="0" smtClean="0"/>
              <a:t>&amp; cylinder </a:t>
            </a:r>
            <a:r>
              <a:rPr lang="en-US" altLang="en-US" b="1" dirty="0"/>
              <a:t>head gasket surfaces</a:t>
            </a:r>
            <a:r>
              <a:rPr lang="en-US" altLang="en-US" b="1" dirty="0" smtClean="0"/>
              <a:t>.  Always </a:t>
            </a:r>
            <a:r>
              <a:rPr lang="en-US" altLang="en-US" b="1" dirty="0"/>
              <a:t>check service information for </a:t>
            </a:r>
            <a:r>
              <a:rPr lang="en-US" altLang="en-US" b="1" dirty="0" smtClean="0"/>
              <a:t>information on </a:t>
            </a:r>
            <a:r>
              <a:rPr lang="en-US" altLang="en-US" b="1" dirty="0"/>
              <a:t>these markings and </a:t>
            </a:r>
            <a:r>
              <a:rPr lang="en-US" altLang="en-US" b="1" dirty="0" smtClean="0"/>
              <a:t>thickness </a:t>
            </a:r>
            <a:r>
              <a:rPr lang="en-US" altLang="en-US" b="1" dirty="0"/>
              <a:t>of </a:t>
            </a:r>
            <a:r>
              <a:rPr lang="en-US" altLang="en-US" b="1" dirty="0" smtClean="0"/>
              <a:t>gasket so the </a:t>
            </a:r>
            <a:r>
              <a:rPr lang="en-US" altLang="en-US" b="1" dirty="0"/>
              <a:t>engine can be restored to proper </a:t>
            </a:r>
            <a:r>
              <a:rPr lang="en-US" altLang="en-US" b="1" dirty="0" smtClean="0"/>
              <a:t>specifications after </a:t>
            </a:r>
            <a:r>
              <a:rPr lang="en-US" altLang="en-US" b="1" dirty="0"/>
              <a:t>being disassembled. </a:t>
            </a:r>
            <a:r>
              <a:rPr lang="en-US" altLang="en-US" b="1" dirty="0" smtClean="0">
                <a:solidFill>
                  <a:srgbClr val="0000FF"/>
                </a:solidFill>
              </a:rPr>
              <a:t>SEE </a:t>
            </a:r>
            <a:r>
              <a:rPr lang="en-US" altLang="en-US" b="1" dirty="0">
                <a:solidFill>
                  <a:srgbClr val="0000FF"/>
                </a:solidFill>
              </a:rPr>
              <a:t>FIGURE 8–24</a:t>
            </a:r>
            <a:r>
              <a:rPr lang="en-US" altLang="en-US" b="1" dirty="0" smtClean="0">
                <a:solidFill>
                  <a:srgbClr val="0000FF"/>
                </a:solidFill>
              </a:rPr>
              <a:t>.</a:t>
            </a:r>
          </a:p>
        </p:txBody>
      </p:sp>
    </p:spTree>
    <p:extLst>
      <p:ext uri="{BB962C8B-B14F-4D97-AF65-F5344CB8AC3E}">
        <p14:creationId xmlns:p14="http://schemas.microsoft.com/office/powerpoint/2010/main" val="1235057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15372"/>
            <a:ext cx="8534400" cy="1097280"/>
          </a:xfrm>
        </p:spPr>
        <p:txBody>
          <a:bodyPr/>
          <a:lstStyle/>
          <a:p>
            <a:r>
              <a:rPr lang="en-US" dirty="0"/>
              <a:t>FIGURE 8–24 A head gasket from the left cylinder head </a:t>
            </a:r>
            <a:r>
              <a:rPr lang="en-US" dirty="0" smtClean="0"/>
              <a:t>on a </a:t>
            </a:r>
            <a:r>
              <a:rPr lang="en-US" dirty="0"/>
              <a:t>Duramax V-8 diesel engine. The “L” means it is for the </a:t>
            </a:r>
            <a:r>
              <a:rPr lang="en-US" dirty="0" smtClean="0"/>
              <a:t>left head </a:t>
            </a:r>
            <a:r>
              <a:rPr lang="en-US" dirty="0"/>
              <a:t>and the hole in the slot indicates its thickness.</a:t>
            </a:r>
          </a:p>
        </p:txBody>
      </p:sp>
      <p:pic>
        <p:nvPicPr>
          <p:cNvPr id="9218" name="Picture 2" descr="A photo shows a head gasket from a Duramax V-8 diesel engine. An L shaped slot at the top right corner signifies the left cylinder head that it is meant for. A hole in a slot represents the thickness of the gask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155" y="1969698"/>
            <a:ext cx="6952890" cy="3840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2489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VALVE TRAIN </a:t>
            </a:r>
            <a:r>
              <a:rPr lang="en-US" sz="3600" dirty="0" smtClean="0"/>
              <a:t>ASSEMBLY (1 of 4)</a:t>
            </a:r>
            <a:endParaRPr lang="en-US" sz="3600" dirty="0"/>
          </a:p>
        </p:txBody>
      </p:sp>
      <p:sp>
        <p:nvSpPr>
          <p:cNvPr id="4" name="Rectangle 3"/>
          <p:cNvSpPr>
            <a:spLocks noGrp="1" noChangeArrowheads="1"/>
          </p:cNvSpPr>
          <p:nvPr>
            <p:ph idx="1"/>
          </p:nvPr>
        </p:nvSpPr>
        <p:spPr/>
        <p:txBody>
          <a:bodyPr/>
          <a:lstStyle/>
          <a:p>
            <a:r>
              <a:rPr lang="en-US" altLang="en-US" sz="3600" b="1" dirty="0" smtClean="0">
                <a:solidFill>
                  <a:srgbClr val="FF0000"/>
                </a:solidFill>
              </a:rPr>
              <a:t>Text Pages: 103-104</a:t>
            </a:r>
          </a:p>
          <a:p>
            <a:pPr lvl="1"/>
            <a:r>
              <a:rPr lang="en-US" altLang="en-US" sz="2800" b="1" dirty="0" smtClean="0"/>
              <a:t>Timing Gears for Cam-In-Block Engines</a:t>
            </a:r>
            <a:endParaRPr lang="en-US" altLang="en-US" sz="2800" b="1" dirty="0"/>
          </a:p>
          <a:p>
            <a:pPr lvl="1"/>
            <a:r>
              <a:rPr lang="en-US" altLang="en-US" sz="2800" b="1" dirty="0" smtClean="0"/>
              <a:t>Timing Drives for OHC Engines</a:t>
            </a:r>
          </a:p>
          <a:p>
            <a:pPr lvl="1"/>
            <a:r>
              <a:rPr lang="en-US" altLang="en-US" sz="2800" b="1" dirty="0" smtClean="0"/>
              <a:t>Timing Gear Installation</a:t>
            </a:r>
          </a:p>
          <a:p>
            <a:pPr lvl="1"/>
            <a:r>
              <a:rPr lang="en-US" altLang="en-US" sz="2800" b="1" dirty="0"/>
              <a:t>OHV </a:t>
            </a:r>
            <a:r>
              <a:rPr lang="en-US" altLang="en-US" sz="2800" b="1" dirty="0" smtClean="0"/>
              <a:t>Engine Lifter &amp; Pushrod Installation</a:t>
            </a:r>
          </a:p>
          <a:p>
            <a:pPr lvl="1"/>
            <a:r>
              <a:rPr lang="en-US" altLang="en-US" sz="2800" b="1" dirty="0" smtClean="0"/>
              <a:t>Valve Lash Adjustment</a:t>
            </a:r>
          </a:p>
        </p:txBody>
      </p:sp>
    </p:spTree>
    <p:extLst>
      <p:ext uri="{BB962C8B-B14F-4D97-AF65-F5344CB8AC3E}">
        <p14:creationId xmlns:p14="http://schemas.microsoft.com/office/powerpoint/2010/main" val="69129384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215372"/>
            <a:ext cx="8229600" cy="1097280"/>
          </a:xfrm>
        </p:spPr>
        <p:txBody>
          <a:bodyPr/>
          <a:lstStyle/>
          <a:p>
            <a:r>
              <a:rPr lang="en-US" sz="3600" dirty="0"/>
              <a:t>SHORT BLOCK</a:t>
            </a:r>
            <a:br>
              <a:rPr lang="en-US" sz="3600" dirty="0"/>
            </a:br>
            <a:r>
              <a:rPr lang="en-US" sz="3600" dirty="0" smtClean="0"/>
              <a:t>PREPARATION (1 of 4)</a:t>
            </a:r>
            <a:endParaRPr lang="en-US" sz="3600" dirty="0"/>
          </a:p>
        </p:txBody>
      </p:sp>
      <p:sp>
        <p:nvSpPr>
          <p:cNvPr id="9218" name="Rectangle 3"/>
          <p:cNvSpPr>
            <a:spLocks noGrp="1" noChangeArrowheads="1"/>
          </p:cNvSpPr>
          <p:nvPr>
            <p:ph type="body" sz="half" idx="1"/>
          </p:nvPr>
        </p:nvSpPr>
        <p:spPr>
          <a:xfrm>
            <a:off x="304800" y="1424780"/>
            <a:ext cx="3476625" cy="4823620"/>
          </a:xfrm>
        </p:spPr>
        <p:txBody>
          <a:bodyPr/>
          <a:lstStyle/>
          <a:p>
            <a:r>
              <a:rPr lang="en-US" altLang="en-US" b="1" dirty="0" smtClean="0"/>
              <a:t>Items to Check: </a:t>
            </a:r>
            <a:r>
              <a:rPr lang="en-US" altLang="en-US" b="1" dirty="0" smtClean="0">
                <a:solidFill>
                  <a:srgbClr val="FF0000"/>
                </a:solidFill>
              </a:rPr>
              <a:t>Page 94</a:t>
            </a:r>
          </a:p>
          <a:p>
            <a:pPr lvl="1"/>
            <a:r>
              <a:rPr lang="en-US" altLang="en-US" dirty="0" smtClean="0"/>
              <a:t>Surface Finish</a:t>
            </a:r>
          </a:p>
          <a:p>
            <a:pPr lvl="1"/>
            <a:r>
              <a:rPr lang="en-US" altLang="en-US" dirty="0" smtClean="0"/>
              <a:t>Checking Surfaces Before Assembly</a:t>
            </a:r>
          </a:p>
          <a:p>
            <a:pPr lvl="1"/>
            <a:r>
              <a:rPr lang="en-US" altLang="en-US" dirty="0" smtClean="0"/>
              <a:t>Preparing Block For Studs</a:t>
            </a:r>
          </a:p>
          <a:p>
            <a:pPr lvl="1"/>
            <a:r>
              <a:rPr lang="en-US" altLang="en-US" dirty="0" smtClean="0"/>
              <a:t>Preparing Threaded Holes</a:t>
            </a:r>
          </a:p>
        </p:txBody>
      </p:sp>
      <p:pic>
        <p:nvPicPr>
          <p:cNvPr id="9220" name="Picture 4" descr="A photo shows a curved, semi-circular engine assembly component with sharp edges, being deburred with a fi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0803" y="1424780"/>
            <a:ext cx="4937448" cy="3985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65116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15372"/>
            <a:ext cx="8534400" cy="1097280"/>
          </a:xfrm>
        </p:spPr>
        <p:txBody>
          <a:bodyPr/>
          <a:lstStyle/>
          <a:p>
            <a:r>
              <a:rPr lang="en-US" dirty="0" smtClean="0"/>
              <a:t>FIGURE 8–25 </a:t>
            </a:r>
            <a:r>
              <a:rPr lang="en-US" dirty="0"/>
              <a:t>special holding fixture is required </a:t>
            </a:r>
            <a:r>
              <a:rPr lang="en-US" dirty="0" smtClean="0"/>
              <a:t>when installing </a:t>
            </a:r>
            <a:r>
              <a:rPr lang="en-US" dirty="0"/>
              <a:t>the camshafts on the Fiat Chrysler 3.0 liter V-6 </a:t>
            </a:r>
            <a:r>
              <a:rPr lang="en-US" dirty="0" smtClean="0"/>
              <a:t>diesel engine </a:t>
            </a:r>
            <a:r>
              <a:rPr lang="en-US" dirty="0"/>
              <a:t>to keep them aligned and in the proper position </a:t>
            </a:r>
            <a:r>
              <a:rPr lang="en-US" dirty="0" smtClean="0"/>
              <a:t>before the </a:t>
            </a:r>
            <a:r>
              <a:rPr lang="en-US" dirty="0"/>
              <a:t>timing chain is installed</a:t>
            </a:r>
          </a:p>
        </p:txBody>
      </p:sp>
      <p:pic>
        <p:nvPicPr>
          <p:cNvPr id="10242" name="Picture 2" descr="A photo shows a special holding fixture in a Fiat Chrysler 3.0-liter V-6 diesel engine. The special fixture is required during the installation of camshafts on this engine, to hold them in alignment and in proper position before the timing chain is install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8429" y="1600200"/>
            <a:ext cx="6642342" cy="4661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1781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15372"/>
            <a:ext cx="8915400" cy="1097280"/>
          </a:xfrm>
        </p:spPr>
        <p:txBody>
          <a:bodyPr/>
          <a:lstStyle/>
          <a:p>
            <a:r>
              <a:rPr lang="en-US" sz="1800" dirty="0"/>
              <a:t>FIGURE </a:t>
            </a:r>
            <a:r>
              <a:rPr lang="en-US" sz="1800" dirty="0" smtClean="0"/>
              <a:t>8–26 timing </a:t>
            </a:r>
            <a:r>
              <a:rPr lang="en-US" sz="1800" dirty="0"/>
              <a:t>gears on </a:t>
            </a:r>
            <a:r>
              <a:rPr lang="en-US" sz="1800" dirty="0" smtClean="0"/>
              <a:t>Duramax </a:t>
            </a:r>
            <a:r>
              <a:rPr lang="en-US" sz="1800" dirty="0"/>
              <a:t>diesel </a:t>
            </a:r>
            <a:r>
              <a:rPr lang="en-US" sz="1800" dirty="0" smtClean="0"/>
              <a:t>engine can </a:t>
            </a:r>
            <a:r>
              <a:rPr lang="en-US" sz="1800" dirty="0"/>
              <a:t>be seen through an opening in </a:t>
            </a:r>
            <a:r>
              <a:rPr lang="en-US" sz="1800" dirty="0" smtClean="0"/>
              <a:t>timing </a:t>
            </a:r>
            <a:r>
              <a:rPr lang="en-US" sz="1800" dirty="0"/>
              <a:t>cover </a:t>
            </a:r>
            <a:r>
              <a:rPr lang="en-US" sz="1800" dirty="0" smtClean="0"/>
              <a:t>for </a:t>
            </a:r>
            <a:r>
              <a:rPr lang="en-US" sz="1800" dirty="0" err="1" smtClean="0"/>
              <a:t>te</a:t>
            </a:r>
            <a:r>
              <a:rPr lang="en-US" sz="1800" dirty="0" smtClean="0"/>
              <a:t> </a:t>
            </a:r>
            <a:r>
              <a:rPr lang="en-US" sz="1800" dirty="0"/>
              <a:t>high-pressure pump to </a:t>
            </a:r>
            <a:r>
              <a:rPr lang="en-US" sz="1800" dirty="0" smtClean="0"/>
              <a:t>camshaft</a:t>
            </a:r>
            <a:r>
              <a:rPr lang="en-US" sz="1800" dirty="0"/>
              <a:t>. </a:t>
            </a:r>
            <a:r>
              <a:rPr lang="en-US" sz="1800" dirty="0" smtClean="0"/>
              <a:t> Duramax </a:t>
            </a:r>
            <a:r>
              <a:rPr lang="en-US" sz="1800" dirty="0"/>
              <a:t>diesel </a:t>
            </a:r>
            <a:r>
              <a:rPr lang="en-US" sz="1800" dirty="0" smtClean="0"/>
              <a:t>HP Pump is </a:t>
            </a:r>
            <a:r>
              <a:rPr lang="en-US" sz="1800" dirty="0"/>
              <a:t>timed so that </a:t>
            </a:r>
            <a:r>
              <a:rPr lang="en-US" sz="1800" dirty="0" smtClean="0"/>
              <a:t>fuel </a:t>
            </a:r>
            <a:r>
              <a:rPr lang="en-US" sz="1800" dirty="0"/>
              <a:t>pressure </a:t>
            </a:r>
            <a:r>
              <a:rPr lang="en-US" sz="1800" dirty="0" smtClean="0"/>
              <a:t>regulator (</a:t>
            </a:r>
            <a:r>
              <a:rPr lang="en-US" sz="1800" dirty="0"/>
              <a:t>FPR) solenoid commands at </a:t>
            </a:r>
            <a:r>
              <a:rPr lang="en-US" sz="1800" dirty="0" smtClean="0"/>
              <a:t>same </a:t>
            </a:r>
            <a:r>
              <a:rPr lang="en-US" sz="1800" dirty="0"/>
              <a:t>time as </a:t>
            </a:r>
            <a:r>
              <a:rPr lang="en-US" sz="1800" dirty="0" smtClean="0"/>
              <a:t>piston stokes</a:t>
            </a:r>
            <a:r>
              <a:rPr lang="en-US" sz="1800" dirty="0"/>
              <a:t>, which helps reduce vibration and noise.</a:t>
            </a:r>
          </a:p>
        </p:txBody>
      </p:sp>
      <p:pic>
        <p:nvPicPr>
          <p:cNvPr id="11266" name="Picture 2" descr="A photo shows timing gears seen through the timing cover of the camshaft high pressure pump in a Duramax diesel engine. The timing marks on the high pressure pump gear and the camshaft gear have been highligh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4975" y="1676400"/>
            <a:ext cx="6090250" cy="4447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6328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15372"/>
            <a:ext cx="8915400" cy="1097280"/>
          </a:xfrm>
        </p:spPr>
        <p:txBody>
          <a:bodyPr/>
          <a:lstStyle/>
          <a:p>
            <a:r>
              <a:rPr lang="en-US" dirty="0" smtClean="0"/>
              <a:t>FIGURE </a:t>
            </a:r>
            <a:r>
              <a:rPr lang="en-US" dirty="0"/>
              <a:t>8–27 The valve lash is being checked on a </a:t>
            </a:r>
            <a:r>
              <a:rPr lang="en-US" dirty="0" smtClean="0"/>
              <a:t>Duramax diesel </a:t>
            </a:r>
            <a:r>
              <a:rPr lang="en-US" dirty="0"/>
              <a:t>engine. Always follow the vehicle manufacturer’s </a:t>
            </a:r>
            <a:r>
              <a:rPr lang="en-US" dirty="0" smtClean="0"/>
              <a:t>specified procedures</a:t>
            </a:r>
            <a:r>
              <a:rPr lang="en-US" dirty="0"/>
              <a:t>.</a:t>
            </a:r>
          </a:p>
        </p:txBody>
      </p:sp>
      <p:sp>
        <p:nvSpPr>
          <p:cNvPr id="4" name="Rectangle 3"/>
          <p:cNvSpPr/>
          <p:nvPr/>
        </p:nvSpPr>
        <p:spPr>
          <a:xfrm>
            <a:off x="167640" y="1676400"/>
            <a:ext cx="2622530" cy="4524315"/>
          </a:xfrm>
          <a:prstGeom prst="rect">
            <a:avLst/>
          </a:prstGeom>
        </p:spPr>
        <p:txBody>
          <a:bodyPr wrap="square">
            <a:spAutoFit/>
          </a:bodyPr>
          <a:lstStyle/>
          <a:p>
            <a:r>
              <a:rPr lang="en-US" sz="2400" b="1" dirty="0">
                <a:solidFill>
                  <a:srgbClr val="0000FF"/>
                </a:solidFill>
              </a:rPr>
              <a:t>VALVE LASH ADJUSTMENT </a:t>
            </a:r>
            <a:endParaRPr lang="en-US" sz="2400" b="1" dirty="0" smtClean="0">
              <a:solidFill>
                <a:srgbClr val="0000FF"/>
              </a:solidFill>
            </a:endParaRPr>
          </a:p>
          <a:p>
            <a:r>
              <a:rPr lang="en-US" sz="2400" b="1" dirty="0" smtClean="0"/>
              <a:t>Some diesel </a:t>
            </a:r>
            <a:r>
              <a:rPr lang="en-US" sz="2400" b="1" dirty="0"/>
              <a:t>engines </a:t>
            </a:r>
            <a:r>
              <a:rPr lang="en-US" sz="2400" b="1" dirty="0" smtClean="0"/>
              <a:t>use solid </a:t>
            </a:r>
            <a:r>
              <a:rPr lang="en-US" sz="2400" b="1" dirty="0"/>
              <a:t>roller </a:t>
            </a:r>
            <a:r>
              <a:rPr lang="en-US" sz="2400" b="1" dirty="0" smtClean="0"/>
              <a:t>lifters: Duramax </a:t>
            </a:r>
            <a:r>
              <a:rPr lang="en-US" sz="2400" b="1" dirty="0"/>
              <a:t>V-8, Cummins </a:t>
            </a:r>
            <a:r>
              <a:rPr lang="en-US" sz="2400" b="1" dirty="0" smtClean="0"/>
              <a:t>&amp; require valve </a:t>
            </a:r>
            <a:r>
              <a:rPr lang="en-US" sz="2400" b="1" dirty="0"/>
              <a:t>lash, be</a:t>
            </a:r>
          </a:p>
          <a:p>
            <a:r>
              <a:rPr lang="en-US" sz="2400" b="1" dirty="0"/>
              <a:t>adjusted to a specified </a:t>
            </a:r>
            <a:r>
              <a:rPr lang="en-US" sz="2400" b="1" dirty="0" smtClean="0"/>
              <a:t>clearance</a:t>
            </a:r>
            <a:endParaRPr lang="en-US" sz="2400" b="1" dirty="0"/>
          </a:p>
        </p:txBody>
      </p:sp>
      <p:pic>
        <p:nvPicPr>
          <p:cNvPr id="3" name="Picture 2" descr="A photo shows the valve lash in a Duramax diesel engine being inspected for the specified clearance using a feeler gauge."/>
          <p:cNvPicPr>
            <a:picLocks noChangeAspect="1"/>
          </p:cNvPicPr>
          <p:nvPr/>
        </p:nvPicPr>
        <p:blipFill>
          <a:blip r:embed="rId2"/>
          <a:stretch>
            <a:fillRect/>
          </a:stretch>
        </p:blipFill>
        <p:spPr>
          <a:xfrm>
            <a:off x="2790170" y="1371601"/>
            <a:ext cx="6277630" cy="5029200"/>
          </a:xfrm>
          <a:prstGeom prst="rect">
            <a:avLst/>
          </a:prstGeom>
        </p:spPr>
      </p:pic>
    </p:spTree>
    <p:extLst>
      <p:ext uri="{BB962C8B-B14F-4D97-AF65-F5344CB8AC3E}">
        <p14:creationId xmlns:p14="http://schemas.microsoft.com/office/powerpoint/2010/main" val="1553042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15372"/>
            <a:ext cx="8991600" cy="1097280"/>
          </a:xfrm>
        </p:spPr>
        <p:txBody>
          <a:bodyPr/>
          <a:lstStyle/>
          <a:p>
            <a:r>
              <a:rPr lang="en-US" dirty="0" smtClean="0"/>
              <a:t>FIGURE </a:t>
            </a:r>
            <a:r>
              <a:rPr lang="en-US" dirty="0"/>
              <a:t>8–28  </a:t>
            </a:r>
            <a:r>
              <a:rPr lang="en-US" dirty="0" smtClean="0"/>
              <a:t>1/8 </a:t>
            </a:r>
            <a:r>
              <a:rPr lang="en-US" dirty="0"/>
              <a:t>to 3/16 inch (3 to 5 mm) bead of </a:t>
            </a:r>
            <a:r>
              <a:rPr lang="en-US" dirty="0" smtClean="0"/>
              <a:t>RTV silicone </a:t>
            </a:r>
            <a:r>
              <a:rPr lang="en-US" dirty="0"/>
              <a:t>on a parting surface with silicon going around the </a:t>
            </a:r>
            <a:r>
              <a:rPr lang="en-US" dirty="0" smtClean="0"/>
              <a:t>bolt hole</a:t>
            </a:r>
            <a:r>
              <a:rPr lang="en-US" dirty="0"/>
              <a:t>..</a:t>
            </a:r>
          </a:p>
        </p:txBody>
      </p:sp>
      <p:pic>
        <p:nvPicPr>
          <p:cNvPr id="4" name="Picture 3" descr="A photo shows RTV or Room Temperature Vulcanizing silicone being applied on a parting surface. The applied silicone is in the form of a bead of 3 to 5 millimeter thickness, and is shown encircling a bolt hole."/>
          <p:cNvPicPr>
            <a:picLocks noChangeAspect="1"/>
          </p:cNvPicPr>
          <p:nvPr/>
        </p:nvPicPr>
        <p:blipFill>
          <a:blip r:embed="rId2"/>
          <a:stretch>
            <a:fillRect/>
          </a:stretch>
        </p:blipFill>
        <p:spPr>
          <a:xfrm>
            <a:off x="1066800" y="1371600"/>
            <a:ext cx="6754187" cy="5067848"/>
          </a:xfrm>
          <a:prstGeom prst="rect">
            <a:avLst/>
          </a:prstGeom>
        </p:spPr>
      </p:pic>
    </p:spTree>
    <p:extLst>
      <p:ext uri="{BB962C8B-B14F-4D97-AF65-F5344CB8AC3E}">
        <p14:creationId xmlns:p14="http://schemas.microsoft.com/office/powerpoint/2010/main" val="1468928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3600" dirty="0"/>
              <a:t>FINAL </a:t>
            </a:r>
            <a:r>
              <a:rPr lang="en-US" sz="3600" dirty="0" smtClean="0"/>
              <a:t>ASSEMBLY (1 of 4)</a:t>
            </a:r>
            <a:endParaRPr lang="en-US" sz="3600" dirty="0"/>
          </a:p>
        </p:txBody>
      </p:sp>
      <p:sp>
        <p:nvSpPr>
          <p:cNvPr id="24578" name="Rectangle 3"/>
          <p:cNvSpPr>
            <a:spLocks noGrp="1" noChangeArrowheads="1"/>
          </p:cNvSpPr>
          <p:nvPr>
            <p:ph type="body" idx="1"/>
          </p:nvPr>
        </p:nvSpPr>
        <p:spPr>
          <a:xfrm>
            <a:off x="76200" y="1447800"/>
            <a:ext cx="8839200" cy="4525963"/>
          </a:xfrm>
        </p:spPr>
        <p:txBody>
          <a:bodyPr/>
          <a:lstStyle/>
          <a:p>
            <a:r>
              <a:rPr lang="en-US" altLang="en-US" sz="3600" b="1" dirty="0" smtClean="0">
                <a:solidFill>
                  <a:srgbClr val="FF0000"/>
                </a:solidFill>
              </a:rPr>
              <a:t>Text Pages 104-105</a:t>
            </a:r>
          </a:p>
          <a:p>
            <a:pPr lvl="1"/>
            <a:r>
              <a:rPr lang="en-US" altLang="en-US" sz="3200" b="1" dirty="0" smtClean="0">
                <a:solidFill>
                  <a:srgbClr val="0000FF"/>
                </a:solidFill>
              </a:rPr>
              <a:t>Timing Cover Installation</a:t>
            </a:r>
          </a:p>
          <a:p>
            <a:pPr lvl="1"/>
            <a:r>
              <a:rPr lang="en-US" altLang="en-US" sz="3200" b="1" dirty="0" smtClean="0">
                <a:solidFill>
                  <a:srgbClr val="0000FF"/>
                </a:solidFill>
              </a:rPr>
              <a:t>Oil Pan Installation</a:t>
            </a:r>
          </a:p>
          <a:p>
            <a:pPr lvl="1"/>
            <a:r>
              <a:rPr lang="en-US" altLang="en-US" sz="3200" b="1" dirty="0" smtClean="0">
                <a:solidFill>
                  <a:srgbClr val="0000FF"/>
                </a:solidFill>
              </a:rPr>
              <a:t>Prelubricating the Engine </a:t>
            </a:r>
          </a:p>
        </p:txBody>
      </p:sp>
    </p:spTree>
    <p:extLst>
      <p:ext uri="{BB962C8B-B14F-4D97-AF65-F5344CB8AC3E}">
        <p14:creationId xmlns:p14="http://schemas.microsoft.com/office/powerpoint/2010/main" val="3857122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“Torque Paint</a:t>
            </a:r>
            <a:r>
              <a:rPr lang="en-US" dirty="0" smtClean="0"/>
              <a:t>”?</a:t>
            </a:r>
            <a:endParaRPr lang="en-US" dirty="0"/>
          </a:p>
        </p:txBody>
      </p:sp>
      <p:pic>
        <p:nvPicPr>
          <p:cNvPr id="4" name="Picture 3" descr="FA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371599"/>
            <a:ext cx="9067800" cy="504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txBox="1">
            <a:spLocks noChangeArrowheads="1"/>
          </p:cNvSpPr>
          <p:nvPr/>
        </p:nvSpPr>
        <p:spPr>
          <a:xfrm>
            <a:off x="381000" y="2166551"/>
            <a:ext cx="8534400" cy="4249948"/>
          </a:xfrm>
          <a:prstGeom prst="rect">
            <a:avLst/>
          </a:prstGeom>
          <a:noFill/>
        </p:spPr>
        <p:txBody>
          <a:bodyPr vert="horz" lIns="0" tIns="0" rIns="0" bIns="0" rtlCol="0">
            <a:noAutofit/>
          </a:bodyPr>
          <a:lstStyle>
            <a:lvl1pPr marL="256032" indent="-256032" algn="l" defTabSz="914400" rtl="0" eaLnBrk="1" latinLnBrk="0" hangingPunct="1">
              <a:spcBef>
                <a:spcPts val="1500"/>
              </a:spcBef>
              <a:buClr>
                <a:schemeClr val="accent1"/>
              </a:buClr>
              <a:buSzPct val="100000"/>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buNone/>
            </a:pPr>
            <a:r>
              <a:rPr lang="en-US" altLang="en-US" sz="3200" b="1" dirty="0"/>
              <a:t>W</a:t>
            </a:r>
            <a:r>
              <a:rPr lang="en-US" altLang="en-US" sz="3200" b="1" dirty="0" smtClean="0"/>
              <a:t>henever </a:t>
            </a:r>
            <a:r>
              <a:rPr lang="en-US" altLang="en-US" sz="3200" b="1" dirty="0"/>
              <a:t>a major fastener is tightened to </a:t>
            </a:r>
            <a:r>
              <a:rPr lang="en-US" altLang="en-US" sz="3200" b="1" dirty="0" smtClean="0"/>
              <a:t>proper torque </a:t>
            </a:r>
            <a:r>
              <a:rPr lang="en-US" altLang="en-US" sz="3200" b="1" dirty="0"/>
              <a:t>at </a:t>
            </a:r>
            <a:r>
              <a:rPr lang="en-US" altLang="en-US" sz="3200" b="1" dirty="0" smtClean="0"/>
              <a:t>assembly </a:t>
            </a:r>
            <a:r>
              <a:rPr lang="en-US" altLang="en-US" sz="3200" b="1" dirty="0"/>
              <a:t>plant, a dab of paint is </a:t>
            </a:r>
            <a:r>
              <a:rPr lang="en-US" altLang="en-US" sz="3200" b="1" dirty="0" smtClean="0"/>
              <a:t>applied to head </a:t>
            </a:r>
            <a:r>
              <a:rPr lang="en-US" altLang="en-US" sz="3200" b="1" dirty="0"/>
              <a:t>of </a:t>
            </a:r>
            <a:r>
              <a:rPr lang="en-US" altLang="en-US" sz="3200" b="1" dirty="0" smtClean="0"/>
              <a:t>fastener </a:t>
            </a:r>
            <a:r>
              <a:rPr lang="en-US" altLang="en-US" sz="3200" b="1" dirty="0"/>
              <a:t>to indicate that </a:t>
            </a:r>
            <a:r>
              <a:rPr lang="en-US" altLang="en-US" sz="3200" b="1" dirty="0" smtClean="0"/>
              <a:t>it was </a:t>
            </a:r>
            <a:r>
              <a:rPr lang="en-US" altLang="en-US" sz="3200" b="1" dirty="0"/>
              <a:t>properly torqued. This is part of </a:t>
            </a:r>
            <a:r>
              <a:rPr lang="en-US" altLang="en-US" sz="3200" b="1" dirty="0" smtClean="0"/>
              <a:t>quality control procedure </a:t>
            </a:r>
            <a:r>
              <a:rPr lang="en-US" altLang="en-US" sz="3200" b="1" dirty="0"/>
              <a:t>used to help ensure that all </a:t>
            </a:r>
            <a:r>
              <a:rPr lang="en-US" altLang="en-US" sz="3200" b="1" dirty="0" smtClean="0"/>
              <a:t>fasteners are </a:t>
            </a:r>
            <a:r>
              <a:rPr lang="en-US" altLang="en-US" sz="3200" b="1" dirty="0"/>
              <a:t>properly tightened to factory specification. </a:t>
            </a:r>
            <a:r>
              <a:rPr lang="en-US" altLang="en-US" sz="3200" b="1" dirty="0" smtClean="0">
                <a:solidFill>
                  <a:srgbClr val="0000FF"/>
                </a:solidFill>
              </a:rPr>
              <a:t>SEE FIGURE 8–29</a:t>
            </a:r>
          </a:p>
        </p:txBody>
      </p:sp>
    </p:spTree>
    <p:extLst>
      <p:ext uri="{BB962C8B-B14F-4D97-AF65-F5344CB8AC3E}">
        <p14:creationId xmlns:p14="http://schemas.microsoft.com/office/powerpoint/2010/main" val="4010168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5372"/>
            <a:ext cx="8229600" cy="1097280"/>
          </a:xfrm>
        </p:spPr>
        <p:txBody>
          <a:bodyPr/>
          <a:lstStyle/>
          <a:p>
            <a:r>
              <a:rPr lang="en-US" sz="2400"/>
              <a:t>FIGURE 8–29 Torque paint applied to the head of the fastener</a:t>
            </a:r>
            <a:br>
              <a:rPr lang="en-US" sz="2400"/>
            </a:br>
            <a:r>
              <a:rPr lang="en-US" sz="2400"/>
              <a:t>indicates that it has been properly torqued to factory</a:t>
            </a:r>
            <a:br>
              <a:rPr lang="en-US" sz="2400"/>
            </a:br>
            <a:r>
              <a:rPr lang="en-US" sz="2400"/>
              <a:t>specification</a:t>
            </a:r>
          </a:p>
        </p:txBody>
      </p:sp>
      <p:pic>
        <p:nvPicPr>
          <p:cNvPr id="12290" name="Picture 2" descr="A photo shows a fastener on an engine component with torque paint applied on its top surf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457" y="1600200"/>
            <a:ext cx="6625086" cy="4484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322063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215372"/>
            <a:ext cx="8763000" cy="1097280"/>
          </a:xfrm>
        </p:spPr>
        <p:txBody>
          <a:bodyPr/>
          <a:lstStyle/>
          <a:p>
            <a:r>
              <a:rPr lang="en-US" sz="1800" dirty="0"/>
              <a:t>FIGURE 8–30 Using a hammer to straighten the gasket </a:t>
            </a:r>
            <a:r>
              <a:rPr lang="en-US" sz="1800" dirty="0" smtClean="0"/>
              <a:t>rail surface </a:t>
            </a:r>
            <a:r>
              <a:rPr lang="en-US" sz="1800" dirty="0"/>
              <a:t>of the oil pan before installing a new gasket. When </a:t>
            </a:r>
            <a:r>
              <a:rPr lang="en-US" sz="1800" dirty="0" smtClean="0"/>
              <a:t>the retaining </a:t>
            </a:r>
            <a:r>
              <a:rPr lang="en-US" sz="1800" dirty="0"/>
              <a:t>bolts are tightened, some distortion of sheet </a:t>
            </a:r>
            <a:r>
              <a:rPr lang="en-US" sz="1800" dirty="0" smtClean="0"/>
              <a:t>metal covers </a:t>
            </a:r>
            <a:r>
              <a:rPr lang="en-US" sz="1800" dirty="0"/>
              <a:t>occurs. If the area around the bolt holes is not straightened</a:t>
            </a:r>
            <a:r>
              <a:rPr lang="en-US" sz="1800" dirty="0" smtClean="0"/>
              <a:t>, leaks </a:t>
            </a:r>
            <a:r>
              <a:rPr lang="en-US" sz="1800" dirty="0"/>
              <a:t>can occur with the new gasket.</a:t>
            </a:r>
          </a:p>
        </p:txBody>
      </p:sp>
      <p:pic>
        <p:nvPicPr>
          <p:cNvPr id="2" name="Picture 1" descr="A photo shows a hammer being used to straighten out the gasket rail surface of an oil pan."/>
          <p:cNvPicPr>
            <a:picLocks noChangeAspect="1"/>
          </p:cNvPicPr>
          <p:nvPr/>
        </p:nvPicPr>
        <p:blipFill>
          <a:blip r:embed="rId2"/>
          <a:stretch>
            <a:fillRect/>
          </a:stretch>
        </p:blipFill>
        <p:spPr>
          <a:xfrm>
            <a:off x="1219200" y="1371600"/>
            <a:ext cx="6703609" cy="5029898"/>
          </a:xfrm>
          <a:prstGeom prst="rect">
            <a:avLst/>
          </a:prstGeom>
        </p:spPr>
      </p:pic>
    </p:spTree>
    <p:extLst>
      <p:ext uri="{BB962C8B-B14F-4D97-AF65-F5344CB8AC3E}">
        <p14:creationId xmlns:p14="http://schemas.microsoft.com/office/powerpoint/2010/main" val="220469406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(1 of 2)</a:t>
            </a:r>
            <a:endParaRPr lang="en-US" sz="3600" dirty="0"/>
          </a:p>
        </p:txBody>
      </p:sp>
      <p:sp>
        <p:nvSpPr>
          <p:cNvPr id="46083" name="Content Placeholder 2"/>
          <p:cNvSpPr>
            <a:spLocks noGrp="1"/>
          </p:cNvSpPr>
          <p:nvPr>
            <p:ph idx="1"/>
          </p:nvPr>
        </p:nvSpPr>
        <p:spPr/>
        <p:txBody>
          <a:bodyPr/>
          <a:lstStyle/>
          <a:p>
            <a:r>
              <a:rPr lang="en-US" dirty="0"/>
              <a:t>Before assembling an engine, the technician should read</a:t>
            </a:r>
            <a:r>
              <a:rPr lang="en-US" dirty="0" smtClean="0"/>
              <a:t>, understand</a:t>
            </a:r>
            <a:r>
              <a:rPr lang="en-US" dirty="0"/>
              <a:t>, and follow all instructions that came with </a:t>
            </a:r>
            <a:r>
              <a:rPr lang="en-US" dirty="0" smtClean="0"/>
              <a:t>the parts </a:t>
            </a:r>
            <a:r>
              <a:rPr lang="en-US" dirty="0"/>
              <a:t>and gaskets to ensure proper assembly.</a:t>
            </a:r>
          </a:p>
          <a:p>
            <a:r>
              <a:rPr lang="en-US" dirty="0" smtClean="0"/>
              <a:t>Assembling </a:t>
            </a:r>
            <a:r>
              <a:rPr lang="en-US" dirty="0"/>
              <a:t>the short block includes preparing the block</a:t>
            </a:r>
            <a:r>
              <a:rPr lang="en-US" dirty="0" smtClean="0"/>
              <a:t>, and </a:t>
            </a:r>
            <a:r>
              <a:rPr lang="en-US" dirty="0"/>
              <a:t>installing the crankshaft, camshaft, and the </a:t>
            </a:r>
            <a:r>
              <a:rPr lang="en-US" dirty="0" smtClean="0"/>
              <a:t>piston/rod assemblies</a:t>
            </a:r>
            <a:r>
              <a:rPr lang="en-US" dirty="0"/>
              <a:t>.</a:t>
            </a:r>
          </a:p>
          <a:p>
            <a:r>
              <a:rPr lang="en-US" dirty="0" smtClean="0"/>
              <a:t>Soft </a:t>
            </a:r>
            <a:r>
              <a:rPr lang="en-US" dirty="0"/>
              <a:t>core plugs are also called expansion plugs, </a:t>
            </a:r>
            <a:r>
              <a:rPr lang="en-US" dirty="0" smtClean="0"/>
              <a:t>freeze plugs</a:t>
            </a:r>
            <a:r>
              <a:rPr lang="en-US" dirty="0"/>
              <a:t>, or Welsh plugs.</a:t>
            </a:r>
          </a:p>
        </p:txBody>
      </p:sp>
    </p:spTree>
    <p:extLst>
      <p:ext uri="{BB962C8B-B14F-4D97-AF65-F5344CB8AC3E}">
        <p14:creationId xmlns:p14="http://schemas.microsoft.com/office/powerpoint/2010/main" val="295540698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(2 of 2)</a:t>
            </a:r>
            <a:endParaRPr lang="en-US" sz="3600" dirty="0"/>
          </a:p>
        </p:txBody>
      </p:sp>
      <p:sp>
        <p:nvSpPr>
          <p:cNvPr id="47107" name="Content Placeholder 2"/>
          <p:cNvSpPr>
            <a:spLocks noGrp="1"/>
          </p:cNvSpPr>
          <p:nvPr>
            <p:ph idx="1"/>
          </p:nvPr>
        </p:nvSpPr>
        <p:spPr/>
        <p:txBody>
          <a:bodyPr/>
          <a:lstStyle/>
          <a:p>
            <a:r>
              <a:rPr lang="en-US" dirty="0"/>
              <a:t>All bearing oil clearances should be checked using a micrometer</a:t>
            </a:r>
            <a:r>
              <a:rPr lang="en-US" dirty="0" smtClean="0"/>
              <a:t>, telescoping </a:t>
            </a:r>
            <a:r>
              <a:rPr lang="en-US" dirty="0"/>
              <a:t>gauges, or Plastigage.</a:t>
            </a:r>
          </a:p>
          <a:p>
            <a:r>
              <a:rPr lang="en-US" dirty="0" smtClean="0"/>
              <a:t>Piston </a:t>
            </a:r>
            <a:r>
              <a:rPr lang="en-US" dirty="0"/>
              <a:t>ring end gap should be checked before the </a:t>
            </a:r>
            <a:r>
              <a:rPr lang="en-US" dirty="0" smtClean="0"/>
              <a:t>pistons are </a:t>
            </a:r>
            <a:r>
              <a:rPr lang="en-US" dirty="0"/>
              <a:t>installed.</a:t>
            </a:r>
          </a:p>
          <a:p>
            <a:r>
              <a:rPr lang="en-US" dirty="0" smtClean="0"/>
              <a:t>Cylinder </a:t>
            </a:r>
            <a:r>
              <a:rPr lang="en-US" dirty="0"/>
              <a:t>head bolts should be properly tightened and </a:t>
            </a:r>
            <a:r>
              <a:rPr lang="en-US" dirty="0" smtClean="0"/>
              <a:t>in the </a:t>
            </a:r>
            <a:r>
              <a:rPr lang="en-US" dirty="0"/>
              <a:t>specified sequence.</a:t>
            </a:r>
          </a:p>
          <a:p>
            <a:r>
              <a:rPr lang="en-US" dirty="0" smtClean="0"/>
              <a:t>Timing </a:t>
            </a:r>
            <a:r>
              <a:rPr lang="en-US" dirty="0"/>
              <a:t>chain or gear covers are installed using the </a:t>
            </a:r>
            <a:r>
              <a:rPr lang="en-US" dirty="0" smtClean="0"/>
              <a:t>specified gaskets </a:t>
            </a:r>
            <a:r>
              <a:rPr lang="en-US" dirty="0"/>
              <a:t>or sealers.</a:t>
            </a:r>
          </a:p>
        </p:txBody>
      </p:sp>
    </p:spTree>
    <p:extLst>
      <p:ext uri="{BB962C8B-B14F-4D97-AF65-F5344CB8AC3E}">
        <p14:creationId xmlns:p14="http://schemas.microsoft.com/office/powerpoint/2010/main" val="184385722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8–1</a:t>
            </a:r>
            <a:r>
              <a:rPr lang="en-US" dirty="0" smtClean="0"/>
              <a:t> </a:t>
            </a:r>
            <a:r>
              <a:rPr lang="en-US" dirty="0"/>
              <a:t>Deburring all sharp edges is an important step to achieve proper engine assembly.</a:t>
            </a:r>
          </a:p>
        </p:txBody>
      </p:sp>
      <p:pic>
        <p:nvPicPr>
          <p:cNvPr id="3" name="Picture 2" descr="A photo shows a curved, semi-circular engine assembly component with sharp edges, being deburred with a file."/>
          <p:cNvPicPr>
            <a:picLocks noChangeAspect="1"/>
          </p:cNvPicPr>
          <p:nvPr/>
        </p:nvPicPr>
        <p:blipFill>
          <a:blip r:embed="rId2"/>
          <a:stretch>
            <a:fillRect/>
          </a:stretch>
        </p:blipFill>
        <p:spPr>
          <a:xfrm>
            <a:off x="1447800" y="1371599"/>
            <a:ext cx="6276184" cy="5062349"/>
          </a:xfrm>
          <a:prstGeom prst="rect">
            <a:avLst/>
          </a:prstGeom>
        </p:spPr>
      </p:pic>
    </p:spTree>
    <p:extLst>
      <p:ext uri="{BB962C8B-B14F-4D97-AF65-F5344CB8AC3E}">
        <p14:creationId xmlns:p14="http://schemas.microsoft.com/office/powerpoint/2010/main" val="2565070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FIGURE 8–2 </a:t>
            </a:r>
            <a:r>
              <a:rPr lang="en-US" dirty="0" smtClean="0"/>
              <a:t>thread </a:t>
            </a:r>
            <a:r>
              <a:rPr lang="en-US" dirty="0"/>
              <a:t>chaser (top) is </a:t>
            </a:r>
            <a:r>
              <a:rPr lang="en-US" dirty="0" smtClean="0"/>
              <a:t>preferred </a:t>
            </a:r>
            <a:r>
              <a:rPr lang="en-US" dirty="0"/>
              <a:t>tool </a:t>
            </a:r>
            <a:r>
              <a:rPr lang="en-US" dirty="0" smtClean="0"/>
              <a:t>to clean </a:t>
            </a:r>
            <a:r>
              <a:rPr lang="en-US" dirty="0"/>
              <a:t>threaded holes because it cleans without </a:t>
            </a:r>
            <a:r>
              <a:rPr lang="en-US" dirty="0" smtClean="0"/>
              <a:t>removing metal </a:t>
            </a:r>
            <a:r>
              <a:rPr lang="en-US" dirty="0"/>
              <a:t>compared to a tap (bottom).</a:t>
            </a:r>
          </a:p>
        </p:txBody>
      </p:sp>
      <p:pic>
        <p:nvPicPr>
          <p:cNvPr id="4" name="Picture 3" descr="A photo shows a thread chaser tool placed alongside a thread tap.&#10;A photo shows a thread chaser and a thread tap.&#10;The description is as follows:&#10;Thread chaser: It is a metallic cylindrical tool that resembles a large bolt with a series of protruding, soft edged teeth at one end. There is a narrow longitudinal slit cut across the rows of teeth. &#10;Thread tap: A metallic cylindrical tool with rows of sharp teeth along the four corners that are separated by broad plain surfaces in between them."/>
          <p:cNvPicPr>
            <a:picLocks noChangeAspect="1"/>
          </p:cNvPicPr>
          <p:nvPr/>
        </p:nvPicPr>
        <p:blipFill>
          <a:blip r:embed="rId2"/>
          <a:stretch>
            <a:fillRect/>
          </a:stretch>
        </p:blipFill>
        <p:spPr>
          <a:xfrm>
            <a:off x="762000" y="1371600"/>
            <a:ext cx="6727473" cy="5045605"/>
          </a:xfrm>
          <a:prstGeom prst="rect">
            <a:avLst/>
          </a:prstGeom>
        </p:spPr>
      </p:pic>
    </p:spTree>
    <p:extLst>
      <p:ext uri="{BB962C8B-B14F-4D97-AF65-F5344CB8AC3E}">
        <p14:creationId xmlns:p14="http://schemas.microsoft.com/office/powerpoint/2010/main" val="393501958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CYLINDER HEAD</a:t>
            </a:r>
            <a:br>
              <a:rPr lang="en-US" sz="3600" dirty="0"/>
            </a:br>
            <a:r>
              <a:rPr lang="en-US" sz="3600" dirty="0" smtClean="0"/>
              <a:t>PREPARATION (1 of 1)</a:t>
            </a:r>
            <a:endParaRPr lang="en-US" sz="3600" dirty="0"/>
          </a:p>
        </p:txBody>
      </p:sp>
      <p:sp>
        <p:nvSpPr>
          <p:cNvPr id="25603" name="Content Placeholder 2"/>
          <p:cNvSpPr>
            <a:spLocks noGrp="1"/>
          </p:cNvSpPr>
          <p:nvPr>
            <p:ph idx="1"/>
          </p:nvPr>
        </p:nvSpPr>
        <p:spPr>
          <a:xfrm>
            <a:off x="457200" y="1600200"/>
            <a:ext cx="8534400" cy="4525963"/>
          </a:xfrm>
        </p:spPr>
        <p:txBody>
          <a:bodyPr/>
          <a:lstStyle/>
          <a:p>
            <a:r>
              <a:rPr lang="en-US" dirty="0" smtClean="0"/>
              <a:t>Cylinder Head Items To Check </a:t>
            </a:r>
          </a:p>
          <a:p>
            <a:pPr lvl="1"/>
            <a:r>
              <a:rPr lang="en-US" dirty="0" smtClean="0"/>
              <a:t>Surface </a:t>
            </a:r>
            <a:r>
              <a:rPr lang="en-US" dirty="0"/>
              <a:t>finish of </a:t>
            </a:r>
            <a:r>
              <a:rPr lang="en-US" dirty="0" smtClean="0"/>
              <a:t>deck  </a:t>
            </a:r>
            <a:r>
              <a:rPr lang="en-US" dirty="0"/>
              <a:t>specified for </a:t>
            </a:r>
            <a:r>
              <a:rPr lang="en-US" dirty="0" smtClean="0"/>
              <a:t>head gasket </a:t>
            </a:r>
            <a:endParaRPr lang="en-US" dirty="0"/>
          </a:p>
          <a:p>
            <a:pPr lvl="1"/>
            <a:r>
              <a:rPr lang="en-US" dirty="0" smtClean="0"/>
              <a:t>All </a:t>
            </a:r>
            <a:r>
              <a:rPr lang="en-US" dirty="0"/>
              <a:t>valves should be checked for leakage </a:t>
            </a:r>
            <a:endParaRPr lang="en-US" dirty="0" smtClean="0"/>
          </a:p>
          <a:p>
            <a:pPr lvl="1"/>
            <a:r>
              <a:rPr lang="en-US" dirty="0" smtClean="0"/>
              <a:t>All </a:t>
            </a:r>
            <a:r>
              <a:rPr lang="en-US" dirty="0"/>
              <a:t>valve springs </a:t>
            </a:r>
            <a:r>
              <a:rPr lang="en-US" dirty="0" smtClean="0"/>
              <a:t>checked </a:t>
            </a:r>
            <a:r>
              <a:rPr lang="en-US" dirty="0"/>
              <a:t>for </a:t>
            </a:r>
            <a:r>
              <a:rPr lang="en-US" dirty="0" smtClean="0"/>
              <a:t>pressure &amp; installed height</a:t>
            </a:r>
            <a:endParaRPr lang="en-US" dirty="0"/>
          </a:p>
          <a:p>
            <a:pPr lvl="1"/>
            <a:r>
              <a:rPr lang="en-US" dirty="0" smtClean="0"/>
              <a:t>Check </a:t>
            </a:r>
            <a:r>
              <a:rPr lang="en-US" dirty="0"/>
              <a:t>for proper pushrod </a:t>
            </a:r>
            <a:r>
              <a:rPr lang="en-US" dirty="0" smtClean="0"/>
              <a:t>length</a:t>
            </a:r>
          </a:p>
          <a:p>
            <a:pPr lvl="1"/>
            <a:r>
              <a:rPr lang="en-US" dirty="0" smtClean="0"/>
              <a:t>If </a:t>
            </a:r>
            <a:r>
              <a:rPr lang="en-US" dirty="0"/>
              <a:t>replacement rocker arms are </a:t>
            </a:r>
            <a:r>
              <a:rPr lang="en-US" dirty="0" smtClean="0"/>
              <a:t>used</a:t>
            </a:r>
          </a:p>
          <a:p>
            <a:pPr lvl="2"/>
            <a:r>
              <a:rPr lang="en-US" dirty="0" smtClean="0"/>
              <a:t>Be </a:t>
            </a:r>
            <a:r>
              <a:rPr lang="en-US" dirty="0"/>
              <a:t>sure </a:t>
            </a:r>
            <a:r>
              <a:rPr lang="en-US" dirty="0" smtClean="0"/>
              <a:t>geometry </a:t>
            </a:r>
            <a:r>
              <a:rPr lang="en-US" dirty="0"/>
              <a:t>and total lift </a:t>
            </a:r>
            <a:r>
              <a:rPr lang="en-US" dirty="0" smtClean="0"/>
              <a:t>meet </a:t>
            </a:r>
            <a:r>
              <a:rPr lang="en-US" dirty="0"/>
              <a:t>factory </a:t>
            </a:r>
            <a:r>
              <a:rPr lang="en-US" dirty="0" smtClean="0"/>
              <a:t>specifications</a:t>
            </a:r>
            <a:endParaRPr lang="en-US" dirty="0"/>
          </a:p>
        </p:txBody>
      </p:sp>
      <p:pic>
        <p:nvPicPr>
          <p:cNvPr id="1027" name="Picture 3" descr="A photo shows a Cummins 6.7-liter inline six-cylinder diesel engine with the various cup plugs on it highlight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71736" y="4648200"/>
            <a:ext cx="2372264" cy="177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651548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215372"/>
            <a:ext cx="8229600" cy="1097280"/>
          </a:xfrm>
        </p:spPr>
        <p:txBody>
          <a:bodyPr/>
          <a:lstStyle/>
          <a:p>
            <a:r>
              <a:rPr lang="en-US" sz="3600" dirty="0"/>
              <a:t>SHORT BLOCK</a:t>
            </a:r>
            <a:br>
              <a:rPr lang="en-US" sz="3600" dirty="0"/>
            </a:br>
            <a:r>
              <a:rPr lang="en-US" sz="3600" dirty="0" smtClean="0"/>
              <a:t>ASSEMBLY (1 of 4)</a:t>
            </a:r>
            <a:endParaRPr lang="en-US" sz="3600" dirty="0"/>
          </a:p>
        </p:txBody>
      </p:sp>
      <p:sp>
        <p:nvSpPr>
          <p:cNvPr id="9218" name="Rectangle 3"/>
          <p:cNvSpPr>
            <a:spLocks noGrp="1" noChangeArrowheads="1"/>
          </p:cNvSpPr>
          <p:nvPr>
            <p:ph type="body" sz="half" idx="1"/>
          </p:nvPr>
        </p:nvSpPr>
        <p:spPr>
          <a:xfrm>
            <a:off x="304800" y="1424780"/>
            <a:ext cx="3476625" cy="4823620"/>
          </a:xfrm>
        </p:spPr>
        <p:txBody>
          <a:bodyPr/>
          <a:lstStyle/>
          <a:p>
            <a:r>
              <a:rPr lang="en-US" altLang="en-US" b="1" dirty="0" smtClean="0">
                <a:solidFill>
                  <a:srgbClr val="FF0000"/>
                </a:solidFill>
              </a:rPr>
              <a:t>Pages 94-95</a:t>
            </a:r>
          </a:p>
          <a:p>
            <a:pPr lvl="1"/>
            <a:r>
              <a:rPr lang="en-US" altLang="en-US" dirty="0" smtClean="0"/>
              <a:t>Installing Cups And Plugs</a:t>
            </a:r>
          </a:p>
          <a:p>
            <a:pPr lvl="1"/>
            <a:r>
              <a:rPr lang="en-US" altLang="en-US" dirty="0" smtClean="0"/>
              <a:t>Cam Bearings</a:t>
            </a:r>
          </a:p>
          <a:p>
            <a:pPr lvl="1"/>
            <a:r>
              <a:rPr lang="en-US" altLang="en-US" dirty="0" smtClean="0"/>
              <a:t>Measuring Main Bearing Clearance </a:t>
            </a:r>
          </a:p>
          <a:p>
            <a:pPr lvl="1"/>
            <a:r>
              <a:rPr lang="en-US" dirty="0" smtClean="0"/>
              <a:t>Lip Seal Installation</a:t>
            </a:r>
            <a:endParaRPr lang="en-US" altLang="en-US" dirty="0" smtClean="0"/>
          </a:p>
        </p:txBody>
      </p:sp>
      <p:sp>
        <p:nvSpPr>
          <p:cNvPr id="2" name="Rectangle 1"/>
          <p:cNvSpPr/>
          <p:nvPr/>
        </p:nvSpPr>
        <p:spPr>
          <a:xfrm>
            <a:off x="3781424" y="1339425"/>
            <a:ext cx="4905375" cy="2062103"/>
          </a:xfrm>
          <a:prstGeom prst="rect">
            <a:avLst/>
          </a:prstGeom>
        </p:spPr>
        <p:txBody>
          <a:bodyPr wrap="square">
            <a:spAutoFit/>
          </a:bodyPr>
          <a:lstStyle/>
          <a:p>
            <a:r>
              <a:rPr lang="en-US" b="1" dirty="0">
                <a:solidFill>
                  <a:srgbClr val="FF0000"/>
                </a:solidFill>
              </a:rPr>
              <a:t>CAUTION: Avoid using </a:t>
            </a:r>
            <a:r>
              <a:rPr lang="en-US" sz="2000" b="1" u="sng" dirty="0">
                <a:solidFill>
                  <a:srgbClr val="FF0000"/>
                </a:solidFill>
              </a:rPr>
              <a:t>Teflon tape </a:t>
            </a:r>
            <a:r>
              <a:rPr lang="en-US" b="1" dirty="0">
                <a:solidFill>
                  <a:srgbClr val="FF0000"/>
                </a:solidFill>
              </a:rPr>
              <a:t>on </a:t>
            </a:r>
            <a:r>
              <a:rPr lang="en-US" b="1" dirty="0" smtClean="0">
                <a:solidFill>
                  <a:srgbClr val="FF0000"/>
                </a:solidFill>
              </a:rPr>
              <a:t>threads </a:t>
            </a:r>
            <a:r>
              <a:rPr lang="en-US" b="1" dirty="0">
                <a:solidFill>
                  <a:srgbClr val="FF0000"/>
                </a:solidFill>
              </a:rPr>
              <a:t>of </a:t>
            </a:r>
            <a:r>
              <a:rPr lang="en-US" b="1" dirty="0" smtClean="0">
                <a:solidFill>
                  <a:srgbClr val="FF0000"/>
                </a:solidFill>
              </a:rPr>
              <a:t>oil gallery </a:t>
            </a:r>
            <a:r>
              <a:rPr lang="en-US" b="1" dirty="0">
                <a:solidFill>
                  <a:srgbClr val="FF0000"/>
                </a:solidFill>
              </a:rPr>
              <a:t>plugs or coolant drain plugs. </a:t>
            </a:r>
            <a:r>
              <a:rPr lang="en-US" b="1" dirty="0" smtClean="0">
                <a:solidFill>
                  <a:srgbClr val="FF0000"/>
                </a:solidFill>
              </a:rPr>
              <a:t>Tape </a:t>
            </a:r>
            <a:r>
              <a:rPr lang="en-US" b="1" dirty="0">
                <a:solidFill>
                  <a:srgbClr val="FF0000"/>
                </a:solidFill>
              </a:rPr>
              <a:t>is </a:t>
            </a:r>
            <a:r>
              <a:rPr lang="en-US" b="1" dirty="0" smtClean="0">
                <a:solidFill>
                  <a:srgbClr val="FF0000"/>
                </a:solidFill>
              </a:rPr>
              <a:t>often cut </a:t>
            </a:r>
            <a:r>
              <a:rPr lang="en-US" b="1" dirty="0">
                <a:solidFill>
                  <a:srgbClr val="FF0000"/>
                </a:solidFill>
              </a:rPr>
              <a:t>by </a:t>
            </a:r>
            <a:r>
              <a:rPr lang="en-US" b="1" dirty="0" smtClean="0">
                <a:solidFill>
                  <a:srgbClr val="FF0000"/>
                </a:solidFill>
              </a:rPr>
              <a:t>threads </a:t>
            </a:r>
            <a:r>
              <a:rPr lang="en-US" b="1" dirty="0">
                <a:solidFill>
                  <a:srgbClr val="FF0000"/>
                </a:solidFill>
              </a:rPr>
              <a:t>and thin strips of </a:t>
            </a:r>
            <a:r>
              <a:rPr lang="en-US" b="1" dirty="0" smtClean="0">
                <a:solidFill>
                  <a:srgbClr val="FF0000"/>
                </a:solidFill>
              </a:rPr>
              <a:t>tape </a:t>
            </a:r>
            <a:r>
              <a:rPr lang="en-US" b="1" dirty="0">
                <a:solidFill>
                  <a:srgbClr val="FF0000"/>
                </a:solidFill>
              </a:rPr>
              <a:t>are </a:t>
            </a:r>
            <a:r>
              <a:rPr lang="en-US" b="1" dirty="0" smtClean="0">
                <a:solidFill>
                  <a:srgbClr val="FF0000"/>
                </a:solidFill>
              </a:rPr>
              <a:t>then free </a:t>
            </a:r>
            <a:r>
              <a:rPr lang="en-US" b="1" dirty="0">
                <a:solidFill>
                  <a:srgbClr val="FF0000"/>
                </a:solidFill>
              </a:rPr>
              <a:t>to flow through </a:t>
            </a:r>
            <a:r>
              <a:rPr lang="en-US" b="1" dirty="0" smtClean="0">
                <a:solidFill>
                  <a:srgbClr val="FF0000"/>
                </a:solidFill>
              </a:rPr>
              <a:t>oil </a:t>
            </a:r>
            <a:r>
              <a:rPr lang="en-US" b="1" dirty="0">
                <a:solidFill>
                  <a:srgbClr val="FF0000"/>
                </a:solidFill>
              </a:rPr>
              <a:t>galleries. </a:t>
            </a:r>
            <a:r>
              <a:rPr lang="en-US" b="1" dirty="0" smtClean="0">
                <a:solidFill>
                  <a:srgbClr val="FF0000"/>
                </a:solidFill>
              </a:rPr>
              <a:t>Tape </a:t>
            </a:r>
            <a:r>
              <a:rPr lang="en-US" b="1" dirty="0">
                <a:solidFill>
                  <a:srgbClr val="FF0000"/>
                </a:solidFill>
              </a:rPr>
              <a:t>can </a:t>
            </a:r>
            <a:r>
              <a:rPr lang="en-US" b="1" dirty="0" smtClean="0">
                <a:solidFill>
                  <a:srgbClr val="FF0000"/>
                </a:solidFill>
              </a:rPr>
              <a:t>cause a </a:t>
            </a:r>
            <a:r>
              <a:rPr lang="en-US" b="1" dirty="0">
                <a:solidFill>
                  <a:srgbClr val="FF0000"/>
                </a:solidFill>
              </a:rPr>
              <a:t>clog, thereby limiting lubricating engine oil to </a:t>
            </a:r>
            <a:r>
              <a:rPr lang="en-US" b="1" dirty="0" smtClean="0">
                <a:solidFill>
                  <a:srgbClr val="FF0000"/>
                </a:solidFill>
              </a:rPr>
              <a:t>important parts </a:t>
            </a:r>
            <a:r>
              <a:rPr lang="en-US" b="1" dirty="0">
                <a:solidFill>
                  <a:srgbClr val="FF0000"/>
                </a:solidFill>
              </a:rPr>
              <a:t>of </a:t>
            </a:r>
            <a:r>
              <a:rPr lang="en-US" b="1" dirty="0" smtClean="0">
                <a:solidFill>
                  <a:srgbClr val="FF0000"/>
                </a:solidFill>
              </a:rPr>
              <a:t>engine</a:t>
            </a:r>
            <a:r>
              <a:rPr lang="en-US" b="1" dirty="0">
                <a:solidFill>
                  <a:srgbClr val="FF0000"/>
                </a:solidFill>
              </a:rPr>
              <a:t>.</a:t>
            </a:r>
          </a:p>
        </p:txBody>
      </p:sp>
      <p:pic>
        <p:nvPicPr>
          <p:cNvPr id="2050" name="Picture 2" descr="A photo shows a Cummins 6.7-liter inline six-cylinder diesel engine with the various cup plugs on it highligh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3448914"/>
            <a:ext cx="3783764" cy="2829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8875546"/>
      </p:ext>
    </p:extLst>
  </p:cSld>
  <p:clrMapOvr>
    <a:masterClrMapping/>
  </p:clrMapOvr>
  <p:timing>
    <p:tnLst>
      <p:par>
        <p:cTn id="1" dur="indefinite" restart="never" nodeType="tmRoot"/>
      </p:par>
    </p:tnLst>
  </p:timing>
</p:sld>
</file>

<file path=ppt/theme/theme1.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5289</TotalTime>
  <Words>2268</Words>
  <Application>Microsoft Office PowerPoint</Application>
  <PresentationFormat>On-screen Show (4:3)</PresentationFormat>
  <Paragraphs>162</Paragraphs>
  <Slides>59</Slides>
  <Notes>0</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508 Lecture</vt:lpstr>
      <vt:lpstr>Light Vehicle Diesel Engines</vt:lpstr>
      <vt:lpstr>LEARNING OBJECTIVES (1 of 2)</vt:lpstr>
      <vt:lpstr>LEARNING OBJECTIVES (2 of 2)</vt:lpstr>
      <vt:lpstr>DETAILS (1 of 1)</vt:lpstr>
      <vt:lpstr>SHORT BLOCK PREPARATION (1 of 4)</vt:lpstr>
      <vt:lpstr>FIGURE 8–1 Deburring all sharp edges is an important step to achieve proper engine assembly.</vt:lpstr>
      <vt:lpstr>FIGURE 8–2 thread chaser (top) is preferred tool to clean threaded holes because it cleans without removing metal compared to a tap (bottom).</vt:lpstr>
      <vt:lpstr>CYLINDER HEAD PREPARATION (1 of 1)</vt:lpstr>
      <vt:lpstr>SHORT BLOCK ASSEMBLY (1 of 4)</vt:lpstr>
      <vt:lpstr>FIGURE 8–3 This Cummins 6.7-liter inline six-cylinder diesel engine uses many cup plugs to block off coolant openings.</vt:lpstr>
      <vt:lpstr>FIGURE 8–4 Sealer should be applied to the cup plug before being driven into the block</vt:lpstr>
      <vt:lpstr>Figure 8–5   Screw-type puller being used to install a new cam bearing. most cam bearings are crush fit. The full round bearing is forced into the cam bearing bore. most vehicle manufacturers specify that the cam bearings be installed “dry” without lubrication to help prevent them from spinning, which would cause the bearing to block the oil feed hole. </vt:lpstr>
      <vt:lpstr>FIGURE 8–6 Typical main bearing set. Note that the upper halves are grooved for better oil flow and the lower halves are plain for better load support. This bearing set uses the center main bearing for thrust control. Notice that the upper bearing set has the holes for oil, whereas the lower set does not.</vt:lpstr>
      <vt:lpstr>FIGURE 8–7 width of plastic gauging strip determines oil clearance of main bearing. An alternate method of determining oil clearance includes careful measurement of crankshaft journal and bearings after they are installed, and the main housing bore caps are torqued to specifications. Most main and rod bearing clearance falls within 0.001 and 0.002 inch.</vt:lpstr>
      <vt:lpstr>Figure 8–8   Lip-type rear main bearing seal in place in the rear main bearing cap. The lip should always be pointing toward the inside of the engine. </vt:lpstr>
      <vt:lpstr>“One to Two”</vt:lpstr>
      <vt:lpstr>“One to Two” NOTE:</vt:lpstr>
      <vt:lpstr>CAUTION</vt:lpstr>
      <vt:lpstr>SHORT BLOCK ASSEMBLY (2 of 4)</vt:lpstr>
      <vt:lpstr>Fogging Oil and Assembly Lube</vt:lpstr>
      <vt:lpstr>Figure 8–9   Fogging oil is used to cover bare metal parts when the engine is being stored to prevent corrosion. </vt:lpstr>
      <vt:lpstr>Figure 8–10   Engine assembly lube is recommended to be used on engine parts during assembly. </vt:lpstr>
      <vt:lpstr>QUESTION 1: ?</vt:lpstr>
      <vt:lpstr>ANSWER 1:</vt:lpstr>
      <vt:lpstr>PISTON/ROD INSTALLATION (1 of 4)</vt:lpstr>
      <vt:lpstr>PISTON/ROD INSTALLATION (2 of 4)</vt:lpstr>
      <vt:lpstr>FIGURE 8–11 feeler gauge is used to check piston ring gap.</vt:lpstr>
      <vt:lpstr>FIGURE 8–12 (A) Cummins 6.7-liter six-cylinder piston showing that the word “front” is marked on the top </vt:lpstr>
      <vt:lpstr>FIGURE 8–12 (B) Duramax diesel engine uses an arrow on the top of the piston to indicate the front of the engine. </vt:lpstr>
      <vt:lpstr>FIGURE 8–13 on V-type engines that use paired rod journals, the side of the rod with the large chamfer should face toward the crank throw (outward).</vt:lpstr>
      <vt:lpstr>Figure 8–14   One method of piston ring installation showing the location of ring gaps. Always follow the manufacturer’s recommended method for the location of ring gaps and for ring gap spacing. </vt:lpstr>
      <vt:lpstr>Figure 8–15   This style of ring compressor uses a ratchet to contract the spring band and compress the rings into their grooves</vt:lpstr>
      <vt:lpstr>Figure 8–16   This pliers-like tool is used to close the metal band around the piston to compress the rings. An assortment of bands is available to service different size pistons. </vt:lpstr>
      <vt:lpstr>PISTON/ROD INSTALLATION (3 of 4)</vt:lpstr>
      <vt:lpstr>FIGURE 8–17 Installing a piston using a ring compressor to hold the rings into the ring grooves of the piston and then using a hammer handle to push the piston into the bore. Connecting rod stud protectors have been installed to help prevent possible damage to the crankshaft during piston installation.</vt:lpstr>
      <vt:lpstr>FIGURE 8–18 connecting rod side clearance is measured with a feeler gauge.</vt:lpstr>
      <vt:lpstr>CYLINDER HEAD INSTALLATION (1 of 4)</vt:lpstr>
      <vt:lpstr>FIGURE 8–19 Typical cylinder head tightening sequence.</vt:lpstr>
      <vt:lpstr>Watch Out for Wet and Dry Holes</vt:lpstr>
      <vt:lpstr>Tech Tip Note</vt:lpstr>
      <vt:lpstr>TORQUE-TO-YIELD HEAD BOLTS (1 of 4)</vt:lpstr>
      <vt:lpstr>FIGURE 8–20 The maximum clamping force is achieved when the bolt is stretched to its yield point.</vt:lpstr>
      <vt:lpstr>FIGURE 8–21 To ensure consistent clamp force (load), many manufacturers are recommending the torque-angle or torque-to-yield method of tightening head bolts. The torque angle method specifies tightening fasteners to a low-torque setting and then giving an additional angle of rotation.  were used.</vt:lpstr>
      <vt:lpstr>FIGURE 8–21 Notice that difference in clamping force is much smaller than it would be if just a torque wrench with dirty threads were used.</vt:lpstr>
      <vt:lpstr>FIGURE 8–22 Torque angle can be measured using a special adaptor.</vt:lpstr>
      <vt:lpstr>FIGURE 8–23 an electronic torque wrench showing number of degrees of rotation. These very accurate torque wrenches can be programmed to display torque or number of degrees of rotation.</vt:lpstr>
      <vt:lpstr>What Do the Markings on the Head Gasket Mean?</vt:lpstr>
      <vt:lpstr>FIGURE 8–24 A head gasket from the left cylinder head on a Duramax V-8 diesel engine. The “L” means it is for the left head and the hole in the slot indicates its thickness.</vt:lpstr>
      <vt:lpstr>VALVE TRAIN ASSEMBLY (1 of 4)</vt:lpstr>
      <vt:lpstr>FIGURE 8–25 special holding fixture is required when installing the camshafts on the Fiat Chrysler 3.0 liter V-6 diesel engine to keep them aligned and in the proper position before the timing chain is installed</vt:lpstr>
      <vt:lpstr>FIGURE 8–26 timing gears on Duramax diesel engine can be seen through an opening in timing cover for te high-pressure pump to camshaft.  Duramax diesel HP Pump is timed so that fuel pressure regulator (FPR) solenoid commands at same time as piston stokes, which helps reduce vibration and noise.</vt:lpstr>
      <vt:lpstr>FIGURE 8–27 The valve lash is being checked on a Duramax diesel engine. Always follow the vehicle manufacturer’s specified procedures.</vt:lpstr>
      <vt:lpstr>FIGURE 8–28  1/8 to 3/16 inch (3 to 5 mm) bead of RTV silicone on a parting surface with silicon going around the bolt hole..</vt:lpstr>
      <vt:lpstr>FINAL ASSEMBLY (1 of 4)</vt:lpstr>
      <vt:lpstr>What is “Torque Paint”?</vt:lpstr>
      <vt:lpstr>FIGURE 8–29 Torque paint applied to the head of the fastener indicates that it has been properly torqued to factory specification</vt:lpstr>
      <vt:lpstr>FIGURE 8–30 Using a hammer to straighten the gasket rail surface of the oil pan before installing a new gasket. When the retaining bolts are tightened, some distortion of sheet metal covers occurs. If the area around the bolt holes is not straightened, leaks can occur with the new gasket.</vt:lpstr>
      <vt:lpstr>Summary (1 of 2)</vt:lpstr>
      <vt:lpstr>Summary (2 of 2)</vt:lpstr>
    </vt:vector>
  </TitlesOfParts>
  <Company>echosvoice</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Heating and Air-Conditioning Principles</dc:title>
  <dc:subject>Automotive Heating And Air Conditioning</dc:subject>
  <dc:creator>James D. Halderman</dc:creator>
  <cp:keywords>Automotive</cp:keywords>
  <cp:lastModifiedBy> </cp:lastModifiedBy>
  <cp:revision>251</cp:revision>
  <dcterms:created xsi:type="dcterms:W3CDTF">2014-07-14T20:04:21Z</dcterms:created>
  <dcterms:modified xsi:type="dcterms:W3CDTF">2018-04-13T11:03:42Z</dcterms:modified>
</cp:coreProperties>
</file>